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61" r:id="rId2"/>
    <p:sldId id="357" r:id="rId3"/>
    <p:sldId id="356" r:id="rId4"/>
    <p:sldId id="338" r:id="rId5"/>
    <p:sldId id="350" r:id="rId6"/>
    <p:sldId id="369" r:id="rId7"/>
  </p:sldIdLst>
  <p:sldSz cx="9144000" cy="6858000" type="screen4x3"/>
  <p:notesSz cx="9944100" cy="680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0553" autoAdjust="0"/>
  </p:normalViewPr>
  <p:slideViewPr>
    <p:cSldViewPr>
      <p:cViewPr>
        <p:scale>
          <a:sx n="80" d="100"/>
          <a:sy n="80" d="100"/>
        </p:scale>
        <p:origin x="-1301" y="-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9109" cy="34028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2691" y="0"/>
            <a:ext cx="4309109" cy="34028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B69B8194-ED82-4E9A-9705-474CB3C53C24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64152"/>
            <a:ext cx="4309109" cy="34028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2691" y="6464152"/>
            <a:ext cx="4309109" cy="34028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A207DF22-21E8-4078-908E-6B1F4E54AF3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561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9109" cy="34028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2691" y="0"/>
            <a:ext cx="4309109" cy="34028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BAE33AB1-3C60-4060-81C5-E2395EEB723F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70250" y="509588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411" y="3232667"/>
            <a:ext cx="7955280" cy="3062526"/>
          </a:xfrm>
          <a:prstGeom prst="rect">
            <a:avLst/>
          </a:prstGeom>
        </p:spPr>
        <p:txBody>
          <a:bodyPr vert="horz" lIns="91861" tIns="45930" rIns="91861" bIns="4593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64152"/>
            <a:ext cx="4309109" cy="34028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2691" y="6464152"/>
            <a:ext cx="4309109" cy="34028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9E0F5B9C-AA8F-442A-B605-05E3738685B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124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F5B9C-AA8F-442A-B605-05E3738685B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414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F5B9C-AA8F-442A-B605-05E3738685B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175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F5B9C-AA8F-442A-B605-05E3738685B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107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F5B9C-AA8F-442A-B605-05E3738685B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175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F5B9C-AA8F-442A-B605-05E3738685B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175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F5B9C-AA8F-442A-B605-05E3738685B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107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00B9-96C2-411B-8778-5851E4E6365B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09495C6-3233-4BD6-8F84-7E1131E67081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00B9-96C2-411B-8778-5851E4E6365B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95C6-3233-4BD6-8F84-7E1131E6708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00B9-96C2-411B-8778-5851E4E6365B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95C6-3233-4BD6-8F84-7E1131E6708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00B9-96C2-411B-8778-5851E4E6365B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95C6-3233-4BD6-8F84-7E1131E67081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00B9-96C2-411B-8778-5851E4E6365B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09495C6-3233-4BD6-8F84-7E1131E6708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00B9-96C2-411B-8778-5851E4E6365B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95C6-3233-4BD6-8F84-7E1131E67081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00B9-96C2-411B-8778-5851E4E6365B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95C6-3233-4BD6-8F84-7E1131E67081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00B9-96C2-411B-8778-5851E4E6365B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95C6-3233-4BD6-8F84-7E1131E6708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00B9-96C2-411B-8778-5851E4E6365B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95C6-3233-4BD6-8F84-7E1131E6708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00B9-96C2-411B-8778-5851E4E6365B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95C6-3233-4BD6-8F84-7E1131E67081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00B9-96C2-411B-8778-5851E4E6365B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09495C6-3233-4BD6-8F84-7E1131E67081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3700B9-96C2-411B-8778-5851E4E6365B}" type="datetimeFigureOut">
              <a:rPr lang="en-GB" smtClean="0"/>
              <a:pPr/>
              <a:t>02/10/2013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09495C6-3233-4BD6-8F84-7E1131E6708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fp.org/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dk/url?sa=i&amp;rct=j&amp;q=rein+skullerud+child+weigh&amp;source=images&amp;cd=&amp;cad=rja&amp;docid=Ua18mbJCwTJfRM&amp;tbnid=D_bP8KIeLkdNXM:&amp;ved=0CAUQjRw&amp;url=http://www.wfp.org/photos/niamey-maternal-health-care-centre-niger-may-2012-3&amp;ei=JYMcUdTFK4eptAaO8IGQCQ&amp;bvm=bv.42452523,d.Yms&amp;psig=AFQjCNGS5FWcq1tMAut8BIoqLf4kH0JZqw&amp;ust=1360909472318998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s://www.facebook.com/WorldFoodProgram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750" y="-7386"/>
            <a:ext cx="8604250" cy="5400675"/>
          </a:xfrm>
          <a:prstGeom prst="rect">
            <a:avLst/>
          </a:prstGeom>
          <a:solidFill>
            <a:srgbClr val="5BB1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516216" y="5517232"/>
            <a:ext cx="2520280" cy="576064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October 3</a:t>
            </a:r>
            <a:r>
              <a:rPr lang="en-GB" sz="2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rd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 2013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539750" cy="5400675"/>
          </a:xfrm>
          <a:prstGeom prst="rect">
            <a:avLst/>
          </a:prstGeom>
          <a:solidFill>
            <a:srgbClr val="0088FF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065A2"/>
              </a:solidFill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899592" y="1124744"/>
            <a:ext cx="6984578" cy="584775"/>
          </a:xfrm>
          <a:prstGeom prst="rect">
            <a:avLst/>
          </a:prstGeom>
          <a:solidFill>
            <a:srgbClr val="0088FF"/>
          </a:solidFill>
          <a:ln w="25400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Verdana" pitchFamily="34" charset="0"/>
              </a:rPr>
              <a:t>Introduction to WFP 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39750" y="2836334"/>
            <a:ext cx="7920682" cy="1024714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lIns="91432" tIns="45717" rIns="91432" bIns="45717"/>
          <a:lstStyle/>
          <a:p>
            <a:endParaRPr lang="en-GB" sz="2400" b="1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12" name="Picture 6" descr="WFPlogo-english-extended-blue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36512" y="5534025"/>
            <a:ext cx="4359275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187624" y="184482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45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rgbClr val="439D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WFP’s Vision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283968" y="2708920"/>
            <a:ext cx="45365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dirty="0" smtClean="0"/>
              <a:t>A world in which every man, woman and child has access at all times to the food needed for an active and healthy life</a:t>
            </a:r>
            <a:endParaRPr lang="en-GB" sz="2800" b="1" dirty="0"/>
          </a:p>
        </p:txBody>
      </p:sp>
      <p:pic>
        <p:nvPicPr>
          <p:cNvPr id="7" name="Picture 6" descr="wfp210143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388424" y="6237311"/>
            <a:ext cx="539849" cy="539849"/>
          </a:xfrm>
          <a:prstGeom prst="rect">
            <a:avLst/>
          </a:prstGeom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2204864"/>
            <a:ext cx="3888432" cy="38034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268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1124744"/>
          </a:xfrm>
          <a:prstGeom prst="rect">
            <a:avLst/>
          </a:prstGeom>
          <a:solidFill>
            <a:srgbClr val="439D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GB" dirty="0" smtClean="0"/>
              <a:t>Hunger </a:t>
            </a:r>
            <a:r>
              <a:rPr lang="en-GB" smtClean="0"/>
              <a:t>- the </a:t>
            </a:r>
            <a:r>
              <a:rPr lang="en-GB" dirty="0" smtClean="0"/>
              <a:t>global scope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4392488" cy="5544616"/>
          </a:xfrm>
        </p:spPr>
        <p:txBody>
          <a:bodyPr>
            <a:normAutofit fontScale="47500" lnSpcReduction="20000"/>
          </a:bodyPr>
          <a:lstStyle/>
          <a:p>
            <a:endParaRPr lang="en-GB" dirty="0" smtClean="0"/>
          </a:p>
          <a:p>
            <a:endParaRPr lang="en-GB" sz="5000" dirty="0" smtClean="0"/>
          </a:p>
          <a:p>
            <a:endParaRPr lang="en-GB" sz="5000" dirty="0" smtClean="0"/>
          </a:p>
          <a:p>
            <a:r>
              <a:rPr lang="en-GB" sz="5000" dirty="0" smtClean="0"/>
              <a:t>842 million hungry </a:t>
            </a:r>
            <a:r>
              <a:rPr lang="en-GB" sz="5000" dirty="0"/>
              <a:t>and </a:t>
            </a:r>
            <a:r>
              <a:rPr lang="en-GB" sz="5000" dirty="0" smtClean="0"/>
              <a:t>undernourished (FAO 2013)</a:t>
            </a:r>
          </a:p>
          <a:p>
            <a:endParaRPr lang="en-GB" sz="5000" dirty="0" smtClean="0"/>
          </a:p>
          <a:p>
            <a:r>
              <a:rPr lang="en-GB" sz="5000" dirty="0" smtClean="0"/>
              <a:t>3.5 </a:t>
            </a:r>
            <a:r>
              <a:rPr lang="en-GB" sz="5000" dirty="0"/>
              <a:t>million </a:t>
            </a:r>
            <a:r>
              <a:rPr lang="en-GB" sz="5000" dirty="0" smtClean="0"/>
              <a:t>children under 5 </a:t>
            </a:r>
            <a:r>
              <a:rPr lang="en-GB" sz="5000" dirty="0"/>
              <a:t>die every year from </a:t>
            </a:r>
            <a:r>
              <a:rPr lang="en-GB" sz="5000" b="1" dirty="0" smtClean="0"/>
              <a:t>malnutrition-related causes</a:t>
            </a:r>
            <a:r>
              <a:rPr lang="en-GB" sz="5000" dirty="0"/>
              <a:t>, a third of all child </a:t>
            </a:r>
            <a:r>
              <a:rPr lang="en-GB" sz="5000" dirty="0" smtClean="0"/>
              <a:t>deaths</a:t>
            </a:r>
          </a:p>
          <a:p>
            <a:endParaRPr lang="en-GB" sz="5000" dirty="0"/>
          </a:p>
          <a:p>
            <a:r>
              <a:rPr lang="en-US" sz="4800" b="1" dirty="0"/>
              <a:t>Hunger </a:t>
            </a:r>
            <a:r>
              <a:rPr lang="en-US" sz="4800" dirty="0"/>
              <a:t>is the world’s </a:t>
            </a:r>
            <a:r>
              <a:rPr lang="en-US" sz="4800" b="1" dirty="0"/>
              <a:t>no. 1 health risk</a:t>
            </a:r>
            <a:r>
              <a:rPr lang="en-US" sz="4800" dirty="0"/>
              <a:t> killing more people every year than AIDS, malaria and tuberculosis combined</a:t>
            </a:r>
          </a:p>
          <a:p>
            <a:pPr marL="0" indent="0">
              <a:buNone/>
            </a:pPr>
            <a:endParaRPr lang="en-GB" sz="5000" dirty="0"/>
          </a:p>
          <a:p>
            <a:endParaRPr lang="en-GB" sz="5000" dirty="0"/>
          </a:p>
          <a:p>
            <a:pPr marL="0" indent="0">
              <a:buNone/>
            </a:pPr>
            <a:endParaRPr lang="en-GB" sz="5000" dirty="0"/>
          </a:p>
        </p:txBody>
      </p:sp>
      <p:pic>
        <p:nvPicPr>
          <p:cNvPr id="5" name="Picture 4" descr="wfp210143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388424" y="6237311"/>
            <a:ext cx="539849" cy="539849"/>
          </a:xfrm>
          <a:prstGeom prst="rect">
            <a:avLst/>
          </a:prstGeom>
        </p:spPr>
      </p:pic>
      <p:pic>
        <p:nvPicPr>
          <p:cNvPr id="2050" name="Picture 2" descr="M:\2013\Social Media fall 2013\photos\13.08.11 Boy with ric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7486" y="1916832"/>
            <a:ext cx="3526922" cy="36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880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rgbClr val="439D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About WFP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595021"/>
            <a:ext cx="78488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400" dirty="0" smtClean="0"/>
              <a:t>The world's </a:t>
            </a:r>
            <a:r>
              <a:rPr lang="en-US" sz="2400" b="1" dirty="0" smtClean="0"/>
              <a:t>largest humanitarian agency </a:t>
            </a:r>
            <a:r>
              <a:rPr lang="en-US" sz="2400" dirty="0" smtClean="0"/>
              <a:t>fighting hunger worldwide</a:t>
            </a:r>
          </a:p>
          <a:p>
            <a:pPr>
              <a:buClr>
                <a:schemeClr val="tx2"/>
              </a:buClr>
            </a:pPr>
            <a:endParaRPr lang="da-DK" sz="2400" dirty="0" smtClean="0"/>
          </a:p>
          <a:p>
            <a:pPr>
              <a:buClr>
                <a:schemeClr val="tx2"/>
              </a:buClr>
            </a:pPr>
            <a:r>
              <a:rPr lang="en-US" sz="2400" dirty="0" smtClean="0"/>
              <a:t>Established in 1962</a:t>
            </a:r>
          </a:p>
          <a:p>
            <a:pPr>
              <a:buClr>
                <a:schemeClr val="tx2"/>
              </a:buClr>
            </a:pPr>
            <a:endParaRPr lang="en-GB" sz="2400" dirty="0" smtClean="0"/>
          </a:p>
          <a:p>
            <a:pPr>
              <a:buClr>
                <a:schemeClr val="tx2"/>
              </a:buClr>
            </a:pPr>
            <a:r>
              <a:rPr lang="en-GB" sz="2400" dirty="0" smtClean="0"/>
              <a:t>HQ in Rome</a:t>
            </a:r>
          </a:p>
          <a:p>
            <a:pPr>
              <a:buClr>
                <a:schemeClr val="tx2"/>
              </a:buClr>
            </a:pPr>
            <a:endParaRPr lang="en-GB" sz="2400" dirty="0" smtClean="0"/>
          </a:p>
          <a:p>
            <a:pPr>
              <a:buClr>
                <a:schemeClr val="tx2"/>
              </a:buClr>
            </a:pPr>
            <a:r>
              <a:rPr lang="en-US" sz="2400" dirty="0" smtClean="0"/>
              <a:t>WFP relies entirely on voluntary contributions to finance its humanitarian and development projects. Total contributions in 2012: US$ 3,350,332,510</a:t>
            </a:r>
          </a:p>
          <a:p>
            <a:pPr>
              <a:buClr>
                <a:schemeClr val="tx2"/>
              </a:buClr>
            </a:pPr>
            <a:endParaRPr lang="en-GB" sz="2400" dirty="0" smtClean="0"/>
          </a:p>
          <a:p>
            <a:pPr>
              <a:buClr>
                <a:schemeClr val="tx2"/>
              </a:buClr>
            </a:pPr>
            <a:r>
              <a:rPr lang="en-GB" sz="2400" dirty="0" smtClean="0"/>
              <a:t>Around 12,000 staff members across the world, of whom most are working on the field. Small office in Copenhagen, with 6 people in total</a:t>
            </a:r>
            <a:endParaRPr lang="en-US" sz="2400" dirty="0" smtClean="0"/>
          </a:p>
          <a:p>
            <a:pPr>
              <a:buClr>
                <a:schemeClr val="tx2"/>
              </a:buClr>
            </a:pPr>
            <a:endParaRPr lang="en-US" sz="2400" dirty="0" smtClean="0"/>
          </a:p>
        </p:txBody>
      </p:sp>
      <p:pic>
        <p:nvPicPr>
          <p:cNvPr id="7" name="Picture 6" descr="wfp210143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388424" y="6237311"/>
            <a:ext cx="539849" cy="53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7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rgbClr val="439D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About WFP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2100912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400" dirty="0" smtClean="0"/>
              <a:t>In </a:t>
            </a:r>
            <a:r>
              <a:rPr lang="en-US" sz="2400" b="1" dirty="0" smtClean="0"/>
              <a:t>emergencies </a:t>
            </a:r>
            <a:r>
              <a:rPr lang="en-US" sz="2400" dirty="0" smtClean="0"/>
              <a:t>WFP gets food to where it is needed, saving the lives of victims of war, civil conflict and natural disasters</a:t>
            </a:r>
          </a:p>
          <a:p>
            <a:pPr>
              <a:buClr>
                <a:schemeClr val="tx2"/>
              </a:buClr>
            </a:pPr>
            <a:endParaRPr lang="en-US" sz="2400" dirty="0" smtClean="0"/>
          </a:p>
          <a:p>
            <a:pPr>
              <a:buClr>
                <a:schemeClr val="tx2"/>
              </a:buClr>
            </a:pPr>
            <a:r>
              <a:rPr lang="en-US" sz="2400" dirty="0" smtClean="0"/>
              <a:t>After the cause of an emergency has passed, food is used to </a:t>
            </a:r>
            <a:r>
              <a:rPr lang="en-US" sz="2400" b="1" dirty="0" smtClean="0"/>
              <a:t>help communities rebuild </a:t>
            </a:r>
            <a:r>
              <a:rPr lang="en-US" sz="2400" dirty="0" smtClean="0"/>
              <a:t>their shattered lives</a:t>
            </a:r>
          </a:p>
          <a:p>
            <a:pPr>
              <a:buClr>
                <a:schemeClr val="tx2"/>
              </a:buClr>
              <a:buFontTx/>
              <a:buNone/>
            </a:pPr>
            <a:r>
              <a:rPr lang="en-US" sz="2400" dirty="0" smtClean="0"/>
              <a:t> </a:t>
            </a:r>
          </a:p>
          <a:p>
            <a:pPr>
              <a:buClr>
                <a:schemeClr val="tx2"/>
              </a:buClr>
            </a:pPr>
            <a:r>
              <a:rPr lang="en-US" sz="2400" dirty="0" smtClean="0"/>
              <a:t>On average, WFP assists more than 90 million people in more than 70 countries each year. </a:t>
            </a:r>
            <a:endParaRPr lang="en-US" sz="2400" b="1" dirty="0" smtClean="0"/>
          </a:p>
        </p:txBody>
      </p:sp>
      <p:pic>
        <p:nvPicPr>
          <p:cNvPr id="7" name="Picture 6" descr="wfp210143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388424" y="6237311"/>
            <a:ext cx="539849" cy="53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7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1124744"/>
          </a:xfrm>
          <a:prstGeom prst="rect">
            <a:avLst/>
          </a:prstGeom>
          <a:solidFill>
            <a:srgbClr val="439D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GB" dirty="0" smtClean="0"/>
              <a:t>Want to know more?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0" y="1700808"/>
            <a:ext cx="4392488" cy="4068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 smtClean="0"/>
              <a:t>Homepage:</a:t>
            </a:r>
          </a:p>
          <a:p>
            <a:pPr marL="0" indent="0">
              <a:buNone/>
            </a:pPr>
            <a:r>
              <a:rPr lang="en-GB" sz="1800" dirty="0" smtClean="0">
                <a:hlinkClick r:id="rId3"/>
              </a:rPr>
              <a:t>www.wfp.org</a:t>
            </a: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da-DK" sz="1800" b="1" dirty="0" err="1" smtClean="0"/>
              <a:t>Facebook</a:t>
            </a:r>
            <a:r>
              <a:rPr lang="da-DK" sz="1800" b="1" dirty="0" smtClean="0"/>
              <a:t>:</a:t>
            </a:r>
          </a:p>
          <a:p>
            <a:pPr marL="0" indent="0">
              <a:buNone/>
            </a:pPr>
            <a:r>
              <a:rPr lang="en-GB" sz="1800" dirty="0" smtClean="0">
                <a:hlinkClick r:id="rId4"/>
              </a:rPr>
              <a:t>https://www.facebook.com/WorldFoodProgramme</a:t>
            </a:r>
            <a:endParaRPr lang="en-GB" sz="1800" dirty="0" smtClean="0"/>
          </a:p>
          <a:p>
            <a:pPr marL="0" indent="0">
              <a:buNone/>
            </a:pPr>
            <a:endParaRPr lang="da-DK" sz="1800" dirty="0"/>
          </a:p>
          <a:p>
            <a:pPr marL="0" indent="0">
              <a:buNone/>
            </a:pPr>
            <a:r>
              <a:rPr lang="da-DK" sz="1800" b="1" dirty="0" err="1" smtClean="0"/>
              <a:t>Twitter</a:t>
            </a:r>
            <a:r>
              <a:rPr lang="da-DK" sz="1800" b="1" dirty="0" smtClean="0"/>
              <a:t>:</a:t>
            </a:r>
          </a:p>
          <a:p>
            <a:pPr marL="0" indent="0">
              <a:buNone/>
            </a:pPr>
            <a:r>
              <a:rPr lang="en-GB" sz="1800" dirty="0" smtClean="0"/>
              <a:t>@WFP</a:t>
            </a:r>
          </a:p>
          <a:p>
            <a:pPr marL="0" indent="0">
              <a:buNone/>
            </a:pPr>
            <a:r>
              <a:rPr lang="en-GB" sz="1800" dirty="0" smtClean="0"/>
              <a:t> 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5" name="Picture 4" descr="wfp210143.gif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388424" y="6237311"/>
            <a:ext cx="539849" cy="539849"/>
          </a:xfrm>
          <a:prstGeom prst="rect">
            <a:avLst/>
          </a:prstGeom>
        </p:spPr>
      </p:pic>
      <p:pic>
        <p:nvPicPr>
          <p:cNvPr id="51202" name="Picture 2" descr="http://www.wfp.org/sites/default/files/imagecache/600x400/3NER_201205_WFP-Rein_Skullerud_D3S4117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1844824"/>
            <a:ext cx="4346848" cy="28978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2311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4271</TotalTime>
  <Words>117</Words>
  <Application>Microsoft Office PowerPoint</Application>
  <PresentationFormat>Skærmshow (4:3)</PresentationFormat>
  <Paragraphs>47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Equity</vt:lpstr>
      <vt:lpstr>PowerPoint-præsentation</vt:lpstr>
      <vt:lpstr>WFP’s Vision</vt:lpstr>
      <vt:lpstr>Hunger - the global scope</vt:lpstr>
      <vt:lpstr>About WFP</vt:lpstr>
      <vt:lpstr>About WFP</vt:lpstr>
      <vt:lpstr>Want to know more?</vt:lpstr>
    </vt:vector>
  </TitlesOfParts>
  <Company>World Food Programme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MERSCH Celine</dc:creator>
  <cp:lastModifiedBy>Erik Blas</cp:lastModifiedBy>
  <cp:revision>238</cp:revision>
  <cp:lastPrinted>2013-01-15T10:55:35Z</cp:lastPrinted>
  <dcterms:created xsi:type="dcterms:W3CDTF">2012-07-05T15:31:22Z</dcterms:created>
  <dcterms:modified xsi:type="dcterms:W3CDTF">2013-10-02T14:10:01Z</dcterms:modified>
</cp:coreProperties>
</file>