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3" r:id="rId3"/>
    <p:sldId id="425" r:id="rId4"/>
    <p:sldId id="419" r:id="rId5"/>
    <p:sldId id="366" r:id="rId6"/>
    <p:sldId id="427" r:id="rId7"/>
    <p:sldId id="428" r:id="rId8"/>
    <p:sldId id="429" r:id="rId9"/>
    <p:sldId id="403" r:id="rId10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EAF"/>
    <a:srgbClr val="CC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64516" autoAdjust="0"/>
  </p:normalViewPr>
  <p:slideViewPr>
    <p:cSldViewPr>
      <p:cViewPr varScale="1">
        <p:scale>
          <a:sx n="52" d="100"/>
          <a:sy n="52" d="100"/>
        </p:scale>
        <p:origin x="-211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60" y="-114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395" cy="496547"/>
          </a:xfrm>
          <a:prstGeom prst="rect">
            <a:avLst/>
          </a:prstGeom>
        </p:spPr>
        <p:txBody>
          <a:bodyPr vert="horz" wrap="square" lIns="96312" tIns="48155" rIns="96312" bIns="4815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742" y="1"/>
            <a:ext cx="2949395" cy="496547"/>
          </a:xfrm>
          <a:prstGeom prst="rect">
            <a:avLst/>
          </a:prstGeom>
        </p:spPr>
        <p:txBody>
          <a:bodyPr vert="horz" wrap="square" lIns="96312" tIns="48155" rIns="96312" bIns="4815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5FF3E6DB-A76E-44E7-A52B-960921532A6D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910"/>
            <a:ext cx="2949395" cy="496547"/>
          </a:xfrm>
          <a:prstGeom prst="rect">
            <a:avLst/>
          </a:prstGeom>
        </p:spPr>
        <p:txBody>
          <a:bodyPr vert="horz" wrap="square" lIns="96312" tIns="48155" rIns="96312" bIns="4815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742" y="9445910"/>
            <a:ext cx="2949395" cy="496547"/>
          </a:xfrm>
          <a:prstGeom prst="rect">
            <a:avLst/>
          </a:prstGeom>
        </p:spPr>
        <p:txBody>
          <a:bodyPr vert="horz" wrap="square" lIns="96312" tIns="48155" rIns="96312" bIns="4815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5EA5D27B-2A4F-4129-9F04-FFCCC57B43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95" cy="4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2" tIns="48155" rIns="96312" bIns="4815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42" y="1"/>
            <a:ext cx="2949395" cy="4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2" tIns="48155" rIns="96312" bIns="4815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57" y="4723777"/>
            <a:ext cx="5443900" cy="447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2" tIns="48155" rIns="96312" bIns="48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910"/>
            <a:ext cx="2949395" cy="4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2" tIns="48155" rIns="96312" bIns="4815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42" y="9445910"/>
            <a:ext cx="2949395" cy="4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2" tIns="48155" rIns="96312" bIns="4815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9ECF6892-066A-4582-83A6-162948D736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36872" name="Picture 8" descr="UNDG_logo_CMY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338" y="9478793"/>
            <a:ext cx="2216845" cy="4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4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BF4E5-D5CB-47B6-AE52-DD65E23A0AE8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57" y="4723777"/>
            <a:ext cx="5443900" cy="197796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This presentation explains elements of UN reform  and System-wide Coherence that relate to UN operational activities for development.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502" y="6866164"/>
            <a:ext cx="4990487" cy="23594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184EAF"/>
            </a:solidFill>
          </a:ln>
        </p:spPr>
        <p:txBody>
          <a:bodyPr lIns="96312" tIns="48155" rIns="96312" bIns="48155">
            <a:spAutoFit/>
          </a:bodyPr>
          <a:lstStyle/>
          <a:p>
            <a:pPr algn="ctr">
              <a:defRPr/>
            </a:pPr>
            <a:r>
              <a:rPr lang="en-US" sz="1500" b="1" dirty="0">
                <a:latin typeface="+mn-lt"/>
                <a:ea typeface="ＭＳ Ｐゴシック" pitchFamily="-112" charset="-128"/>
                <a:cs typeface="+mn-cs"/>
              </a:rPr>
              <a:t>How to use this Presentation</a:t>
            </a:r>
          </a:p>
          <a:p>
            <a:pPr marL="361170" indent="-361170">
              <a:buFontTx/>
              <a:buAutoNum type="arabicPeriod"/>
              <a:defRPr/>
            </a:pPr>
            <a:r>
              <a:rPr lang="en-US" sz="1200" dirty="0">
                <a:latin typeface="+mn-lt"/>
                <a:ea typeface="ＭＳ Ｐゴシック" pitchFamily="-112" charset="-128"/>
                <a:cs typeface="+mn-cs"/>
              </a:rPr>
              <a:t>Use “presenter view” when showing it so you can read the notes.</a:t>
            </a:r>
          </a:p>
          <a:p>
            <a:pPr marL="361170" indent="-361170">
              <a:buFontTx/>
              <a:buAutoNum type="arabicPeriod"/>
              <a:defRPr/>
            </a:pPr>
            <a:r>
              <a:rPr lang="en-US" sz="1200" dirty="0">
                <a:latin typeface="+mn-lt"/>
                <a:ea typeface="ＭＳ Ｐゴシック" pitchFamily="-112" charset="-128"/>
                <a:cs typeface="+mn-cs"/>
              </a:rPr>
              <a:t>Print the notes pages as a script for yourself and a handout for audiences.</a:t>
            </a:r>
          </a:p>
          <a:p>
            <a:pPr marL="361170" indent="-361170">
              <a:buFontTx/>
              <a:buAutoNum type="arabicPeriod"/>
              <a:defRPr/>
            </a:pPr>
            <a:r>
              <a:rPr lang="en-US" sz="1200" dirty="0">
                <a:latin typeface="+mn-lt"/>
                <a:ea typeface="ＭＳ Ｐゴシック" pitchFamily="-112" charset="-128"/>
                <a:cs typeface="+mn-cs"/>
              </a:rPr>
              <a:t>For a </a:t>
            </a:r>
            <a:r>
              <a:rPr lang="en-US" sz="1200" dirty="0" smtClean="0">
                <a:latin typeface="+mn-lt"/>
                <a:ea typeface="ＭＳ Ｐゴシック" pitchFamily="-112" charset="-128"/>
                <a:cs typeface="+mn-cs"/>
              </a:rPr>
              <a:t>45-minute </a:t>
            </a:r>
            <a:r>
              <a:rPr lang="en-US" sz="1200" dirty="0">
                <a:latin typeface="+mn-lt"/>
                <a:ea typeface="ＭＳ Ｐゴシック" pitchFamily="-112" charset="-128"/>
                <a:cs typeface="+mn-cs"/>
              </a:rPr>
              <a:t>presentation use the whole deck</a:t>
            </a:r>
            <a:r>
              <a:rPr lang="en-US" sz="1200" dirty="0" smtClean="0">
                <a:latin typeface="+mn-lt"/>
                <a:ea typeface="ＭＳ Ｐゴシック" pitchFamily="-112" charset="-128"/>
                <a:cs typeface="+mn-cs"/>
              </a:rPr>
              <a:t>., spending no more than 30-60 seconds on each slide</a:t>
            </a:r>
            <a:endParaRPr lang="en-US" sz="1200" dirty="0">
              <a:latin typeface="+mn-lt"/>
              <a:ea typeface="ＭＳ Ｐゴシック" pitchFamily="-112" charset="-128"/>
              <a:cs typeface="+mn-cs"/>
            </a:endParaRPr>
          </a:p>
          <a:p>
            <a:pPr marL="361170" indent="-361170">
              <a:buFontTx/>
              <a:buAutoNum type="arabicPeriod"/>
              <a:defRPr/>
            </a:pPr>
            <a:r>
              <a:rPr lang="en-US" sz="1200" dirty="0">
                <a:latin typeface="+mn-lt"/>
                <a:ea typeface="ＭＳ Ｐゴシック" pitchFamily="-112" charset="-128"/>
                <a:cs typeface="+mn-cs"/>
              </a:rPr>
              <a:t>For a </a:t>
            </a:r>
            <a:r>
              <a:rPr lang="en-US" sz="1200" dirty="0" smtClean="0">
                <a:latin typeface="+mn-lt"/>
                <a:ea typeface="ＭＳ Ｐゴシック" pitchFamily="-112" charset="-128"/>
                <a:cs typeface="+mn-cs"/>
              </a:rPr>
              <a:t>5-10 minute </a:t>
            </a:r>
            <a:r>
              <a:rPr lang="en-US" sz="1200" dirty="0">
                <a:latin typeface="+mn-lt"/>
                <a:ea typeface="ＭＳ Ｐゴシック" pitchFamily="-112" charset="-128"/>
                <a:cs typeface="+mn-cs"/>
              </a:rPr>
              <a:t>presentation read only the key points on the </a:t>
            </a:r>
            <a:r>
              <a:rPr lang="en-US" sz="1200" dirty="0" smtClean="0">
                <a:latin typeface="+mn-lt"/>
                <a:ea typeface="ＭＳ Ｐゴシック" pitchFamily="-112" charset="-128"/>
                <a:cs typeface="+mn-cs"/>
              </a:rPr>
              <a:t>slides or select the key points that you want to make.</a:t>
            </a:r>
            <a:endParaRPr lang="en-US" sz="1200" dirty="0">
              <a:latin typeface="+mn-lt"/>
              <a:ea typeface="ＭＳ Ｐゴシック" pitchFamily="-112" charset="-128"/>
              <a:cs typeface="+mn-cs"/>
            </a:endParaRPr>
          </a:p>
          <a:p>
            <a:pPr marL="361170" indent="-361170">
              <a:buFontTx/>
              <a:buAutoNum type="arabicPeriod"/>
              <a:defRPr/>
            </a:pPr>
            <a:r>
              <a:rPr lang="en-US" sz="1200" dirty="0">
                <a:latin typeface="+mn-lt"/>
                <a:ea typeface="ＭＳ Ｐゴシック" pitchFamily="-112" charset="-128"/>
                <a:cs typeface="+mn-cs"/>
              </a:rPr>
              <a:t>There are specific supplementary PPT slides for UN staff, Programme Countries and Donors – be sure to use the appropriate ones for your audience.</a:t>
            </a:r>
          </a:p>
          <a:p>
            <a:pPr marL="361170" indent="-361170">
              <a:buFontTx/>
              <a:buAutoNum type="arabicPeriod"/>
              <a:defRPr/>
            </a:pPr>
            <a:r>
              <a:rPr lang="en-US" sz="1200" dirty="0">
                <a:latin typeface="+mn-lt"/>
                <a:ea typeface="ＭＳ Ｐゴシック" pitchFamily="-112" charset="-128"/>
                <a:cs typeface="+mn-cs"/>
              </a:rPr>
              <a:t>Hide or delete any slides that aren’t relevant to your audience.</a:t>
            </a:r>
            <a:endParaRPr lang="en-US" sz="1200" dirty="0"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769D4-895C-4B13-BF41-6F47BB4C7608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UN system –</a:t>
            </a:r>
            <a:r>
              <a:rPr lang="en-US" sz="1400" baseline="0" dirty="0" smtClean="0">
                <a:latin typeface="Arial" pitchFamily="34" charset="0"/>
                <a:ea typeface="ＭＳ Ｐゴシック"/>
                <a:cs typeface="ＭＳ Ｐゴシック"/>
              </a:rPr>
              <a:t> has a </a:t>
            </a: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unique advantage in helping countries to develop. It has a unique depth of capacity and a breadth of voice. </a:t>
            </a: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Global presence, 135 country teams conducting activities worth over $19 billion each year to promote social and economic progress.</a:t>
            </a: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Support is universal, multilateral, impartial, and flexible. </a:t>
            </a: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Guided by a globally agreed normative framework of human rights and development goals. </a:t>
            </a: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Assistance is unconditional assistance and follows national priorities. </a:t>
            </a: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This translates into a unique ability to link national and international goals, both in advice and implementation.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C202EE-A2F3-4E71-9E74-B665F2E1D7D5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1400" dirty="0" smtClean="0">
                <a:latin typeface="Arial" pitchFamily="34" charset="0"/>
              </a:rPr>
              <a:t>The breadth and diversity of the UN system is also a weakness, because it’s often difficult for these very different organizations to plan and work together strategically.</a:t>
            </a:r>
          </a:p>
          <a:p>
            <a:pPr eaLnBrk="1" hangingPunct="1">
              <a:buFontTx/>
              <a:buChar char="•"/>
              <a:defRPr/>
            </a:pPr>
            <a:r>
              <a:rPr lang="en-US" sz="1400" dirty="0" smtClean="0">
                <a:latin typeface="Arial" pitchFamily="34" charset="0"/>
              </a:rPr>
              <a:t>Some donors still see the UN’s field operations as too cumbersome and plagued by duplication in programming. </a:t>
            </a:r>
          </a:p>
          <a:p>
            <a:pPr eaLnBrk="1" hangingPunct="1">
              <a:buFontTx/>
              <a:buChar char="•"/>
              <a:defRPr/>
            </a:pPr>
            <a:r>
              <a:rPr lang="en-US" sz="1400" dirty="0" smtClean="0">
                <a:latin typeface="Arial" pitchFamily="34" charset="0"/>
              </a:rPr>
              <a:t>Developing country governments, particularly small ones, often find dealing with the UN incurs excessive transaction costs.</a:t>
            </a:r>
          </a:p>
          <a:p>
            <a:pPr eaLnBrk="1" hangingPunct="1">
              <a:buFontTx/>
              <a:buChar char="•"/>
              <a:defRPr/>
            </a:pPr>
            <a:r>
              <a:rPr lang="en-US" sz="1400" dirty="0" smtClean="0">
                <a:latin typeface="Arial" pitchFamily="34" charset="0"/>
              </a:rPr>
              <a:t>Cooperation is hindered by competition for funding, governance bodies that set divergent priorities, and different business practices. </a:t>
            </a:r>
          </a:p>
          <a:p>
            <a:pPr eaLnBrk="1" hangingPunct="1">
              <a:buFontTx/>
              <a:buChar char="•"/>
              <a:defRPr/>
            </a:pPr>
            <a:r>
              <a:rPr lang="en-US" sz="1400" dirty="0" smtClean="0">
                <a:latin typeface="Arial" pitchFamily="34" charset="0"/>
              </a:rPr>
              <a:t>Even when mandates intersect, UN organizations tend to operate alone with little synergy and coordination between them. </a:t>
            </a:r>
          </a:p>
          <a:p>
            <a:endParaRPr lang="en-US" sz="130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130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130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130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130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130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130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130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13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1A977E-41DE-47CA-9A7C-6C04E08AA986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The international aid architecture has changed dramatically. </a:t>
            </a:r>
          </a:p>
          <a:p>
            <a:pPr eaLnBrk="1" hangingPunct="1">
              <a:buFontTx/>
              <a:buNone/>
            </a:pPr>
            <a:endParaRPr lang="en-US" sz="14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Now many more donors, including middle income countries with different approaches.</a:t>
            </a:r>
          </a:p>
          <a:p>
            <a:pPr eaLnBrk="1" hangingPunct="1">
              <a:buFontTx/>
              <a:buNone/>
            </a:pPr>
            <a:endParaRPr lang="en-US" sz="14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Funding patterns are changing significantly. A bigger share of aid is going directly to governments’ budgets, to vertical funds and to small NGOs. Donors have many more choices about where to put their money.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Multilateral aid agencies (around 230) outnumber donor and recipient countries combined.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>
              <a:buFontTx/>
              <a:buChar char="-"/>
            </a:pPr>
            <a:r>
              <a:rPr lang="en-US" sz="1400" dirty="0" smtClean="0"/>
              <a:t>Average of 12 donors per country in the 1960s</a:t>
            </a:r>
          </a:p>
          <a:p>
            <a:pPr eaLnBrk="1" hangingPunct="1">
              <a:buFontTx/>
              <a:buChar char="-"/>
            </a:pPr>
            <a:r>
              <a:rPr lang="en-US" sz="1400" dirty="0" smtClean="0"/>
              <a:t>Average of 33 donors per country in 2001-2005</a:t>
            </a:r>
          </a:p>
          <a:p>
            <a:pPr eaLnBrk="1" hangingPunct="1">
              <a:buFontTx/>
              <a:buChar char="-"/>
            </a:pPr>
            <a:endParaRPr lang="en-US" sz="1400" dirty="0" smtClean="0"/>
          </a:p>
          <a:p>
            <a:pPr eaLnBrk="1" hangingPunct="1">
              <a:buFontTx/>
              <a:buChar char="-"/>
            </a:pPr>
            <a:r>
              <a:rPr lang="en-US" sz="1400" dirty="0" smtClean="0"/>
              <a:t>Pakistan</a:t>
            </a:r>
            <a:r>
              <a:rPr lang="en-US" sz="1400" baseline="0" dirty="0" smtClean="0"/>
              <a:t> had 23 Un Agencies present…</a:t>
            </a:r>
            <a:endParaRPr lang="en-US" sz="1400" dirty="0" smtClean="0"/>
          </a:p>
          <a:p>
            <a:pPr marL="293676" indent="-293676">
              <a:buFont typeface="Arial" pitchFamily="34" charset="0"/>
              <a:buChar char="•"/>
            </a:pPr>
            <a:endParaRPr lang="en-US" sz="1400" dirty="0" smtClean="0"/>
          </a:p>
          <a:p>
            <a:pPr marL="293676" indent="-293676">
              <a:buFont typeface="Arial" pitchFamily="34" charset="0"/>
              <a:buChar char="•"/>
            </a:pPr>
            <a:r>
              <a:rPr lang="en-US" sz="1400" dirty="0" smtClean="0"/>
              <a:t>Private and “emerging” donors</a:t>
            </a:r>
          </a:p>
          <a:p>
            <a:pPr marL="293676" indent="-293676">
              <a:buFont typeface="Arial" pitchFamily="34" charset="0"/>
              <a:buChar char="•"/>
            </a:pPr>
            <a:r>
              <a:rPr lang="en-US" sz="1400" dirty="0" smtClean="0"/>
              <a:t>More donors, smaller projects = growing fragmentation</a:t>
            </a:r>
          </a:p>
          <a:p>
            <a:pPr marL="293676" indent="-293676">
              <a:buFont typeface="Arial" pitchFamily="34" charset="0"/>
              <a:buChar char="•"/>
            </a:pPr>
            <a:r>
              <a:rPr lang="en-US" sz="1400" dirty="0" smtClean="0"/>
              <a:t>Difficult for local governments to drive the agenda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497232-F856-416D-8291-2561C13CC490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So the UN system was challenged.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Based on the agreements made by UN Member States at the 2005 World Summit, the Secretary-General formed a High-Level Panel on System-wide Coherence to consider major reforms on how the UN system works in the fields of development, humanitarian assistance, and the environment. 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Its report, “Delivering as One,” was released in November 2006.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The High-Level Panel offered a number of recommendations. For development operations, it organized its proposals around four “ones.”</a:t>
            </a:r>
          </a:p>
          <a:p>
            <a:pPr lvl="1"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One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Programme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One Leader </a:t>
            </a:r>
          </a:p>
          <a:p>
            <a:pPr lvl="1"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One Budgetary Framework</a:t>
            </a:r>
          </a:p>
          <a:p>
            <a:pPr lvl="1"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One Office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 panel proposed the launch of “Delivering as One” pilot exercises, in which selected UN Country Teams would put the four ones into practice.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2BBC89E-844A-41B6-885C-5F9FAFBE201F}" type="slidenum">
              <a:rPr lang="en-US" sz="1300" smtClean="0"/>
              <a:pPr eaLnBrk="1" hangingPunct="1"/>
              <a:t>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891FEB-30DB-41BF-BE8B-443397DC40B8}" type="slidenum">
              <a:rPr lang="en-US" sz="1300" smtClean="0"/>
              <a:pPr eaLnBrk="1" hangingPunct="1"/>
              <a:t>7</a:t>
            </a:fld>
            <a:endParaRPr lang="en-US" sz="13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 When the Secretary-General launched Delivering as One, the governments of eight countries —  Albania, Cape Verde, Mozambique, Pakistan, Rwanda, Tanzania, Uruguay, and Viet Nam — volunteered to become “Delivering as One” pilots.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 The pilot countries agreed to work with the UN system to capitalize on the strengths and comparative advantages of the different members of the UN family.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 Together they are experimenting with ways to increase the UN system’s impact through more coherent programmes, reduced transaction costs for governments, and lower overhead costs for the UN system.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 It is critical to emphasize here that the objective of these efforts is to deliver as one – working and planning together in a coordinated way to reduce duplication, increase efficiency, and encourage donors to pool their funds so we can be more strategic and deliver real impact.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8 UN Organisations a </a:t>
            </a:r>
            <a:r>
              <a:rPr lang="da-DK" dirty="0" err="1" smtClean="0"/>
              <a:t>gathered</a:t>
            </a:r>
            <a:r>
              <a:rPr lang="da-DK" dirty="0" smtClean="0"/>
              <a:t> in</a:t>
            </a:r>
            <a:r>
              <a:rPr lang="da-DK" baseline="0" dirty="0" smtClean="0"/>
              <a:t> the UN City in Copenhagen</a:t>
            </a:r>
          </a:p>
          <a:p>
            <a:endParaRPr lang="da-DK" baseline="0" dirty="0" smtClean="0"/>
          </a:p>
          <a:p>
            <a:r>
              <a:rPr lang="da-DK" dirty="0" smtClean="0"/>
              <a:t>The UN City </a:t>
            </a:r>
            <a:r>
              <a:rPr lang="da-DK" dirty="0" err="1" smtClean="0"/>
              <a:t>building</a:t>
            </a:r>
            <a:r>
              <a:rPr lang="da-DK" dirty="0" smtClean="0"/>
              <a:t> supports the reform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efforts</a:t>
            </a:r>
            <a:r>
              <a:rPr lang="da-DK" baseline="0" dirty="0" smtClean="0"/>
              <a:t> in the UN system, </a:t>
            </a:r>
            <a:r>
              <a:rPr lang="da-DK" baseline="0" dirty="0" err="1" smtClean="0"/>
              <a:t>including</a:t>
            </a:r>
            <a:r>
              <a:rPr lang="da-DK" baseline="0" dirty="0" smtClean="0"/>
              <a:t> the One UN </a:t>
            </a:r>
            <a:r>
              <a:rPr lang="da-DK" baseline="0" dirty="0" err="1" smtClean="0"/>
              <a:t>appraoch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entails</a:t>
            </a:r>
            <a:r>
              <a:rPr lang="da-DK" baseline="0" dirty="0" smtClean="0"/>
              <a:t> a more </a:t>
            </a:r>
            <a:r>
              <a:rPr lang="da-DK" baseline="0" dirty="0" err="1" smtClean="0"/>
              <a:t>coordinated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efficient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collaborative</a:t>
            </a:r>
            <a:r>
              <a:rPr lang="da-DK" baseline="0" dirty="0" smtClean="0"/>
              <a:t> UN </a:t>
            </a:r>
            <a:r>
              <a:rPr lang="da-DK" baseline="0" dirty="0" err="1" smtClean="0"/>
              <a:t>Sytem</a:t>
            </a:r>
            <a:endParaRPr lang="da-DK" baseline="0" dirty="0" smtClean="0"/>
          </a:p>
          <a:p>
            <a:r>
              <a:rPr lang="da-DK" baseline="0" dirty="0" err="1" smtClean="0"/>
              <a:t>Being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united</a:t>
            </a:r>
            <a:r>
              <a:rPr lang="da-DK" baseline="0" dirty="0" smtClean="0"/>
              <a:t> in the same </a:t>
            </a:r>
            <a:r>
              <a:rPr lang="da-DK" baseline="0" dirty="0" err="1" smtClean="0"/>
              <a:t>building</a:t>
            </a:r>
            <a:r>
              <a:rPr lang="da-DK" baseline="0" dirty="0" smtClean="0"/>
              <a:t> saves the organisations not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resources</a:t>
            </a:r>
            <a:r>
              <a:rPr lang="da-DK" baseline="0" dirty="0" smtClean="0"/>
              <a:t> for administration </a:t>
            </a:r>
            <a:r>
              <a:rPr lang="da-DK" baseline="0" dirty="0" err="1" smtClean="0"/>
              <a:t>costs</a:t>
            </a:r>
            <a:r>
              <a:rPr lang="da-DK" baseline="0" dirty="0" smtClean="0"/>
              <a:t>,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facilitates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enhances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cross-organisational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learning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cooperation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In the UN City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do </a:t>
            </a:r>
            <a:r>
              <a:rPr lang="da-DK" b="1" baseline="0" dirty="0" smtClean="0"/>
              <a:t>not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jointly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prgrammes</a:t>
            </a:r>
            <a:r>
              <a:rPr lang="da-DK" baseline="0" dirty="0" smtClean="0"/>
              <a:t> -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do in programme </a:t>
            </a:r>
            <a:r>
              <a:rPr lang="da-DK" baseline="0" dirty="0" err="1" smtClean="0"/>
              <a:t>countries</a:t>
            </a:r>
            <a:r>
              <a:rPr lang="da-DK" baseline="0" dirty="0" smtClean="0"/>
              <a:t>, with the </a:t>
            </a:r>
            <a:r>
              <a:rPr lang="da-DK" baseline="0" dirty="0" err="1" smtClean="0"/>
              <a:t>Delivering</a:t>
            </a:r>
            <a:r>
              <a:rPr lang="da-DK" baseline="0" dirty="0" smtClean="0"/>
              <a:t> as One </a:t>
            </a:r>
            <a:r>
              <a:rPr lang="da-DK" baseline="0" dirty="0" err="1" smtClean="0"/>
              <a:t>appraoch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But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together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things</a:t>
            </a:r>
            <a:r>
              <a:rPr lang="da-DK" baseline="0" dirty="0" smtClean="0"/>
              <a:t>:</a:t>
            </a:r>
          </a:p>
          <a:p>
            <a:r>
              <a:rPr lang="da-DK" baseline="0" dirty="0" smtClean="0"/>
              <a:t>UN City Common Services:</a:t>
            </a:r>
          </a:p>
          <a:p>
            <a:pPr marL="171450" indent="-171450">
              <a:buFontTx/>
              <a:buChar char="-"/>
            </a:pPr>
            <a:r>
              <a:rPr lang="da-DK" dirty="0" smtClean="0"/>
              <a:t>Reception</a:t>
            </a:r>
          </a:p>
          <a:p>
            <a:pPr marL="171450" indent="-171450">
              <a:buFontTx/>
              <a:buChar char="-"/>
            </a:pPr>
            <a:r>
              <a:rPr lang="da-DK" dirty="0" smtClean="0"/>
              <a:t>Driving</a:t>
            </a:r>
          </a:p>
          <a:p>
            <a:pPr marL="171450" indent="-171450">
              <a:buFontTx/>
              <a:buChar char="-"/>
            </a:pPr>
            <a:r>
              <a:rPr lang="da-DK" dirty="0" err="1" smtClean="0"/>
              <a:t>Canteen</a:t>
            </a:r>
            <a:endParaRPr lang="da-DK" dirty="0" smtClean="0"/>
          </a:p>
          <a:p>
            <a:pPr marL="171450" indent="-171450">
              <a:buFontTx/>
              <a:buChar char="-"/>
            </a:pPr>
            <a:r>
              <a:rPr lang="da-DK" dirty="0" smtClean="0"/>
              <a:t>Security</a:t>
            </a:r>
          </a:p>
          <a:p>
            <a:pPr marL="171450" indent="-171450">
              <a:buFontTx/>
              <a:buChar char="-"/>
            </a:pPr>
            <a:r>
              <a:rPr lang="da-DK" dirty="0" smtClean="0"/>
              <a:t>Mail services</a:t>
            </a:r>
          </a:p>
          <a:p>
            <a:pPr marL="171450" indent="-171450">
              <a:buFontTx/>
              <a:buChar char="-"/>
            </a:pPr>
            <a:r>
              <a:rPr lang="da-DK" dirty="0" smtClean="0"/>
              <a:t>Travel,</a:t>
            </a:r>
            <a:r>
              <a:rPr lang="da-DK" baseline="0" dirty="0" smtClean="0"/>
              <a:t> </a:t>
            </a:r>
            <a:r>
              <a:rPr lang="da-DK" dirty="0" smtClean="0"/>
              <a:t>IT and HR</a:t>
            </a:r>
            <a:r>
              <a:rPr lang="da-DK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="1" baseline="0" dirty="0" err="1" smtClean="0"/>
              <a:t>Further</a:t>
            </a:r>
            <a:r>
              <a:rPr lang="da-DK" b="1" baseline="0" dirty="0" smtClean="0"/>
              <a:t> to </a:t>
            </a:r>
            <a:r>
              <a:rPr lang="da-DK" b="1" baseline="0" dirty="0" err="1" smtClean="0"/>
              <a:t>this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we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work</a:t>
            </a:r>
            <a:r>
              <a:rPr lang="da-DK" b="1" baseline="0" dirty="0" smtClean="0"/>
              <a:t> on: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Joint </a:t>
            </a:r>
            <a:r>
              <a:rPr lang="da-DK" baseline="0" dirty="0" err="1" smtClean="0"/>
              <a:t>porcurement</a:t>
            </a:r>
            <a:r>
              <a:rPr lang="da-DK" baseline="0" dirty="0" smtClean="0"/>
              <a:t> – eg. </a:t>
            </a:r>
            <a:r>
              <a:rPr lang="da-DK" baseline="0" dirty="0" err="1" smtClean="0"/>
              <a:t>Greening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health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procurement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initiative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Joint </a:t>
            </a:r>
            <a:r>
              <a:rPr lang="da-DK" baseline="0" dirty="0" err="1" smtClean="0"/>
              <a:t>Communicatoin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initiatives</a:t>
            </a:r>
            <a:r>
              <a:rPr lang="da-DK" baseline="0" dirty="0" smtClean="0"/>
              <a:t> – eg. The UN City is open to the public on Copenhagen </a:t>
            </a:r>
            <a:r>
              <a:rPr lang="da-DK" baseline="0" dirty="0" err="1" smtClean="0"/>
              <a:t>Culutre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Night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is on the 11th of </a:t>
            </a:r>
            <a:r>
              <a:rPr lang="da-DK" baseline="0" dirty="0" err="1" smtClean="0"/>
              <a:t>October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Interagency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– eg. </a:t>
            </a:r>
            <a:r>
              <a:rPr lang="da-DK" baseline="0" dirty="0" err="1" smtClean="0"/>
              <a:t>Greening</a:t>
            </a:r>
            <a:r>
              <a:rPr lang="da-DK" baseline="0" dirty="0" smtClean="0"/>
              <a:t> of the UN City -  </a:t>
            </a:r>
            <a:r>
              <a:rPr lang="da-DK" baseline="0" dirty="0" err="1" smtClean="0"/>
              <a:t>Sustainability</a:t>
            </a:r>
            <a:r>
              <a:rPr lang="da-DK" baseline="0" dirty="0" smtClean="0"/>
              <a:t> </a:t>
            </a:r>
            <a:r>
              <a:rPr lang="da-DK" baseline="0" smtClean="0"/>
              <a:t>campaign</a:t>
            </a:r>
            <a:endParaRPr lang="da-DK" baseline="0" dirty="0" smtClean="0"/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="1" baseline="0" dirty="0" smtClean="0"/>
              <a:t>Challenges in UN City: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No joint </a:t>
            </a:r>
            <a:r>
              <a:rPr lang="da-DK" baseline="0" dirty="0" err="1" smtClean="0"/>
              <a:t>programming</a:t>
            </a:r>
            <a:r>
              <a:rPr lang="da-DK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groupd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apples</a:t>
            </a:r>
            <a:r>
              <a:rPr lang="da-DK" baseline="0" dirty="0" smtClean="0"/>
              <a:t> and bananas. WHO is a regional </a:t>
            </a:r>
            <a:r>
              <a:rPr lang="da-DK" baseline="0" dirty="0" err="1" smtClean="0"/>
              <a:t>office</a:t>
            </a:r>
            <a:r>
              <a:rPr lang="da-DK" baseline="0" dirty="0" smtClean="0"/>
              <a:t> for Europe. UNOPS has </a:t>
            </a:r>
            <a:r>
              <a:rPr lang="da-DK" baseline="0" dirty="0" err="1" smtClean="0"/>
              <a:t>it’s</a:t>
            </a:r>
            <a:r>
              <a:rPr lang="da-DK" baseline="0" dirty="0" smtClean="0"/>
              <a:t> Headquarters in Copenhagen and organisation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UNDP, WFP, UNFPA, UNWOMEN hos </a:t>
            </a:r>
            <a:r>
              <a:rPr lang="da-DK" baseline="0" dirty="0" err="1" smtClean="0"/>
              <a:t>representation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officere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here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mandates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targetgroups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vary</a:t>
            </a:r>
            <a:r>
              <a:rPr lang="da-DK" baseline="0" dirty="0" smtClean="0"/>
              <a:t>. </a:t>
            </a:r>
            <a:endParaRPr lang="da-DK" dirty="0" smtClean="0"/>
          </a:p>
          <a:p>
            <a:pPr marL="0" indent="0">
              <a:buFontTx/>
              <a:buNone/>
            </a:pPr>
            <a:endParaRPr lang="da-DK" dirty="0" smtClean="0"/>
          </a:p>
          <a:p>
            <a:pPr marL="0" indent="0">
              <a:buFontTx/>
              <a:buNone/>
            </a:pPr>
            <a:r>
              <a:rPr lang="da-DK" b="1" dirty="0" smtClean="0"/>
              <a:t>Challenges with</a:t>
            </a:r>
            <a:r>
              <a:rPr lang="da-DK" b="1" baseline="0" dirty="0" smtClean="0"/>
              <a:t> One UN Reform </a:t>
            </a:r>
            <a:r>
              <a:rPr lang="da-DK" b="1" dirty="0" smtClean="0"/>
              <a:t>on</a:t>
            </a:r>
            <a:r>
              <a:rPr lang="da-DK" b="1" baseline="0" dirty="0" smtClean="0"/>
              <a:t> country </a:t>
            </a:r>
            <a:r>
              <a:rPr lang="da-DK" b="1" baseline="0" dirty="0" err="1" smtClean="0"/>
              <a:t>level</a:t>
            </a:r>
            <a:r>
              <a:rPr lang="da-DK" b="1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da-DK" b="0" baseline="0" dirty="0" err="1" smtClean="0"/>
              <a:t>When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you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work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jointly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you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loos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some</a:t>
            </a:r>
            <a:r>
              <a:rPr lang="da-DK" b="0" baseline="0" dirty="0" smtClean="0"/>
              <a:t> of </a:t>
            </a:r>
            <a:r>
              <a:rPr lang="da-DK" b="0" baseline="0" dirty="0" err="1" smtClean="0"/>
              <a:t>your</a:t>
            </a:r>
            <a:r>
              <a:rPr lang="da-DK" b="0" baseline="0" dirty="0" smtClean="0"/>
              <a:t> profile (</a:t>
            </a:r>
            <a:r>
              <a:rPr lang="da-DK" b="0" baseline="0" dirty="0" err="1" smtClean="0"/>
              <a:t>identity</a:t>
            </a:r>
            <a:r>
              <a:rPr lang="da-DK" b="0" baseline="0" dirty="0" smtClean="0"/>
              <a:t>) and it </a:t>
            </a:r>
            <a:r>
              <a:rPr lang="da-DK" b="0" baseline="0" dirty="0" err="1" smtClean="0"/>
              <a:t>becomes</a:t>
            </a:r>
            <a:r>
              <a:rPr lang="da-DK" b="0" baseline="0" dirty="0" smtClean="0"/>
              <a:t> more </a:t>
            </a:r>
            <a:r>
              <a:rPr lang="da-DK" b="0" baseline="0" dirty="0" err="1" smtClean="0"/>
              <a:t>difficult</a:t>
            </a:r>
            <a:r>
              <a:rPr lang="da-DK" b="0" baseline="0" dirty="0" smtClean="0"/>
              <a:t> to </a:t>
            </a:r>
            <a:r>
              <a:rPr lang="da-DK" b="0" baseline="0" dirty="0" err="1" smtClean="0"/>
              <a:t>raise</a:t>
            </a:r>
            <a:r>
              <a:rPr lang="da-DK" b="0" baseline="0" dirty="0" smtClean="0"/>
              <a:t> funds</a:t>
            </a:r>
          </a:p>
          <a:p>
            <a:pPr marL="171450" indent="-171450">
              <a:buFontTx/>
              <a:buChar char="-"/>
            </a:pPr>
            <a:r>
              <a:rPr lang="da-DK" b="0" baseline="0" dirty="0" smtClean="0"/>
              <a:t>Resident </a:t>
            </a:r>
            <a:r>
              <a:rPr lang="da-DK" b="0" baseline="0" dirty="0" err="1" smtClean="0"/>
              <a:t>Coordinator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funtion</a:t>
            </a:r>
            <a:r>
              <a:rPr lang="da-DK" b="0" baseline="0" dirty="0" smtClean="0"/>
              <a:t> is </a:t>
            </a:r>
            <a:r>
              <a:rPr lang="da-DK" b="0" baseline="0" dirty="0" err="1" smtClean="0"/>
              <a:t>key</a:t>
            </a:r>
            <a:r>
              <a:rPr lang="da-DK" b="0" baseline="0" dirty="0" smtClean="0"/>
              <a:t>. Good </a:t>
            </a:r>
            <a:r>
              <a:rPr lang="da-DK" b="0" baseline="0" dirty="0" err="1" smtClean="0"/>
              <a:t>RCs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make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things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move</a:t>
            </a:r>
            <a:r>
              <a:rPr lang="da-DK" b="0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da-DK" b="0" dirty="0" smtClean="0"/>
              <a:t>Funding</a:t>
            </a:r>
            <a:r>
              <a:rPr lang="da-DK" b="0" baseline="0" dirty="0" smtClean="0"/>
              <a:t> is a </a:t>
            </a:r>
            <a:r>
              <a:rPr lang="da-DK" b="0" baseline="0" dirty="0" err="1" smtClean="0"/>
              <a:t>challenge</a:t>
            </a:r>
            <a:r>
              <a:rPr lang="da-DK" b="0" baseline="0" dirty="0" smtClean="0"/>
              <a:t> – </a:t>
            </a:r>
            <a:r>
              <a:rPr lang="da-DK" b="0" baseline="0" dirty="0" err="1" smtClean="0"/>
              <a:t>Delivering</a:t>
            </a:r>
            <a:r>
              <a:rPr lang="da-DK" b="0" baseline="0" dirty="0" smtClean="0"/>
              <a:t> as </a:t>
            </a:r>
            <a:r>
              <a:rPr lang="da-DK" b="0" baseline="0" dirty="0" err="1" smtClean="0"/>
              <a:t>one</a:t>
            </a:r>
            <a:r>
              <a:rPr lang="da-DK" b="0" baseline="0" dirty="0" smtClean="0"/>
              <a:t> has </a:t>
            </a:r>
            <a:r>
              <a:rPr lang="da-DK" b="0" baseline="0" dirty="0" err="1" smtClean="0"/>
              <a:t>been</a:t>
            </a:r>
            <a:r>
              <a:rPr lang="da-DK" b="0" baseline="0" dirty="0" smtClean="0"/>
              <a:t> most </a:t>
            </a:r>
            <a:r>
              <a:rPr lang="da-DK" b="0" baseline="0" dirty="0" err="1" smtClean="0"/>
              <a:t>efficient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when</a:t>
            </a:r>
            <a:r>
              <a:rPr lang="da-DK" b="0" baseline="0" dirty="0" smtClean="0"/>
              <a:t> donors have given </a:t>
            </a:r>
            <a:r>
              <a:rPr lang="da-DK" b="0" baseline="0" dirty="0" err="1" smtClean="0"/>
              <a:t>resources</a:t>
            </a:r>
            <a:r>
              <a:rPr lang="da-DK" b="0" baseline="0" dirty="0" smtClean="0"/>
              <a:t> to One UN funds. </a:t>
            </a:r>
            <a:r>
              <a:rPr lang="da-DK" b="0" baseline="0" dirty="0" err="1" smtClean="0"/>
              <a:t>That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makes</a:t>
            </a:r>
            <a:r>
              <a:rPr lang="da-DK" b="0" baseline="0" dirty="0" smtClean="0"/>
              <a:t> the UN Organisations </a:t>
            </a:r>
            <a:r>
              <a:rPr lang="da-DK" b="0" baseline="0" dirty="0" err="1" smtClean="0"/>
              <a:t>cooperate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imediately</a:t>
            </a:r>
            <a:r>
              <a:rPr lang="da-DK" b="0" baseline="0" dirty="0" smtClean="0"/>
              <a:t>.  </a:t>
            </a:r>
            <a:endParaRPr lang="da-DK" b="0" dirty="0" smtClean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F6892-066A-4582-83A6-162948D736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4E7CB6-081B-4398-8FFF-8DA3BAA0C00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84EA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F253-4670-4777-9C11-D45F8D04AC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771B-6F89-4947-88BA-9011647188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72E5-4ECD-4130-9027-8D16DC30FB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184E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2FC1-B7E4-46FA-B7B4-AFD8106ECD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0AB6-549F-4ED4-8B1B-57788A919F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996BB-2DC2-4919-9F18-5399613322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9526-412F-4A0A-BF4A-6A6D6BBFA0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FA8D-5030-4087-B0F3-E222FF8C10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E4E2-2D63-4191-90C6-0C101329D8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F772-9055-4BA0-BFBD-DB9F58B8E7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C713-ED61-4CE7-B169-8A05AC23E7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5DBC0D0-0DD8-48D0-989B-461D557D01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84EAF"/>
          </a:solidFill>
          <a:latin typeface="Arial" pitchFamily="34" charset="0"/>
          <a:ea typeface="ＭＳ Ｐゴシック" pitchFamily="-112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hyperlink" Target="http://www.unwomen.org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bnail.jp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25000" contrast="-21000"/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865438"/>
            <a:ext cx="8382000" cy="3230562"/>
          </a:xfrm>
        </p:spPr>
        <p:txBody>
          <a:bodyPr/>
          <a:lstStyle/>
          <a:p>
            <a:pPr algn="l" eaLnBrk="1" hangingPunct="1"/>
            <a:r>
              <a:rPr lang="en-US" sz="6000" dirty="0" smtClean="0">
                <a:solidFill>
                  <a:srgbClr val="184EAF"/>
                </a:solidFill>
                <a:ea typeface="ＭＳ Ｐゴシック"/>
              </a:rPr>
              <a:t>Unite and Deliver</a:t>
            </a:r>
            <a:r>
              <a:rPr lang="en-US" sz="4400" dirty="0" smtClean="0">
                <a:solidFill>
                  <a:srgbClr val="184EAF"/>
                </a:solidFill>
                <a:ea typeface="ＭＳ Ｐゴシック"/>
              </a:rPr>
              <a:t/>
            </a:r>
            <a:br>
              <a:rPr lang="en-US" sz="4400" dirty="0" smtClean="0">
                <a:solidFill>
                  <a:srgbClr val="184EAF"/>
                </a:solidFill>
                <a:ea typeface="ＭＳ Ｐゴシック"/>
              </a:rPr>
            </a:br>
            <a:r>
              <a:rPr lang="en-US" dirty="0" smtClean="0">
                <a:solidFill>
                  <a:srgbClr val="184EAF"/>
                </a:solidFill>
                <a:ea typeface="ＭＳ Ｐゴシック"/>
              </a:rPr>
              <a:t>How UN organizations can work together and provide better support to countries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6096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0"/>
            <a:ext cx="9144000" cy="922338"/>
            <a:chOff x="0" y="0"/>
            <a:chExt cx="9144000" cy="922004"/>
          </a:xfrm>
        </p:grpSpPr>
        <p:pic>
          <p:nvPicPr>
            <p:cNvPr id="7" name="Picture 4" descr="powerpoint-banner.gif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0"/>
              <a:ext cx="9144000" cy="92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3124200" y="381000"/>
              <a:ext cx="5029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cs typeface="Arial" pitchFamily="34" charset="0"/>
                </a:rPr>
                <a:t>unite and deliver effective support for countries</a:t>
              </a:r>
            </a:p>
          </p:txBody>
        </p:sp>
      </p:grp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33400" y="4419600"/>
            <a:ext cx="7848600" cy="1588"/>
          </a:xfrm>
          <a:prstGeom prst="line">
            <a:avLst/>
          </a:prstGeom>
          <a:noFill/>
          <a:ln w="25400">
            <a:solidFill>
              <a:srgbClr val="4083C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untitle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988" y="1828800"/>
            <a:ext cx="87360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/>
          <a:lstStyle/>
          <a:p>
            <a:pPr eaLnBrk="1" hangingPunct="1"/>
            <a:r>
              <a:rPr lang="en-US" smtClean="0"/>
              <a:t>The UN system’s global presence gives it unique advantages in supporting countries.</a:t>
            </a:r>
          </a:p>
        </p:txBody>
      </p:sp>
      <p:sp>
        <p:nvSpPr>
          <p:cNvPr id="21508" name="Content Placeholder 4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5635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z="2400" smtClean="0">
                <a:solidFill>
                  <a:srgbClr val="184EAF"/>
                </a:solidFill>
              </a:rPr>
              <a:t>UN Programme Countries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401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ＭＳ Ｐゴシック"/>
              </a:rPr>
              <a:t>The UN Development Group unites the 32 UN organizations that play a role in development.</a:t>
            </a:r>
            <a:endParaRPr lang="en-US" dirty="0" smtClean="0">
              <a:ea typeface="ＭＳ Ｐゴシック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6381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Content Placeholder 22" descr="UNI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57725"/>
            <a:ext cx="990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10858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10826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72138"/>
            <a:ext cx="957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1571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130651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9144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6764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37" descr="UNLOGO blu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52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5" descr="English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67063"/>
            <a:ext cx="12557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6" descr="IL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8953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7" descr="UNH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29275"/>
            <a:ext cx="2105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8" descr="UNAIDS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096000"/>
            <a:ext cx="2095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9" descr="UNCTAD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67000"/>
            <a:ext cx="990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31" descr="UNFPA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38800"/>
            <a:ext cx="1628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32" descr="Unicef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33" descr="WF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21240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34" descr="WHO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213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0" descr="UNEP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914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35" descr="UNODC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678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5" descr="8497_UN-Habitat_logo_NEW_blue (high res.)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133600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UN Women">
            <a:hlinkClick r:id="rId25" tooltip="UN Women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71613"/>
            <a:ext cx="19526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160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2286000" cy="3657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ea typeface="ＭＳ Ｐゴシック" pitchFamily="34" charset="-128"/>
              </a:rPr>
              <a:t>The UN is a </a:t>
            </a:r>
            <a:br>
              <a:rPr lang="en-US" sz="360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US" sz="3600" dirty="0" smtClean="0">
                <a:latin typeface="Arial" pitchFamily="34" charset="0"/>
                <a:ea typeface="ＭＳ Ｐゴシック" pitchFamily="34" charset="-128"/>
              </a:rPr>
              <a:t>small fish </a:t>
            </a:r>
            <a:br>
              <a:rPr lang="en-US" sz="360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US" sz="3600" dirty="0" smtClean="0">
                <a:latin typeface="Arial" pitchFamily="34" charset="0"/>
                <a:ea typeface="ＭＳ Ｐゴシック" pitchFamily="34" charset="-128"/>
              </a:rPr>
              <a:t>in a big funding pool</a:t>
            </a:r>
          </a:p>
        </p:txBody>
      </p:sp>
      <p:pic>
        <p:nvPicPr>
          <p:cNvPr id="5123" name="Picture 4" descr="iStock_000008565394Medi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288" y="0"/>
            <a:ext cx="5954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304800" y="2971800"/>
            <a:ext cx="3200400" cy="3276600"/>
          </a:xfrm>
          <a:prstGeom prst="rect">
            <a:avLst/>
          </a:prstGeom>
          <a:solidFill>
            <a:srgbClr val="CAE4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038600" y="0"/>
            <a:ext cx="4876800" cy="6248400"/>
          </a:xfrm>
          <a:prstGeom prst="rect">
            <a:avLst/>
          </a:prstGeom>
          <a:solidFill>
            <a:srgbClr val="CAE4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00" y="5265670"/>
            <a:ext cx="802562" cy="98273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04800" y="152400"/>
            <a:ext cx="2895600" cy="2438400"/>
          </a:xfrm>
        </p:spPr>
        <p:txBody>
          <a:bodyPr>
            <a:noAutofit/>
          </a:bodyPr>
          <a:lstStyle/>
          <a:p>
            <a:pPr algn="l"/>
            <a:r>
              <a:rPr lang="en-US" sz="3200" kern="1200" dirty="0" smtClean="0">
                <a:latin typeface="Arial" pitchFamily="34" charset="0"/>
                <a:cs typeface="Arial" pitchFamily="34" charset="0"/>
              </a:rPr>
              <a:t>The average </a:t>
            </a:r>
            <a:br>
              <a:rPr lang="en-US" sz="3200" kern="1200" dirty="0" smtClean="0">
                <a:latin typeface="Arial" pitchFamily="34" charset="0"/>
                <a:cs typeface="Arial" pitchFamily="34" charset="0"/>
              </a:rPr>
            </a:br>
            <a:r>
              <a:rPr lang="en-US" sz="3200" kern="1200" dirty="0" smtClean="0">
                <a:latin typeface="Arial" pitchFamily="34" charset="0"/>
                <a:cs typeface="Arial" pitchFamily="34" charset="0"/>
              </a:rPr>
              <a:t>number </a:t>
            </a:r>
            <a:br>
              <a:rPr lang="en-US" sz="3200" kern="1200" dirty="0" smtClean="0">
                <a:latin typeface="Arial" pitchFamily="34" charset="0"/>
                <a:cs typeface="Arial" pitchFamily="34" charset="0"/>
              </a:rPr>
            </a:br>
            <a:r>
              <a:rPr lang="en-US" sz="3200" kern="1200" dirty="0" smtClean="0">
                <a:latin typeface="Arial" pitchFamily="34" charset="0"/>
                <a:cs typeface="Arial" pitchFamily="34" charset="0"/>
              </a:rPr>
              <a:t>of donors </a:t>
            </a:r>
            <a:br>
              <a:rPr lang="en-US" sz="3200" kern="1200" dirty="0" smtClean="0">
                <a:latin typeface="Arial" pitchFamily="34" charset="0"/>
                <a:cs typeface="Arial" pitchFamily="34" charset="0"/>
              </a:rPr>
            </a:br>
            <a:r>
              <a:rPr lang="en-US" sz="3200" kern="1200" dirty="0" smtClean="0">
                <a:latin typeface="Arial" pitchFamily="34" charset="0"/>
                <a:cs typeface="Arial" pitchFamily="34" charset="0"/>
              </a:rPr>
              <a:t>per country </a:t>
            </a:r>
            <a:br>
              <a:rPr lang="en-US" sz="3200" kern="1200" dirty="0" smtClean="0">
                <a:latin typeface="Arial" pitchFamily="34" charset="0"/>
                <a:cs typeface="Arial" pitchFamily="34" charset="0"/>
              </a:rPr>
            </a:br>
            <a:r>
              <a:rPr lang="en-US" sz="3200" kern="1200" dirty="0" smtClean="0">
                <a:latin typeface="Arial" pitchFamily="34" charset="0"/>
                <a:cs typeface="Arial" pitchFamily="34" charset="0"/>
              </a:rPr>
              <a:t>is growing.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67000" y="4198870"/>
            <a:ext cx="802562" cy="982730"/>
          </a:xfrm>
          <a:prstGeom prst="rect">
            <a:avLst/>
          </a:prstGeom>
        </p:spPr>
      </p:pic>
      <p:pic>
        <p:nvPicPr>
          <p:cNvPr id="17" name="Picture 16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64438" y="4191000"/>
            <a:ext cx="802562" cy="982730"/>
          </a:xfrm>
          <a:prstGeom prst="rect">
            <a:avLst/>
          </a:prstGeom>
        </p:spPr>
      </p:pic>
      <p:pic>
        <p:nvPicPr>
          <p:cNvPr id="18" name="Picture 17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5000" y="5265670"/>
            <a:ext cx="802562" cy="982730"/>
          </a:xfrm>
          <a:prstGeom prst="rect">
            <a:avLst/>
          </a:prstGeom>
        </p:spPr>
      </p:pic>
      <p:pic>
        <p:nvPicPr>
          <p:cNvPr id="19" name="Picture 18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0438" y="4198870"/>
            <a:ext cx="802562" cy="982730"/>
          </a:xfrm>
          <a:prstGeom prst="rect">
            <a:avLst/>
          </a:prstGeom>
        </p:spPr>
      </p:pic>
      <p:pic>
        <p:nvPicPr>
          <p:cNvPr id="20" name="Picture 19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0438" y="3124200"/>
            <a:ext cx="802562" cy="982730"/>
          </a:xfrm>
          <a:prstGeom prst="rect">
            <a:avLst/>
          </a:prstGeom>
        </p:spPr>
      </p:pic>
      <p:pic>
        <p:nvPicPr>
          <p:cNvPr id="21" name="Picture 20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5257800"/>
            <a:ext cx="802562" cy="982730"/>
          </a:xfrm>
          <a:prstGeom prst="rect">
            <a:avLst/>
          </a:prstGeom>
        </p:spPr>
      </p:pic>
      <p:pic>
        <p:nvPicPr>
          <p:cNvPr id="22" name="Picture 21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67000" y="3132070"/>
            <a:ext cx="802562" cy="982730"/>
          </a:xfrm>
          <a:prstGeom prst="rect">
            <a:avLst/>
          </a:prstGeom>
        </p:spPr>
      </p:pic>
      <p:pic>
        <p:nvPicPr>
          <p:cNvPr id="23" name="Picture 22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67000" y="5265670"/>
            <a:ext cx="802562" cy="982730"/>
          </a:xfrm>
          <a:prstGeom prst="rect">
            <a:avLst/>
          </a:prstGeom>
        </p:spPr>
      </p:pic>
      <p:pic>
        <p:nvPicPr>
          <p:cNvPr id="24" name="Picture 23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5000" y="3132070"/>
            <a:ext cx="802562" cy="982730"/>
          </a:xfrm>
          <a:prstGeom prst="rect">
            <a:avLst/>
          </a:prstGeom>
        </p:spPr>
      </p:pic>
      <p:pic>
        <p:nvPicPr>
          <p:cNvPr id="25" name="Picture 24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00" y="3132070"/>
            <a:ext cx="802562" cy="982730"/>
          </a:xfrm>
          <a:prstGeom prst="rect">
            <a:avLst/>
          </a:prstGeom>
        </p:spPr>
      </p:pic>
      <p:pic>
        <p:nvPicPr>
          <p:cNvPr id="26" name="Picture 25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02438" y="4191000"/>
            <a:ext cx="802562" cy="982730"/>
          </a:xfrm>
          <a:prstGeom prst="rect">
            <a:avLst/>
          </a:prstGeom>
        </p:spPr>
      </p:pic>
      <p:pic>
        <p:nvPicPr>
          <p:cNvPr id="27" name="Picture 26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811" y="2057400"/>
            <a:ext cx="808989" cy="990600"/>
          </a:xfrm>
          <a:prstGeom prst="rect">
            <a:avLst/>
          </a:prstGeom>
        </p:spPr>
      </p:pic>
      <p:pic>
        <p:nvPicPr>
          <p:cNvPr id="28" name="Picture 27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990600"/>
            <a:ext cx="808989" cy="990600"/>
          </a:xfrm>
          <a:prstGeom prst="rect">
            <a:avLst/>
          </a:prstGeom>
        </p:spPr>
      </p:pic>
      <p:pic>
        <p:nvPicPr>
          <p:cNvPr id="31" name="Picture 30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4267200"/>
            <a:ext cx="762000" cy="933062"/>
          </a:xfrm>
          <a:prstGeom prst="rect">
            <a:avLst/>
          </a:prstGeom>
        </p:spPr>
      </p:pic>
      <p:pic>
        <p:nvPicPr>
          <p:cNvPr id="35" name="Picture 34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3811" y="3124200"/>
            <a:ext cx="808989" cy="990600"/>
          </a:xfrm>
          <a:prstGeom prst="rect">
            <a:avLst/>
          </a:prstGeom>
        </p:spPr>
      </p:pic>
      <p:pic>
        <p:nvPicPr>
          <p:cNvPr id="36" name="Picture 35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76800" y="5257800"/>
            <a:ext cx="808989" cy="990600"/>
          </a:xfrm>
          <a:prstGeom prst="rect">
            <a:avLst/>
          </a:prstGeom>
        </p:spPr>
      </p:pic>
      <p:pic>
        <p:nvPicPr>
          <p:cNvPr id="37" name="Picture 36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92011" y="990600"/>
            <a:ext cx="808989" cy="990600"/>
          </a:xfrm>
          <a:prstGeom prst="rect">
            <a:avLst/>
          </a:prstGeom>
        </p:spPr>
      </p:pic>
      <p:pic>
        <p:nvPicPr>
          <p:cNvPr id="38" name="Picture 37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5257800"/>
            <a:ext cx="808989" cy="990600"/>
          </a:xfrm>
          <a:prstGeom prst="rect">
            <a:avLst/>
          </a:prstGeom>
        </p:spPr>
      </p:pic>
      <p:pic>
        <p:nvPicPr>
          <p:cNvPr id="39" name="Picture 38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24600" y="4191000"/>
            <a:ext cx="808989" cy="990600"/>
          </a:xfrm>
          <a:prstGeom prst="rect">
            <a:avLst/>
          </a:prstGeom>
        </p:spPr>
      </p:pic>
      <p:pic>
        <p:nvPicPr>
          <p:cNvPr id="40" name="Picture 39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2600" y="2057400"/>
            <a:ext cx="808989" cy="990600"/>
          </a:xfrm>
          <a:prstGeom prst="rect">
            <a:avLst/>
          </a:prstGeom>
        </p:spPr>
      </p:pic>
      <p:pic>
        <p:nvPicPr>
          <p:cNvPr id="41" name="Picture 40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3811" y="2057400"/>
            <a:ext cx="808989" cy="990600"/>
          </a:xfrm>
          <a:prstGeom prst="rect">
            <a:avLst/>
          </a:prstGeom>
        </p:spPr>
      </p:pic>
      <p:pic>
        <p:nvPicPr>
          <p:cNvPr id="42" name="Picture 41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4191000"/>
            <a:ext cx="808989" cy="990600"/>
          </a:xfrm>
          <a:prstGeom prst="rect">
            <a:avLst/>
          </a:prstGeom>
        </p:spPr>
      </p:pic>
      <p:pic>
        <p:nvPicPr>
          <p:cNvPr id="43" name="Picture 42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3811" y="990600"/>
            <a:ext cx="808989" cy="990600"/>
          </a:xfrm>
          <a:prstGeom prst="rect">
            <a:avLst/>
          </a:prstGeom>
        </p:spPr>
      </p:pic>
      <p:pic>
        <p:nvPicPr>
          <p:cNvPr id="44" name="Picture 43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44011" y="990600"/>
            <a:ext cx="808989" cy="990600"/>
          </a:xfrm>
          <a:prstGeom prst="rect">
            <a:avLst/>
          </a:prstGeom>
        </p:spPr>
      </p:pic>
      <p:pic>
        <p:nvPicPr>
          <p:cNvPr id="45" name="Picture 44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91811" y="990600"/>
            <a:ext cx="808989" cy="990600"/>
          </a:xfrm>
          <a:prstGeom prst="rect">
            <a:avLst/>
          </a:prstGeom>
        </p:spPr>
      </p:pic>
      <p:pic>
        <p:nvPicPr>
          <p:cNvPr id="46" name="Picture 45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30211" y="990600"/>
            <a:ext cx="808989" cy="990600"/>
          </a:xfrm>
          <a:prstGeom prst="rect">
            <a:avLst/>
          </a:prstGeom>
        </p:spPr>
      </p:pic>
      <p:pic>
        <p:nvPicPr>
          <p:cNvPr id="47" name="Picture 46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811" y="3124200"/>
            <a:ext cx="808989" cy="990600"/>
          </a:xfrm>
          <a:prstGeom prst="rect">
            <a:avLst/>
          </a:prstGeom>
        </p:spPr>
      </p:pic>
      <p:pic>
        <p:nvPicPr>
          <p:cNvPr id="48" name="Picture 47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62800" y="-76200"/>
            <a:ext cx="808912" cy="990505"/>
          </a:xfrm>
          <a:prstGeom prst="rect">
            <a:avLst/>
          </a:prstGeom>
        </p:spPr>
      </p:pic>
      <p:pic>
        <p:nvPicPr>
          <p:cNvPr id="49" name="Picture 48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3811" y="-76200"/>
            <a:ext cx="808989" cy="990600"/>
          </a:xfrm>
          <a:prstGeom prst="rect">
            <a:avLst/>
          </a:prstGeom>
        </p:spPr>
      </p:pic>
      <p:pic>
        <p:nvPicPr>
          <p:cNvPr id="50" name="Picture 49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54011" y="-76200"/>
            <a:ext cx="808989" cy="990600"/>
          </a:xfrm>
          <a:prstGeom prst="rect">
            <a:avLst/>
          </a:prstGeom>
        </p:spPr>
      </p:pic>
      <p:pic>
        <p:nvPicPr>
          <p:cNvPr id="51" name="Picture 50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24800" y="3124200"/>
            <a:ext cx="808989" cy="990600"/>
          </a:xfrm>
          <a:prstGeom prst="rect">
            <a:avLst/>
          </a:prstGeom>
        </p:spPr>
      </p:pic>
      <p:pic>
        <p:nvPicPr>
          <p:cNvPr id="52" name="Picture 51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54011" y="2057400"/>
            <a:ext cx="808989" cy="990600"/>
          </a:xfrm>
          <a:prstGeom prst="rect">
            <a:avLst/>
          </a:prstGeom>
        </p:spPr>
      </p:pic>
      <p:pic>
        <p:nvPicPr>
          <p:cNvPr id="53" name="Picture 52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15811" y="4191000"/>
            <a:ext cx="808989" cy="990600"/>
          </a:xfrm>
          <a:prstGeom prst="rect">
            <a:avLst/>
          </a:prstGeom>
        </p:spPr>
      </p:pic>
      <p:pic>
        <p:nvPicPr>
          <p:cNvPr id="54" name="Picture 53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24800" y="4191000"/>
            <a:ext cx="808989" cy="990600"/>
          </a:xfrm>
          <a:prstGeom prst="rect">
            <a:avLst/>
          </a:prstGeom>
        </p:spPr>
      </p:pic>
      <p:pic>
        <p:nvPicPr>
          <p:cNvPr id="55" name="Picture 54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77811" y="5257800"/>
            <a:ext cx="808989" cy="990600"/>
          </a:xfrm>
          <a:prstGeom prst="rect">
            <a:avLst/>
          </a:prstGeom>
        </p:spPr>
      </p:pic>
      <p:pic>
        <p:nvPicPr>
          <p:cNvPr id="56" name="Picture 55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78980" y="5257800"/>
            <a:ext cx="808989" cy="990600"/>
          </a:xfrm>
          <a:prstGeom prst="rect">
            <a:avLst/>
          </a:prstGeom>
        </p:spPr>
      </p:pic>
      <p:pic>
        <p:nvPicPr>
          <p:cNvPr id="57" name="Picture 56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24600" y="5257800"/>
            <a:ext cx="808989" cy="990600"/>
          </a:xfrm>
          <a:prstGeom prst="rect">
            <a:avLst/>
          </a:prstGeom>
        </p:spPr>
      </p:pic>
      <p:pic>
        <p:nvPicPr>
          <p:cNvPr id="58" name="Picture 57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62800" y="3124200"/>
            <a:ext cx="808989" cy="990600"/>
          </a:xfrm>
          <a:prstGeom prst="rect">
            <a:avLst/>
          </a:prstGeom>
        </p:spPr>
      </p:pic>
      <p:pic>
        <p:nvPicPr>
          <p:cNvPr id="59" name="Picture 58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92011" y="2057400"/>
            <a:ext cx="808989" cy="990600"/>
          </a:xfrm>
          <a:prstGeom prst="rect">
            <a:avLst/>
          </a:prstGeom>
        </p:spPr>
      </p:pic>
      <p:pic>
        <p:nvPicPr>
          <p:cNvPr id="30" name="Picture 29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811" y="5257800"/>
            <a:ext cx="808989" cy="990600"/>
          </a:xfrm>
          <a:prstGeom prst="rect">
            <a:avLst/>
          </a:prstGeom>
        </p:spPr>
      </p:pic>
      <p:pic>
        <p:nvPicPr>
          <p:cNvPr id="33" name="Picture 32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06011" y="2057400"/>
            <a:ext cx="808989" cy="990600"/>
          </a:xfrm>
          <a:prstGeom prst="rect">
            <a:avLst/>
          </a:prstGeom>
        </p:spPr>
      </p:pic>
      <p:pic>
        <p:nvPicPr>
          <p:cNvPr id="34" name="Picture 33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3124200"/>
            <a:ext cx="808989" cy="990600"/>
          </a:xfrm>
          <a:prstGeom prst="rect">
            <a:avLst/>
          </a:prstGeom>
        </p:spPr>
      </p:pic>
      <p:pic>
        <p:nvPicPr>
          <p:cNvPr id="29" name="Picture 28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76800" y="3124200"/>
            <a:ext cx="808989" cy="990600"/>
          </a:xfrm>
          <a:prstGeom prst="rect">
            <a:avLst/>
          </a:prstGeom>
        </p:spPr>
      </p:pic>
      <p:pic>
        <p:nvPicPr>
          <p:cNvPr id="32" name="Picture 31" descr="donorstickman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29811" y="4191000"/>
            <a:ext cx="808989" cy="990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914400" y="62585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1960s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5638800" y="62585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2001-2005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High-Level Panel on UN System-wide Coherence proposed creating pilots.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600200"/>
            <a:ext cx="2867025" cy="4525963"/>
          </a:xfrm>
        </p:spPr>
      </p:pic>
    </p:spTree>
    <p:extLst>
      <p:ext uri="{BB962C8B-B14F-4D97-AF65-F5344CB8AC3E}">
        <p14:creationId xmlns:p14="http://schemas.microsoft.com/office/powerpoint/2010/main" val="243976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deliveringasone_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9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600200"/>
          </a:xfrm>
        </p:spPr>
        <p:txBody>
          <a:bodyPr/>
          <a:lstStyle/>
          <a:p>
            <a:r>
              <a:rPr lang="en-US" sz="3200" b="1" smtClean="0">
                <a:solidFill>
                  <a:srgbClr val="184EA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2007 eight pilot countries volunteered </a:t>
            </a:r>
            <a:br>
              <a:rPr lang="en-US" sz="3200" b="1" smtClean="0">
                <a:solidFill>
                  <a:srgbClr val="184EA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200" b="1" smtClean="0">
                <a:solidFill>
                  <a:srgbClr val="184EA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test Delivering as One.</a:t>
            </a:r>
          </a:p>
        </p:txBody>
      </p:sp>
    </p:spTree>
    <p:extLst>
      <p:ext uri="{BB962C8B-B14F-4D97-AF65-F5344CB8AC3E}">
        <p14:creationId xmlns:p14="http://schemas.microsoft.com/office/powerpoint/2010/main" val="216617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One-UN in the UN City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8" y="1600200"/>
            <a:ext cx="802860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006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umbnail.jp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25000" contrast="-21000"/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290" name="Rectangle 4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600200"/>
          </a:xfrm>
        </p:spPr>
        <p:txBody>
          <a:bodyPr/>
          <a:lstStyle/>
          <a:p>
            <a:pPr marL="66675" indent="-11113" algn="l"/>
            <a:r>
              <a:rPr lang="en-US" sz="2800" dirty="0" smtClean="0">
                <a:solidFill>
                  <a:srgbClr val="184BB2"/>
                </a:solidFill>
                <a:latin typeface="Arial" pitchFamily="34" charset="0"/>
              </a:rPr>
              <a:t>Thank You</a:t>
            </a:r>
            <a:br>
              <a:rPr lang="en-US" sz="2800" dirty="0" smtClean="0">
                <a:solidFill>
                  <a:srgbClr val="184BB2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184BB2"/>
                </a:solidFill>
                <a:latin typeface="Arial" pitchFamily="34" charset="0"/>
              </a:rPr>
              <a:t/>
            </a:r>
            <a:br>
              <a:rPr lang="en-US" sz="2800" dirty="0" smtClean="0">
                <a:solidFill>
                  <a:srgbClr val="184BB2"/>
                </a:solidFill>
                <a:latin typeface="Arial" pitchFamily="34" charset="0"/>
              </a:rPr>
            </a:br>
            <a:endParaRPr lang="en-US" sz="2800" dirty="0" smtClean="0">
              <a:solidFill>
                <a:srgbClr val="184BB2"/>
              </a:solidFill>
              <a:latin typeface="Arial" pitchFamily="34" charset="0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2971800" y="152400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922338"/>
            <a:chOff x="0" y="0"/>
            <a:chExt cx="9144000" cy="922004"/>
          </a:xfrm>
        </p:grpSpPr>
        <p:pic>
          <p:nvPicPr>
            <p:cNvPr id="10" name="Picture 4" descr="powerpoint-banner.gif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0"/>
              <a:ext cx="9144000" cy="92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3124200" y="381000"/>
              <a:ext cx="5029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cs typeface="Arial" pitchFamily="34" charset="0"/>
                </a:rPr>
                <a:t>unite and deliver effective support for countries</a:t>
              </a:r>
            </a:p>
          </p:txBody>
        </p:sp>
      </p:grp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609600" y="4648200"/>
            <a:ext cx="6324600" cy="1588"/>
          </a:xfrm>
          <a:prstGeom prst="line">
            <a:avLst/>
          </a:prstGeom>
          <a:noFill/>
          <a:ln w="25400">
            <a:solidFill>
              <a:srgbClr val="4083C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Title 7"/>
          <p:cNvSpPr txBox="1">
            <a:spLocks/>
          </p:cNvSpPr>
          <p:nvPr/>
        </p:nvSpPr>
        <p:spPr bwMode="auto">
          <a:xfrm>
            <a:off x="533400" y="34829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4BB2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Unite and Deliver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84BB2"/>
              </a:solidFill>
              <a:effectLst/>
              <a:uLnTx/>
              <a:uFillTx/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8686</TotalTime>
  <Words>988</Words>
  <Application>Microsoft Office PowerPoint</Application>
  <PresentationFormat>Skærmshow (4:3)</PresentationFormat>
  <Paragraphs>108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Office Theme</vt:lpstr>
      <vt:lpstr>Unite and Deliver How UN organizations can work together and provide better support to countries</vt:lpstr>
      <vt:lpstr>The UN system’s global presence gives it unique advantages in supporting countries.</vt:lpstr>
      <vt:lpstr>The UN Development Group unites the 32 UN organizations that play a role in development.</vt:lpstr>
      <vt:lpstr>The UN is a  small fish  in a big funding pool</vt:lpstr>
      <vt:lpstr>The average  number  of donors  per country  is growing.</vt:lpstr>
      <vt:lpstr>The High-Level Panel on UN System-wide Coherence proposed creating pilots.</vt:lpstr>
      <vt:lpstr>In 2007 eight pilot countries volunteered  to test Delivering as One.</vt:lpstr>
      <vt:lpstr>One-UN in the UN City</vt:lpstr>
      <vt:lpstr>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as One</dc:title>
  <dc:subject>Working together for a stronger United Nations development system</dc:subject>
  <dc:creator>Michael Kovrig</dc:creator>
  <dc:description>The Delivering as One initiative is testing ways to increase the UN System’s impact by providing more coordinated development assistance.</dc:description>
  <cp:lastModifiedBy>Erik Blas</cp:lastModifiedBy>
  <cp:revision>900</cp:revision>
  <cp:lastPrinted>2013-10-03T10:40:52Z</cp:lastPrinted>
  <dcterms:created xsi:type="dcterms:W3CDTF">2008-03-17T15:19:01Z</dcterms:created>
  <dcterms:modified xsi:type="dcterms:W3CDTF">2013-10-03T12:41:03Z</dcterms:modified>
</cp:coreProperties>
</file>