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0" r:id="rId3"/>
    <p:sldId id="272" r:id="rId4"/>
    <p:sldId id="273" r:id="rId5"/>
    <p:sldId id="274" r:id="rId6"/>
    <p:sldId id="277" r:id="rId7"/>
    <p:sldId id="276" r:id="rId8"/>
    <p:sldId id="275" r:id="rId9"/>
    <p:sldId id="278" r:id="rId10"/>
    <p:sldId id="279" r:id="rId11"/>
    <p:sldId id="267" r:id="rId12"/>
    <p:sldId id="281" r:id="rId13"/>
    <p:sldId id="280" r:id="rId14"/>
    <p:sldId id="282" r:id="rId15"/>
    <p:sldId id="283" r:id="rId16"/>
    <p:sldId id="289" r:id="rId17"/>
    <p:sldId id="295" r:id="rId18"/>
    <p:sldId id="284" r:id="rId19"/>
    <p:sldId id="286" r:id="rId20"/>
    <p:sldId id="285" r:id="rId21"/>
    <p:sldId id="287" r:id="rId22"/>
    <p:sldId id="296" r:id="rId23"/>
    <p:sldId id="292" r:id="rId24"/>
    <p:sldId id="297" r:id="rId25"/>
    <p:sldId id="294" r:id="rId26"/>
    <p:sldId id="291" r:id="rId2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5996" autoAdjust="0"/>
  </p:normalViewPr>
  <p:slideViewPr>
    <p:cSldViewPr snapToGrid="0">
      <p:cViewPr>
        <p:scale>
          <a:sx n="79" d="100"/>
          <a:sy n="79" d="100"/>
        </p:scale>
        <p:origin x="-758" y="-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32BC1-D916-49BD-BA2D-5E05E6DCA255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2679E37-7C9C-43CE-B030-94227A4116C6}">
      <dgm:prSet phldrT="[Text]"/>
      <dgm:spPr/>
      <dgm:t>
        <a:bodyPr/>
        <a:lstStyle/>
        <a:p>
          <a:r>
            <a:rPr lang="en-GB" dirty="0" smtClean="0"/>
            <a:t>Tanzania</a:t>
          </a:r>
          <a:endParaRPr lang="en-GB" dirty="0"/>
        </a:p>
      </dgm:t>
    </dgm:pt>
    <dgm:pt modelId="{A3C9DA05-7BB5-45E3-98AE-48B51AB50218}" type="parTrans" cxnId="{4684F6D0-04E8-4930-A743-06C646897150}">
      <dgm:prSet/>
      <dgm:spPr/>
      <dgm:t>
        <a:bodyPr/>
        <a:lstStyle/>
        <a:p>
          <a:endParaRPr lang="en-GB"/>
        </a:p>
      </dgm:t>
    </dgm:pt>
    <dgm:pt modelId="{F20B4E8C-6196-4D38-A5C7-72F541222DBA}" type="sibTrans" cxnId="{4684F6D0-04E8-4930-A743-06C646897150}">
      <dgm:prSet/>
      <dgm:spPr/>
      <dgm:t>
        <a:bodyPr/>
        <a:lstStyle/>
        <a:p>
          <a:endParaRPr lang="en-GB"/>
        </a:p>
      </dgm:t>
    </dgm:pt>
    <dgm:pt modelId="{0E916830-3233-42F9-ADD4-FE408A754330}">
      <dgm:prSet phldrT="[Text]" custT="1"/>
      <dgm:spPr/>
      <dgm:t>
        <a:bodyPr lIns="0" rIns="0"/>
        <a:lstStyle/>
        <a:p>
          <a:r>
            <a:rPr lang="en-GB" sz="2100" dirty="0" smtClean="0"/>
            <a:t>International Politics </a:t>
          </a:r>
          <a:endParaRPr lang="en-GB" sz="2100" dirty="0"/>
        </a:p>
      </dgm:t>
    </dgm:pt>
    <dgm:pt modelId="{8D856C9D-8AB6-43A6-93C4-85C93A8235E2}" type="parTrans" cxnId="{10BEE60F-EACD-406C-86FC-DB2B0E603D79}">
      <dgm:prSet/>
      <dgm:spPr/>
      <dgm:t>
        <a:bodyPr/>
        <a:lstStyle/>
        <a:p>
          <a:endParaRPr lang="en-GB"/>
        </a:p>
      </dgm:t>
    </dgm:pt>
    <dgm:pt modelId="{3CE50FA4-8F09-4AD2-93FE-A44C2BECCBD0}" type="sibTrans" cxnId="{10BEE60F-EACD-406C-86FC-DB2B0E603D79}">
      <dgm:prSet/>
      <dgm:spPr/>
      <dgm:t>
        <a:bodyPr/>
        <a:lstStyle/>
        <a:p>
          <a:endParaRPr lang="en-GB"/>
        </a:p>
      </dgm:t>
    </dgm:pt>
    <dgm:pt modelId="{8A2FA493-7929-41ED-891D-7E331FDE8EF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400" dirty="0" smtClean="0"/>
            <a:t>Economics</a:t>
          </a:r>
          <a:endParaRPr lang="en-GB" sz="2400" dirty="0"/>
        </a:p>
      </dgm:t>
    </dgm:pt>
    <dgm:pt modelId="{9A6CD97B-47B8-436C-97DF-D47F53972192}" type="parTrans" cxnId="{1686F636-9F7F-4D8C-910A-2F60F09C1DE7}">
      <dgm:prSet/>
      <dgm:spPr/>
      <dgm:t>
        <a:bodyPr/>
        <a:lstStyle/>
        <a:p>
          <a:endParaRPr lang="en-GB"/>
        </a:p>
      </dgm:t>
    </dgm:pt>
    <dgm:pt modelId="{044BFA18-F028-47F7-AF19-F0348D5C2366}" type="sibTrans" cxnId="{1686F636-9F7F-4D8C-910A-2F60F09C1DE7}">
      <dgm:prSet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F6B0F109-9D4C-4376-8A37-B2A881161DB7}">
      <dgm:prSet phldrT="[Text]" custT="1"/>
      <dgm:spPr/>
      <dgm:t>
        <a:bodyPr/>
        <a:lstStyle/>
        <a:p>
          <a:r>
            <a:rPr lang="en-GB" sz="2400" dirty="0" smtClean="0"/>
            <a:t>Society</a:t>
          </a:r>
          <a:endParaRPr lang="en-GB" sz="2400" dirty="0"/>
        </a:p>
      </dgm:t>
    </dgm:pt>
    <dgm:pt modelId="{2113F099-63E8-4C22-9DE9-0D7998971970}" type="parTrans" cxnId="{0690526B-5497-4E1C-AA9E-ED29B4C682E5}">
      <dgm:prSet/>
      <dgm:spPr/>
      <dgm:t>
        <a:bodyPr/>
        <a:lstStyle/>
        <a:p>
          <a:endParaRPr lang="en-GB"/>
        </a:p>
      </dgm:t>
    </dgm:pt>
    <dgm:pt modelId="{66EFCD0D-D021-4422-8872-DADB5F11AF24}" type="sibTrans" cxnId="{0690526B-5497-4E1C-AA9E-ED29B4C682E5}">
      <dgm:prSet/>
      <dgm:spPr/>
      <dgm:t>
        <a:bodyPr/>
        <a:lstStyle/>
        <a:p>
          <a:endParaRPr lang="en-GB"/>
        </a:p>
      </dgm:t>
    </dgm:pt>
    <dgm:pt modelId="{8054E6FA-A423-48B3-A6C0-7158AE5E88C6}">
      <dgm:prSet phldrT="[Text]" custT="1"/>
      <dgm:spPr/>
      <dgm:t>
        <a:bodyPr/>
        <a:lstStyle/>
        <a:p>
          <a:r>
            <a:rPr lang="en-GB" sz="2400" dirty="0" smtClean="0"/>
            <a:t>National Politics</a:t>
          </a:r>
          <a:endParaRPr lang="en-GB" sz="2400" dirty="0"/>
        </a:p>
      </dgm:t>
    </dgm:pt>
    <dgm:pt modelId="{F2BD804C-486B-4C6F-A7FC-8A4D01F88E79}" type="parTrans" cxnId="{E0AFEA3D-8384-4208-978D-7C947E9618DA}">
      <dgm:prSet/>
      <dgm:spPr/>
      <dgm:t>
        <a:bodyPr/>
        <a:lstStyle/>
        <a:p>
          <a:endParaRPr lang="en-GB"/>
        </a:p>
      </dgm:t>
    </dgm:pt>
    <dgm:pt modelId="{6DC2B414-82AD-4A40-8CF4-FDB35A4FAEEE}" type="sibTrans" cxnId="{E0AFEA3D-8384-4208-978D-7C947E9618DA}">
      <dgm:prSet/>
      <dgm:spPr/>
      <dgm:t>
        <a:bodyPr/>
        <a:lstStyle/>
        <a:p>
          <a:endParaRPr lang="en-GB"/>
        </a:p>
      </dgm:t>
    </dgm:pt>
    <dgm:pt modelId="{6B3DA032-8C71-4A85-BD22-60064687A7E8}" type="pres">
      <dgm:prSet presAssocID="{0D732BC1-D916-49BD-BA2D-5E05E6DCA2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C737C6-FC43-495F-B801-D9DA29AF1D92}" type="pres">
      <dgm:prSet presAssocID="{D2679E37-7C9C-43CE-B030-94227A4116C6}" presName="centerShape" presStyleLbl="node0" presStyleIdx="0" presStyleCnt="1" custScaleX="133208"/>
      <dgm:spPr/>
      <dgm:t>
        <a:bodyPr/>
        <a:lstStyle/>
        <a:p>
          <a:endParaRPr lang="en-GB"/>
        </a:p>
      </dgm:t>
    </dgm:pt>
    <dgm:pt modelId="{0F5C8D3E-052C-4EE4-81AB-B55A8CCD0D2B}" type="pres">
      <dgm:prSet presAssocID="{0E916830-3233-42F9-ADD4-FE408A754330}" presName="node" presStyleLbl="node1" presStyleIdx="0" presStyleCnt="4" custScaleX="127499" custScaleY="127499" custRadScaleRad="1012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5F1E68-22FB-4260-8D45-3C4CD9692C20}" type="pres">
      <dgm:prSet presAssocID="{0E916830-3233-42F9-ADD4-FE408A754330}" presName="dummy" presStyleCnt="0"/>
      <dgm:spPr/>
    </dgm:pt>
    <dgm:pt modelId="{FC2C118D-D26E-4CB0-81C8-CFE7555DCA7D}" type="pres">
      <dgm:prSet presAssocID="{3CE50FA4-8F09-4AD2-93FE-A44C2BECCBD0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AB01E7D-A0A0-4870-8DD5-3817064781A1}" type="pres">
      <dgm:prSet presAssocID="{8A2FA493-7929-41ED-891D-7E331FDE8EF2}" presName="node" presStyleLbl="node1" presStyleIdx="1" presStyleCnt="4" custScaleX="127499" custScaleY="127499" custRadScaleRad="125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F3D39-4F49-41D1-B15C-03152908CB0C}" type="pres">
      <dgm:prSet presAssocID="{8A2FA493-7929-41ED-891D-7E331FDE8EF2}" presName="dummy" presStyleCnt="0"/>
      <dgm:spPr/>
    </dgm:pt>
    <dgm:pt modelId="{04D1A717-6C7F-4287-B820-713EFFD0E391}" type="pres">
      <dgm:prSet presAssocID="{044BFA18-F028-47F7-AF19-F0348D5C2366}" presName="sibTrans" presStyleLbl="sibTrans2D1" presStyleIdx="1" presStyleCnt="4"/>
      <dgm:spPr/>
      <dgm:t>
        <a:bodyPr/>
        <a:lstStyle/>
        <a:p>
          <a:endParaRPr lang="en-GB"/>
        </a:p>
      </dgm:t>
    </dgm:pt>
    <dgm:pt modelId="{630A31D3-6BC2-4A2A-A3D8-9DB3FDA509FA}" type="pres">
      <dgm:prSet presAssocID="{F6B0F109-9D4C-4376-8A37-B2A881161DB7}" presName="node" presStyleLbl="node1" presStyleIdx="2" presStyleCnt="4" custScaleX="127499" custScaleY="1274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AB22AC-9F2B-4D9A-B66C-2668F0C2737C}" type="pres">
      <dgm:prSet presAssocID="{F6B0F109-9D4C-4376-8A37-B2A881161DB7}" presName="dummy" presStyleCnt="0"/>
      <dgm:spPr/>
    </dgm:pt>
    <dgm:pt modelId="{E15D3482-BF60-4F79-A15E-EC79C6B95530}" type="pres">
      <dgm:prSet presAssocID="{66EFCD0D-D021-4422-8872-DADB5F11AF24}" presName="sibTrans" presStyleLbl="sibTrans2D1" presStyleIdx="2" presStyleCnt="4"/>
      <dgm:spPr/>
      <dgm:t>
        <a:bodyPr/>
        <a:lstStyle/>
        <a:p>
          <a:endParaRPr lang="en-GB"/>
        </a:p>
      </dgm:t>
    </dgm:pt>
    <dgm:pt modelId="{32646098-9579-460A-AC17-47388D70D45A}" type="pres">
      <dgm:prSet presAssocID="{8054E6FA-A423-48B3-A6C0-7158AE5E88C6}" presName="node" presStyleLbl="node1" presStyleIdx="3" presStyleCnt="4" custScaleX="127499" custScaleY="127499" custRadScaleRad="125128" custRadScaleInc="19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97BB5E-4A58-4423-BD98-043745F39EF0}" type="pres">
      <dgm:prSet presAssocID="{8054E6FA-A423-48B3-A6C0-7158AE5E88C6}" presName="dummy" presStyleCnt="0"/>
      <dgm:spPr/>
    </dgm:pt>
    <dgm:pt modelId="{AFE0C765-A081-4FF1-8E81-2642FB0657EC}" type="pres">
      <dgm:prSet presAssocID="{6DC2B414-82AD-4A40-8CF4-FDB35A4FAEEE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BF99CBCF-30E4-40AC-A5C8-C911531A262A}" type="presOf" srcId="{3CE50FA4-8F09-4AD2-93FE-A44C2BECCBD0}" destId="{FC2C118D-D26E-4CB0-81C8-CFE7555DCA7D}" srcOrd="0" destOrd="0" presId="urn:microsoft.com/office/officeart/2005/8/layout/radial6"/>
    <dgm:cxn modelId="{E0AFEA3D-8384-4208-978D-7C947E9618DA}" srcId="{D2679E37-7C9C-43CE-B030-94227A4116C6}" destId="{8054E6FA-A423-48B3-A6C0-7158AE5E88C6}" srcOrd="3" destOrd="0" parTransId="{F2BD804C-486B-4C6F-A7FC-8A4D01F88E79}" sibTransId="{6DC2B414-82AD-4A40-8CF4-FDB35A4FAEEE}"/>
    <dgm:cxn modelId="{26369530-A415-4B46-9C0C-98AE42408ABB}" type="presOf" srcId="{66EFCD0D-D021-4422-8872-DADB5F11AF24}" destId="{E15D3482-BF60-4F79-A15E-EC79C6B95530}" srcOrd="0" destOrd="0" presId="urn:microsoft.com/office/officeart/2005/8/layout/radial6"/>
    <dgm:cxn modelId="{1686F636-9F7F-4D8C-910A-2F60F09C1DE7}" srcId="{D2679E37-7C9C-43CE-B030-94227A4116C6}" destId="{8A2FA493-7929-41ED-891D-7E331FDE8EF2}" srcOrd="1" destOrd="0" parTransId="{9A6CD97B-47B8-436C-97DF-D47F53972192}" sibTransId="{044BFA18-F028-47F7-AF19-F0348D5C2366}"/>
    <dgm:cxn modelId="{770DBD2E-CC6E-4D54-9459-D49B595E530B}" type="presOf" srcId="{6DC2B414-82AD-4A40-8CF4-FDB35A4FAEEE}" destId="{AFE0C765-A081-4FF1-8E81-2642FB0657EC}" srcOrd="0" destOrd="0" presId="urn:microsoft.com/office/officeart/2005/8/layout/radial6"/>
    <dgm:cxn modelId="{6F5B6285-388C-4653-A40E-30DCA22050A4}" type="presOf" srcId="{8054E6FA-A423-48B3-A6C0-7158AE5E88C6}" destId="{32646098-9579-460A-AC17-47388D70D45A}" srcOrd="0" destOrd="0" presId="urn:microsoft.com/office/officeart/2005/8/layout/radial6"/>
    <dgm:cxn modelId="{10BEE60F-EACD-406C-86FC-DB2B0E603D79}" srcId="{D2679E37-7C9C-43CE-B030-94227A4116C6}" destId="{0E916830-3233-42F9-ADD4-FE408A754330}" srcOrd="0" destOrd="0" parTransId="{8D856C9D-8AB6-43A6-93C4-85C93A8235E2}" sibTransId="{3CE50FA4-8F09-4AD2-93FE-A44C2BECCBD0}"/>
    <dgm:cxn modelId="{1819EDF0-2AA1-4005-B837-A9E23A52C9FB}" type="presOf" srcId="{0D732BC1-D916-49BD-BA2D-5E05E6DCA255}" destId="{6B3DA032-8C71-4A85-BD22-60064687A7E8}" srcOrd="0" destOrd="0" presId="urn:microsoft.com/office/officeart/2005/8/layout/radial6"/>
    <dgm:cxn modelId="{89BB4E33-56D2-4732-988D-9F341FAB00F0}" type="presOf" srcId="{D2679E37-7C9C-43CE-B030-94227A4116C6}" destId="{50C737C6-FC43-495F-B801-D9DA29AF1D92}" srcOrd="0" destOrd="0" presId="urn:microsoft.com/office/officeart/2005/8/layout/radial6"/>
    <dgm:cxn modelId="{B04340D6-084B-4F67-9E0C-F0791BC91AFF}" type="presOf" srcId="{0E916830-3233-42F9-ADD4-FE408A754330}" destId="{0F5C8D3E-052C-4EE4-81AB-B55A8CCD0D2B}" srcOrd="0" destOrd="0" presId="urn:microsoft.com/office/officeart/2005/8/layout/radial6"/>
    <dgm:cxn modelId="{4684F6D0-04E8-4930-A743-06C646897150}" srcId="{0D732BC1-D916-49BD-BA2D-5E05E6DCA255}" destId="{D2679E37-7C9C-43CE-B030-94227A4116C6}" srcOrd="0" destOrd="0" parTransId="{A3C9DA05-7BB5-45E3-98AE-48B51AB50218}" sibTransId="{F20B4E8C-6196-4D38-A5C7-72F541222DBA}"/>
    <dgm:cxn modelId="{96C58EFC-45EE-4C76-AB87-56A9F184BC64}" type="presOf" srcId="{8A2FA493-7929-41ED-891D-7E331FDE8EF2}" destId="{3AB01E7D-A0A0-4870-8DD5-3817064781A1}" srcOrd="0" destOrd="0" presId="urn:microsoft.com/office/officeart/2005/8/layout/radial6"/>
    <dgm:cxn modelId="{DE279F21-1CDB-49B8-AA92-2D57F7B0E9CD}" type="presOf" srcId="{F6B0F109-9D4C-4376-8A37-B2A881161DB7}" destId="{630A31D3-6BC2-4A2A-A3D8-9DB3FDA509FA}" srcOrd="0" destOrd="0" presId="urn:microsoft.com/office/officeart/2005/8/layout/radial6"/>
    <dgm:cxn modelId="{0690526B-5497-4E1C-AA9E-ED29B4C682E5}" srcId="{D2679E37-7C9C-43CE-B030-94227A4116C6}" destId="{F6B0F109-9D4C-4376-8A37-B2A881161DB7}" srcOrd="2" destOrd="0" parTransId="{2113F099-63E8-4C22-9DE9-0D7998971970}" sibTransId="{66EFCD0D-D021-4422-8872-DADB5F11AF24}"/>
    <dgm:cxn modelId="{22520802-05A9-4A45-9160-3513A8BD3EB6}" type="presOf" srcId="{044BFA18-F028-47F7-AF19-F0348D5C2366}" destId="{04D1A717-6C7F-4287-B820-713EFFD0E391}" srcOrd="0" destOrd="0" presId="urn:microsoft.com/office/officeart/2005/8/layout/radial6"/>
    <dgm:cxn modelId="{1C496805-F5EA-45E8-B1DB-CFE1CDCEEBA5}" type="presParOf" srcId="{6B3DA032-8C71-4A85-BD22-60064687A7E8}" destId="{50C737C6-FC43-495F-B801-D9DA29AF1D92}" srcOrd="0" destOrd="0" presId="urn:microsoft.com/office/officeart/2005/8/layout/radial6"/>
    <dgm:cxn modelId="{ACF5FA95-60D0-46B5-91DE-0237DB7DADDC}" type="presParOf" srcId="{6B3DA032-8C71-4A85-BD22-60064687A7E8}" destId="{0F5C8D3E-052C-4EE4-81AB-B55A8CCD0D2B}" srcOrd="1" destOrd="0" presId="urn:microsoft.com/office/officeart/2005/8/layout/radial6"/>
    <dgm:cxn modelId="{D943E4B6-0294-44A3-906F-3F6BD5D4DEAB}" type="presParOf" srcId="{6B3DA032-8C71-4A85-BD22-60064687A7E8}" destId="{AF5F1E68-22FB-4260-8D45-3C4CD9692C20}" srcOrd="2" destOrd="0" presId="urn:microsoft.com/office/officeart/2005/8/layout/radial6"/>
    <dgm:cxn modelId="{44139733-0F0D-4A3F-9054-8BDD4E803161}" type="presParOf" srcId="{6B3DA032-8C71-4A85-BD22-60064687A7E8}" destId="{FC2C118D-D26E-4CB0-81C8-CFE7555DCA7D}" srcOrd="3" destOrd="0" presId="urn:microsoft.com/office/officeart/2005/8/layout/radial6"/>
    <dgm:cxn modelId="{607B0BDD-171F-4D3D-9AEA-2DD796BD9411}" type="presParOf" srcId="{6B3DA032-8C71-4A85-BD22-60064687A7E8}" destId="{3AB01E7D-A0A0-4870-8DD5-3817064781A1}" srcOrd="4" destOrd="0" presId="urn:microsoft.com/office/officeart/2005/8/layout/radial6"/>
    <dgm:cxn modelId="{35DE3606-4D86-4C8B-9D97-5DEAA40E8B7A}" type="presParOf" srcId="{6B3DA032-8C71-4A85-BD22-60064687A7E8}" destId="{B73F3D39-4F49-41D1-B15C-03152908CB0C}" srcOrd="5" destOrd="0" presId="urn:microsoft.com/office/officeart/2005/8/layout/radial6"/>
    <dgm:cxn modelId="{B158A797-AAB0-4651-B331-06968756C023}" type="presParOf" srcId="{6B3DA032-8C71-4A85-BD22-60064687A7E8}" destId="{04D1A717-6C7F-4287-B820-713EFFD0E391}" srcOrd="6" destOrd="0" presId="urn:microsoft.com/office/officeart/2005/8/layout/radial6"/>
    <dgm:cxn modelId="{65E3C2BD-08ED-4838-B60F-9685CDA77D4D}" type="presParOf" srcId="{6B3DA032-8C71-4A85-BD22-60064687A7E8}" destId="{630A31D3-6BC2-4A2A-A3D8-9DB3FDA509FA}" srcOrd="7" destOrd="0" presId="urn:microsoft.com/office/officeart/2005/8/layout/radial6"/>
    <dgm:cxn modelId="{A73D73F1-945D-4AA4-B654-5FA1B0A47DB1}" type="presParOf" srcId="{6B3DA032-8C71-4A85-BD22-60064687A7E8}" destId="{04AB22AC-9F2B-4D9A-B66C-2668F0C2737C}" srcOrd="8" destOrd="0" presId="urn:microsoft.com/office/officeart/2005/8/layout/radial6"/>
    <dgm:cxn modelId="{A62436CC-68ED-4DCC-B7C6-E92366F55F71}" type="presParOf" srcId="{6B3DA032-8C71-4A85-BD22-60064687A7E8}" destId="{E15D3482-BF60-4F79-A15E-EC79C6B95530}" srcOrd="9" destOrd="0" presId="urn:microsoft.com/office/officeart/2005/8/layout/radial6"/>
    <dgm:cxn modelId="{DDA42262-9660-48B9-91A4-9FC8AEC6BA42}" type="presParOf" srcId="{6B3DA032-8C71-4A85-BD22-60064687A7E8}" destId="{32646098-9579-460A-AC17-47388D70D45A}" srcOrd="10" destOrd="0" presId="urn:microsoft.com/office/officeart/2005/8/layout/radial6"/>
    <dgm:cxn modelId="{453327E1-6EA6-4359-8E8D-C503F543B6F7}" type="presParOf" srcId="{6B3DA032-8C71-4A85-BD22-60064687A7E8}" destId="{4097BB5E-4A58-4423-BD98-043745F39EF0}" srcOrd="11" destOrd="0" presId="urn:microsoft.com/office/officeart/2005/8/layout/radial6"/>
    <dgm:cxn modelId="{BD1DDB8A-2CAD-4C5B-9A3D-B8FBBDE7C0D3}" type="presParOf" srcId="{6B3DA032-8C71-4A85-BD22-60064687A7E8}" destId="{AFE0C765-A081-4FF1-8E81-2642FB0657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3280A-0FA9-4BF4-A4F7-0623125BBE5D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FC7EC08-41CD-49F2-8722-A1C14BB7B44F}">
      <dgm:prSet phldrT="[Text]"/>
      <dgm:spPr/>
      <dgm:t>
        <a:bodyPr/>
        <a:lstStyle/>
        <a:p>
          <a:r>
            <a:rPr lang="en-GB" dirty="0" smtClean="0"/>
            <a:t>Looking east</a:t>
          </a:r>
          <a:endParaRPr lang="en-GB" dirty="0"/>
        </a:p>
      </dgm:t>
    </dgm:pt>
    <dgm:pt modelId="{14FD6723-835E-4A87-9580-B91CDAA07574}" type="parTrans" cxnId="{9AC3E5B5-6D08-45FC-A59F-96668C615ABB}">
      <dgm:prSet/>
      <dgm:spPr/>
      <dgm:t>
        <a:bodyPr/>
        <a:lstStyle/>
        <a:p>
          <a:endParaRPr lang="en-GB"/>
        </a:p>
      </dgm:t>
    </dgm:pt>
    <dgm:pt modelId="{FBF70EBA-AD62-4686-8D41-19415A66A860}" type="sibTrans" cxnId="{9AC3E5B5-6D08-45FC-A59F-96668C615ABB}">
      <dgm:prSet/>
      <dgm:spPr/>
      <dgm:t>
        <a:bodyPr/>
        <a:lstStyle/>
        <a:p>
          <a:endParaRPr lang="en-GB"/>
        </a:p>
      </dgm:t>
    </dgm:pt>
    <dgm:pt modelId="{E4BA4CC9-6582-4E95-AE85-030DACDB3A4E}">
      <dgm:prSet phldrT="[Text]"/>
      <dgm:spPr/>
      <dgm:t>
        <a:bodyPr/>
        <a:lstStyle/>
        <a:p>
          <a:r>
            <a:rPr lang="en-GB" dirty="0" smtClean="0"/>
            <a:t>Tax and gas, not aid</a:t>
          </a:r>
          <a:endParaRPr lang="en-GB" dirty="0"/>
        </a:p>
      </dgm:t>
    </dgm:pt>
    <dgm:pt modelId="{B594E242-0024-4E76-A2EA-491E89485BCD}" type="parTrans" cxnId="{BD5C56D2-8C3A-484D-822C-35AED20DA242}">
      <dgm:prSet/>
      <dgm:spPr/>
      <dgm:t>
        <a:bodyPr/>
        <a:lstStyle/>
        <a:p>
          <a:endParaRPr lang="en-GB"/>
        </a:p>
      </dgm:t>
    </dgm:pt>
    <dgm:pt modelId="{7DED85DE-20CB-4D9F-99C6-684024556F98}" type="sibTrans" cxnId="{BD5C56D2-8C3A-484D-822C-35AED20DA242}">
      <dgm:prSet/>
      <dgm:spPr/>
      <dgm:t>
        <a:bodyPr/>
        <a:lstStyle/>
        <a:p>
          <a:endParaRPr lang="en-GB"/>
        </a:p>
      </dgm:t>
    </dgm:pt>
    <dgm:pt modelId="{A371A66C-4BEE-4842-AB04-AA402B27C5A9}">
      <dgm:prSet phldrT="[Text]"/>
      <dgm:spPr/>
      <dgm:t>
        <a:bodyPr/>
        <a:lstStyle/>
        <a:p>
          <a:r>
            <a:rPr lang="en-GB" dirty="0" smtClean="0"/>
            <a:t>Strain on land &amp; public services</a:t>
          </a:r>
          <a:endParaRPr lang="en-GB" dirty="0"/>
        </a:p>
      </dgm:t>
    </dgm:pt>
    <dgm:pt modelId="{E3A93449-4C5B-40DF-9843-66128FD0FE32}" type="parTrans" cxnId="{453A09EA-7630-4308-B9BF-C08B753C0292}">
      <dgm:prSet/>
      <dgm:spPr/>
      <dgm:t>
        <a:bodyPr/>
        <a:lstStyle/>
        <a:p>
          <a:endParaRPr lang="en-GB"/>
        </a:p>
      </dgm:t>
    </dgm:pt>
    <dgm:pt modelId="{6820E51D-4374-42B9-8069-DBD9152B6356}" type="sibTrans" cxnId="{453A09EA-7630-4308-B9BF-C08B753C0292}">
      <dgm:prSet/>
      <dgm:spPr/>
      <dgm:t>
        <a:bodyPr/>
        <a:lstStyle/>
        <a:p>
          <a:endParaRPr lang="en-GB"/>
        </a:p>
      </dgm:t>
    </dgm:pt>
    <dgm:pt modelId="{878F59C0-DE4A-413E-A8F4-34F8B75F4591}">
      <dgm:prSet phldrT="[Text]"/>
      <dgm:spPr/>
      <dgm:t>
        <a:bodyPr/>
        <a:lstStyle/>
        <a:p>
          <a:r>
            <a:rPr lang="en-GB" dirty="0" smtClean="0"/>
            <a:t>Reduced political space</a:t>
          </a:r>
          <a:endParaRPr lang="en-GB" dirty="0"/>
        </a:p>
      </dgm:t>
    </dgm:pt>
    <dgm:pt modelId="{BEF1CA0F-063C-4AAB-BACF-C631DD5FBAEC}" type="parTrans" cxnId="{C6C6FE01-54EA-48BE-985D-D05F49A2C28A}">
      <dgm:prSet/>
      <dgm:spPr/>
      <dgm:t>
        <a:bodyPr/>
        <a:lstStyle/>
        <a:p>
          <a:endParaRPr lang="en-GB"/>
        </a:p>
      </dgm:t>
    </dgm:pt>
    <dgm:pt modelId="{2635D36A-87AF-4E01-89C9-93C33E4A8E22}" type="sibTrans" cxnId="{C6C6FE01-54EA-48BE-985D-D05F49A2C28A}">
      <dgm:prSet/>
      <dgm:spPr/>
      <dgm:t>
        <a:bodyPr/>
        <a:lstStyle/>
        <a:p>
          <a:endParaRPr lang="en-GB"/>
        </a:p>
      </dgm:t>
    </dgm:pt>
    <dgm:pt modelId="{D1525009-5312-42AD-8517-B6CC9B53313C}">
      <dgm:prSet/>
      <dgm:spPr/>
      <dgm:t>
        <a:bodyPr/>
        <a:lstStyle/>
        <a:p>
          <a:r>
            <a:rPr lang="en-GB" dirty="0" smtClean="0"/>
            <a:t>Increased political competition</a:t>
          </a:r>
          <a:endParaRPr lang="en-GB" dirty="0"/>
        </a:p>
      </dgm:t>
    </dgm:pt>
    <dgm:pt modelId="{99BC09A6-DDEC-42F7-B112-00DCAB32374C}" type="parTrans" cxnId="{A17D47F0-088A-4C43-9ACD-F563FB330C08}">
      <dgm:prSet/>
      <dgm:spPr/>
      <dgm:t>
        <a:bodyPr/>
        <a:lstStyle/>
        <a:p>
          <a:endParaRPr lang="en-GB"/>
        </a:p>
      </dgm:t>
    </dgm:pt>
    <dgm:pt modelId="{6BC8EFE3-335D-4F59-BB0E-818DC553D8C0}" type="sibTrans" cxnId="{A17D47F0-088A-4C43-9ACD-F563FB330C08}">
      <dgm:prSet/>
      <dgm:spPr/>
      <dgm:t>
        <a:bodyPr/>
        <a:lstStyle/>
        <a:p>
          <a:endParaRPr lang="en-GB"/>
        </a:p>
      </dgm:t>
    </dgm:pt>
    <dgm:pt modelId="{C44BCA50-BB7A-4F4D-8413-E7C93842712F}">
      <dgm:prSet phldrT="[Text]"/>
      <dgm:spPr/>
      <dgm:t>
        <a:bodyPr/>
        <a:lstStyle/>
        <a:p>
          <a:r>
            <a:rPr lang="en-GB" dirty="0" smtClean="0"/>
            <a:t>2015: </a:t>
          </a:r>
          <a:br>
            <a:rPr lang="en-GB" dirty="0" smtClean="0"/>
          </a:br>
          <a:r>
            <a:rPr lang="en-GB" dirty="0" smtClean="0"/>
            <a:t>Tanzania’s perfect storm?</a:t>
          </a:r>
          <a:endParaRPr lang="en-GB" dirty="0"/>
        </a:p>
      </dgm:t>
    </dgm:pt>
    <dgm:pt modelId="{34E05CF5-67EC-4016-99C6-4CFBD7ECE1D2}" type="sibTrans" cxnId="{660FA6B6-E86F-4685-BF24-6945CC6B3EE6}">
      <dgm:prSet/>
      <dgm:spPr/>
      <dgm:t>
        <a:bodyPr/>
        <a:lstStyle/>
        <a:p>
          <a:endParaRPr lang="en-GB"/>
        </a:p>
      </dgm:t>
    </dgm:pt>
    <dgm:pt modelId="{DD956A6B-7741-4376-8790-5C99FF692766}" type="parTrans" cxnId="{660FA6B6-E86F-4685-BF24-6945CC6B3EE6}">
      <dgm:prSet/>
      <dgm:spPr/>
      <dgm:t>
        <a:bodyPr/>
        <a:lstStyle/>
        <a:p>
          <a:endParaRPr lang="en-GB"/>
        </a:p>
      </dgm:t>
    </dgm:pt>
    <dgm:pt modelId="{7FFB6720-8C06-4FA4-A271-9D557B491CE1}" type="pres">
      <dgm:prSet presAssocID="{3FF3280A-0FA9-4BF4-A4F7-0623125BBE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749F50-408F-4908-9DBE-243EC56515E9}" type="pres">
      <dgm:prSet presAssocID="{C44BCA50-BB7A-4F4D-8413-E7C93842712F}" presName="centerShape" presStyleLbl="node0" presStyleIdx="0" presStyleCnt="1"/>
      <dgm:spPr/>
      <dgm:t>
        <a:bodyPr/>
        <a:lstStyle/>
        <a:p>
          <a:endParaRPr lang="en-GB"/>
        </a:p>
      </dgm:t>
    </dgm:pt>
    <dgm:pt modelId="{A488DBBE-AFFD-4B06-AE76-14ED206C5737}" type="pres">
      <dgm:prSet presAssocID="{CFC7EC08-41CD-49F2-8722-A1C14BB7B44F}" presName="node" presStyleLbl="node1" presStyleIdx="0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E09E74-3639-4873-BAD6-3C1ECAB830C6}" type="pres">
      <dgm:prSet presAssocID="{CFC7EC08-41CD-49F2-8722-A1C14BB7B44F}" presName="dummy" presStyleCnt="0"/>
      <dgm:spPr/>
    </dgm:pt>
    <dgm:pt modelId="{8CD5D78D-0370-4C1C-B5C7-C2D1975F76F6}" type="pres">
      <dgm:prSet presAssocID="{FBF70EBA-AD62-4686-8D41-19415A66A860}" presName="sibTrans" presStyleLbl="sibTrans2D1" presStyleIdx="0" presStyleCnt="5"/>
      <dgm:spPr/>
      <dgm:t>
        <a:bodyPr/>
        <a:lstStyle/>
        <a:p>
          <a:endParaRPr lang="en-GB"/>
        </a:p>
      </dgm:t>
    </dgm:pt>
    <dgm:pt modelId="{431771B7-82F9-44B8-B666-6B5B16C007F0}" type="pres">
      <dgm:prSet presAssocID="{E4BA4CC9-6582-4E95-AE85-030DACDB3A4E}" presName="node" presStyleLbl="node1" presStyleIdx="1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8CF950-24CB-4EED-800D-7724E4F33EA9}" type="pres">
      <dgm:prSet presAssocID="{E4BA4CC9-6582-4E95-AE85-030DACDB3A4E}" presName="dummy" presStyleCnt="0"/>
      <dgm:spPr/>
    </dgm:pt>
    <dgm:pt modelId="{6F331699-1B72-4EF6-9F08-C3DC1DA9F5C5}" type="pres">
      <dgm:prSet presAssocID="{7DED85DE-20CB-4D9F-99C6-684024556F98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E5B8FEF-D118-40DE-A7C7-C3653E185861}" type="pres">
      <dgm:prSet presAssocID="{A371A66C-4BEE-4842-AB04-AA402B27C5A9}" presName="node" presStyleLbl="node1" presStyleIdx="2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9DBF3E-968E-4D5E-80B9-3AD0370B3286}" type="pres">
      <dgm:prSet presAssocID="{A371A66C-4BEE-4842-AB04-AA402B27C5A9}" presName="dummy" presStyleCnt="0"/>
      <dgm:spPr/>
    </dgm:pt>
    <dgm:pt modelId="{6FD92928-408A-4A01-B071-2701D4B35F17}" type="pres">
      <dgm:prSet presAssocID="{6820E51D-4374-42B9-8069-DBD9152B6356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44DED84-3E73-480A-BC3C-0A18D2265972}" type="pres">
      <dgm:prSet presAssocID="{878F59C0-DE4A-413E-A8F4-34F8B75F4591}" presName="node" presStyleLbl="node1" presStyleIdx="3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3F0896-E785-4518-9300-24728BD1CCEC}" type="pres">
      <dgm:prSet presAssocID="{878F59C0-DE4A-413E-A8F4-34F8B75F4591}" presName="dummy" presStyleCnt="0"/>
      <dgm:spPr/>
    </dgm:pt>
    <dgm:pt modelId="{E411083B-75C0-4337-A435-98912E9B8554}" type="pres">
      <dgm:prSet presAssocID="{2635D36A-87AF-4E01-89C9-93C33E4A8E22}" presName="sibTrans" presStyleLbl="sibTrans2D1" presStyleIdx="3" presStyleCnt="5"/>
      <dgm:spPr/>
      <dgm:t>
        <a:bodyPr/>
        <a:lstStyle/>
        <a:p>
          <a:endParaRPr lang="en-GB"/>
        </a:p>
      </dgm:t>
    </dgm:pt>
    <dgm:pt modelId="{19DA4D7D-F814-4B30-92D5-078E19E55314}" type="pres">
      <dgm:prSet presAssocID="{D1525009-5312-42AD-8517-B6CC9B53313C}" presName="node" presStyleLbl="node1" presStyleIdx="4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9FB37D-4A2D-4BF3-9836-B53E1A07CC63}" type="pres">
      <dgm:prSet presAssocID="{D1525009-5312-42AD-8517-B6CC9B53313C}" presName="dummy" presStyleCnt="0"/>
      <dgm:spPr/>
    </dgm:pt>
    <dgm:pt modelId="{2F166E64-7DBD-4A62-A7A6-A299EC902DB2}" type="pres">
      <dgm:prSet presAssocID="{6BC8EFE3-335D-4F59-BB0E-818DC553D8C0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9AC3E5B5-6D08-45FC-A59F-96668C615ABB}" srcId="{C44BCA50-BB7A-4F4D-8413-E7C93842712F}" destId="{CFC7EC08-41CD-49F2-8722-A1C14BB7B44F}" srcOrd="0" destOrd="0" parTransId="{14FD6723-835E-4A87-9580-B91CDAA07574}" sibTransId="{FBF70EBA-AD62-4686-8D41-19415A66A860}"/>
    <dgm:cxn modelId="{5C805DC9-BD12-4867-B5FB-323B386FBE8F}" type="presOf" srcId="{A371A66C-4BEE-4842-AB04-AA402B27C5A9}" destId="{6E5B8FEF-D118-40DE-A7C7-C3653E185861}" srcOrd="0" destOrd="0" presId="urn:microsoft.com/office/officeart/2005/8/layout/radial6"/>
    <dgm:cxn modelId="{C18E4D13-F2A4-4B57-8BA5-EACCE7264D71}" type="presOf" srcId="{FBF70EBA-AD62-4686-8D41-19415A66A860}" destId="{8CD5D78D-0370-4C1C-B5C7-C2D1975F76F6}" srcOrd="0" destOrd="0" presId="urn:microsoft.com/office/officeart/2005/8/layout/radial6"/>
    <dgm:cxn modelId="{09D9926C-7647-46A3-9360-FD223ECD1E7B}" type="presOf" srcId="{7DED85DE-20CB-4D9F-99C6-684024556F98}" destId="{6F331699-1B72-4EF6-9F08-C3DC1DA9F5C5}" srcOrd="0" destOrd="0" presId="urn:microsoft.com/office/officeart/2005/8/layout/radial6"/>
    <dgm:cxn modelId="{555D35FD-C8DC-4568-8B58-2E9FAF4FDEE7}" type="presOf" srcId="{6BC8EFE3-335D-4F59-BB0E-818DC553D8C0}" destId="{2F166E64-7DBD-4A62-A7A6-A299EC902DB2}" srcOrd="0" destOrd="0" presId="urn:microsoft.com/office/officeart/2005/8/layout/radial6"/>
    <dgm:cxn modelId="{BD5C56D2-8C3A-484D-822C-35AED20DA242}" srcId="{C44BCA50-BB7A-4F4D-8413-E7C93842712F}" destId="{E4BA4CC9-6582-4E95-AE85-030DACDB3A4E}" srcOrd="1" destOrd="0" parTransId="{B594E242-0024-4E76-A2EA-491E89485BCD}" sibTransId="{7DED85DE-20CB-4D9F-99C6-684024556F98}"/>
    <dgm:cxn modelId="{453A09EA-7630-4308-B9BF-C08B753C0292}" srcId="{C44BCA50-BB7A-4F4D-8413-E7C93842712F}" destId="{A371A66C-4BEE-4842-AB04-AA402B27C5A9}" srcOrd="2" destOrd="0" parTransId="{E3A93449-4C5B-40DF-9843-66128FD0FE32}" sibTransId="{6820E51D-4374-42B9-8069-DBD9152B6356}"/>
    <dgm:cxn modelId="{525956F6-3A6E-43F7-AAA0-25E86E8DD56D}" type="presOf" srcId="{878F59C0-DE4A-413E-A8F4-34F8B75F4591}" destId="{044DED84-3E73-480A-BC3C-0A18D2265972}" srcOrd="0" destOrd="0" presId="urn:microsoft.com/office/officeart/2005/8/layout/radial6"/>
    <dgm:cxn modelId="{C57E1E04-8273-412C-A79F-8384D8F93D2C}" type="presOf" srcId="{C44BCA50-BB7A-4F4D-8413-E7C93842712F}" destId="{EA749F50-408F-4908-9DBE-243EC56515E9}" srcOrd="0" destOrd="0" presId="urn:microsoft.com/office/officeart/2005/8/layout/radial6"/>
    <dgm:cxn modelId="{E45141F5-6083-4412-9867-7FA354BFFEB0}" type="presOf" srcId="{2635D36A-87AF-4E01-89C9-93C33E4A8E22}" destId="{E411083B-75C0-4337-A435-98912E9B8554}" srcOrd="0" destOrd="0" presId="urn:microsoft.com/office/officeart/2005/8/layout/radial6"/>
    <dgm:cxn modelId="{4899E499-DB48-4678-B4FD-C2D802353987}" type="presOf" srcId="{3FF3280A-0FA9-4BF4-A4F7-0623125BBE5D}" destId="{7FFB6720-8C06-4FA4-A271-9D557B491CE1}" srcOrd="0" destOrd="0" presId="urn:microsoft.com/office/officeart/2005/8/layout/radial6"/>
    <dgm:cxn modelId="{C6C6FE01-54EA-48BE-985D-D05F49A2C28A}" srcId="{C44BCA50-BB7A-4F4D-8413-E7C93842712F}" destId="{878F59C0-DE4A-413E-A8F4-34F8B75F4591}" srcOrd="3" destOrd="0" parTransId="{BEF1CA0F-063C-4AAB-BACF-C631DD5FBAEC}" sibTransId="{2635D36A-87AF-4E01-89C9-93C33E4A8E22}"/>
    <dgm:cxn modelId="{09D7497C-E622-474D-B381-2FB6C1C60DA3}" type="presOf" srcId="{E4BA4CC9-6582-4E95-AE85-030DACDB3A4E}" destId="{431771B7-82F9-44B8-B666-6B5B16C007F0}" srcOrd="0" destOrd="0" presId="urn:microsoft.com/office/officeart/2005/8/layout/radial6"/>
    <dgm:cxn modelId="{28BA91F7-A8B4-4ECA-96BE-34DCFCF2AC8B}" type="presOf" srcId="{6820E51D-4374-42B9-8069-DBD9152B6356}" destId="{6FD92928-408A-4A01-B071-2701D4B35F17}" srcOrd="0" destOrd="0" presId="urn:microsoft.com/office/officeart/2005/8/layout/radial6"/>
    <dgm:cxn modelId="{FDB4BA52-25B2-4669-8DDF-B4A18B952F80}" type="presOf" srcId="{D1525009-5312-42AD-8517-B6CC9B53313C}" destId="{19DA4D7D-F814-4B30-92D5-078E19E55314}" srcOrd="0" destOrd="0" presId="urn:microsoft.com/office/officeart/2005/8/layout/radial6"/>
    <dgm:cxn modelId="{660FA6B6-E86F-4685-BF24-6945CC6B3EE6}" srcId="{3FF3280A-0FA9-4BF4-A4F7-0623125BBE5D}" destId="{C44BCA50-BB7A-4F4D-8413-E7C93842712F}" srcOrd="0" destOrd="0" parTransId="{DD956A6B-7741-4376-8790-5C99FF692766}" sibTransId="{34E05CF5-67EC-4016-99C6-4CFBD7ECE1D2}"/>
    <dgm:cxn modelId="{A17D47F0-088A-4C43-9ACD-F563FB330C08}" srcId="{C44BCA50-BB7A-4F4D-8413-E7C93842712F}" destId="{D1525009-5312-42AD-8517-B6CC9B53313C}" srcOrd="4" destOrd="0" parTransId="{99BC09A6-DDEC-42F7-B112-00DCAB32374C}" sibTransId="{6BC8EFE3-335D-4F59-BB0E-818DC553D8C0}"/>
    <dgm:cxn modelId="{85ED854F-3B95-4910-AAED-F3EADF1D90BE}" type="presOf" srcId="{CFC7EC08-41CD-49F2-8722-A1C14BB7B44F}" destId="{A488DBBE-AFFD-4B06-AE76-14ED206C5737}" srcOrd="0" destOrd="0" presId="urn:microsoft.com/office/officeart/2005/8/layout/radial6"/>
    <dgm:cxn modelId="{8D8B08DF-42B4-43EA-ABA1-87121CE07C6A}" type="presParOf" srcId="{7FFB6720-8C06-4FA4-A271-9D557B491CE1}" destId="{EA749F50-408F-4908-9DBE-243EC56515E9}" srcOrd="0" destOrd="0" presId="urn:microsoft.com/office/officeart/2005/8/layout/radial6"/>
    <dgm:cxn modelId="{6E74E039-EC43-4580-871F-1DF68F3B7074}" type="presParOf" srcId="{7FFB6720-8C06-4FA4-A271-9D557B491CE1}" destId="{A488DBBE-AFFD-4B06-AE76-14ED206C5737}" srcOrd="1" destOrd="0" presId="urn:microsoft.com/office/officeart/2005/8/layout/radial6"/>
    <dgm:cxn modelId="{D5F65E8D-0AEB-4CBD-B808-54B6052B8E25}" type="presParOf" srcId="{7FFB6720-8C06-4FA4-A271-9D557B491CE1}" destId="{49E09E74-3639-4873-BAD6-3C1ECAB830C6}" srcOrd="2" destOrd="0" presId="urn:microsoft.com/office/officeart/2005/8/layout/radial6"/>
    <dgm:cxn modelId="{089AB976-03FB-456A-84EB-4C4799A1E78D}" type="presParOf" srcId="{7FFB6720-8C06-4FA4-A271-9D557B491CE1}" destId="{8CD5D78D-0370-4C1C-B5C7-C2D1975F76F6}" srcOrd="3" destOrd="0" presId="urn:microsoft.com/office/officeart/2005/8/layout/radial6"/>
    <dgm:cxn modelId="{E3373C92-6108-4214-8B97-C3AD9EBD18C2}" type="presParOf" srcId="{7FFB6720-8C06-4FA4-A271-9D557B491CE1}" destId="{431771B7-82F9-44B8-B666-6B5B16C007F0}" srcOrd="4" destOrd="0" presId="urn:microsoft.com/office/officeart/2005/8/layout/radial6"/>
    <dgm:cxn modelId="{BABD27F3-79A3-498F-800D-190612550866}" type="presParOf" srcId="{7FFB6720-8C06-4FA4-A271-9D557B491CE1}" destId="{318CF950-24CB-4EED-800D-7724E4F33EA9}" srcOrd="5" destOrd="0" presId="urn:microsoft.com/office/officeart/2005/8/layout/radial6"/>
    <dgm:cxn modelId="{D912FBD7-F831-4A1A-B77E-2BAC1DD64056}" type="presParOf" srcId="{7FFB6720-8C06-4FA4-A271-9D557B491CE1}" destId="{6F331699-1B72-4EF6-9F08-C3DC1DA9F5C5}" srcOrd="6" destOrd="0" presId="urn:microsoft.com/office/officeart/2005/8/layout/radial6"/>
    <dgm:cxn modelId="{9AF579C0-B05C-4509-8B32-CD3ED326963C}" type="presParOf" srcId="{7FFB6720-8C06-4FA4-A271-9D557B491CE1}" destId="{6E5B8FEF-D118-40DE-A7C7-C3653E185861}" srcOrd="7" destOrd="0" presId="urn:microsoft.com/office/officeart/2005/8/layout/radial6"/>
    <dgm:cxn modelId="{41B6380B-51C2-46FE-AE8C-387E43BFCB66}" type="presParOf" srcId="{7FFB6720-8C06-4FA4-A271-9D557B491CE1}" destId="{7A9DBF3E-968E-4D5E-80B9-3AD0370B3286}" srcOrd="8" destOrd="0" presId="urn:microsoft.com/office/officeart/2005/8/layout/radial6"/>
    <dgm:cxn modelId="{91CAAF84-BA7B-431A-B30E-C289884927C0}" type="presParOf" srcId="{7FFB6720-8C06-4FA4-A271-9D557B491CE1}" destId="{6FD92928-408A-4A01-B071-2701D4B35F17}" srcOrd="9" destOrd="0" presId="urn:microsoft.com/office/officeart/2005/8/layout/radial6"/>
    <dgm:cxn modelId="{F242E60C-E2BD-4CC7-AE9E-46678ABF059C}" type="presParOf" srcId="{7FFB6720-8C06-4FA4-A271-9D557B491CE1}" destId="{044DED84-3E73-480A-BC3C-0A18D2265972}" srcOrd="10" destOrd="0" presId="urn:microsoft.com/office/officeart/2005/8/layout/radial6"/>
    <dgm:cxn modelId="{C95E2EF8-BFCC-4874-9ED7-3355327DCA8B}" type="presParOf" srcId="{7FFB6720-8C06-4FA4-A271-9D557B491CE1}" destId="{0A3F0896-E785-4518-9300-24728BD1CCEC}" srcOrd="11" destOrd="0" presId="urn:microsoft.com/office/officeart/2005/8/layout/radial6"/>
    <dgm:cxn modelId="{4BA5150D-1141-4C1A-BDAB-EE06DD9602F6}" type="presParOf" srcId="{7FFB6720-8C06-4FA4-A271-9D557B491CE1}" destId="{E411083B-75C0-4337-A435-98912E9B8554}" srcOrd="12" destOrd="0" presId="urn:microsoft.com/office/officeart/2005/8/layout/radial6"/>
    <dgm:cxn modelId="{137E2496-EA10-4404-80FB-4142EF02570F}" type="presParOf" srcId="{7FFB6720-8C06-4FA4-A271-9D557B491CE1}" destId="{19DA4D7D-F814-4B30-92D5-078E19E55314}" srcOrd="13" destOrd="0" presId="urn:microsoft.com/office/officeart/2005/8/layout/radial6"/>
    <dgm:cxn modelId="{0EE8260C-AC0A-41DE-8808-1C428B8B957B}" type="presParOf" srcId="{7FFB6720-8C06-4FA4-A271-9D557B491CE1}" destId="{D29FB37D-4A2D-4BF3-9836-B53E1A07CC63}" srcOrd="14" destOrd="0" presId="urn:microsoft.com/office/officeart/2005/8/layout/radial6"/>
    <dgm:cxn modelId="{5E619546-D575-4CA1-B831-0CAC6269AB39}" type="presParOf" srcId="{7FFB6720-8C06-4FA4-A271-9D557B491CE1}" destId="{2F166E64-7DBD-4A62-A7A6-A299EC902DB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66E64-7DBD-4A62-A7A6-A299EC902DB2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1083B-75C0-4337-A435-98912E9B8554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92928-408A-4A01-B071-2701D4B35F17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31699-1B72-4EF6-9F08-C3DC1DA9F5C5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5D78D-0370-4C1C-B5C7-C2D1975F76F6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49F50-408F-4908-9DBE-243EC56515E9}">
      <dsp:nvSpPr>
        <dsp:cNvPr id="0" name=""/>
        <dsp:cNvSpPr/>
      </dsp:nvSpPr>
      <dsp:spPr>
        <a:xfrm>
          <a:off x="3038078" y="1891444"/>
          <a:ext cx="2051843" cy="205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2015: </a:t>
          </a:r>
          <a:br>
            <a:rPr lang="en-GB" sz="2400" kern="1200" dirty="0" smtClean="0"/>
          </a:br>
          <a:r>
            <a:rPr lang="en-GB" sz="2400" kern="1200" dirty="0" smtClean="0"/>
            <a:t>Tanzania’s perfect storm?</a:t>
          </a:r>
          <a:endParaRPr lang="en-GB" sz="2400" kern="1200" dirty="0"/>
        </a:p>
      </dsp:txBody>
      <dsp:txXfrm>
        <a:off x="3338563" y="2191929"/>
        <a:ext cx="1450873" cy="1450873"/>
      </dsp:txXfrm>
    </dsp:sp>
    <dsp:sp modelId="{A488DBBE-AFFD-4B06-AE76-14ED206C5737}">
      <dsp:nvSpPr>
        <dsp:cNvPr id="0" name=""/>
        <dsp:cNvSpPr/>
      </dsp:nvSpPr>
      <dsp:spPr>
        <a:xfrm>
          <a:off x="3108148" y="-217036"/>
          <a:ext cx="1911702" cy="19117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Looking east</a:t>
          </a:r>
          <a:endParaRPr lang="en-GB" sz="2000" kern="1200" dirty="0"/>
        </a:p>
      </dsp:txBody>
      <dsp:txXfrm>
        <a:off x="3388110" y="62926"/>
        <a:ext cx="1351778" cy="1351778"/>
      </dsp:txXfrm>
    </dsp:sp>
    <dsp:sp modelId="{431771B7-82F9-44B8-B666-6B5B16C007F0}">
      <dsp:nvSpPr>
        <dsp:cNvPr id="0" name=""/>
        <dsp:cNvSpPr/>
      </dsp:nvSpPr>
      <dsp:spPr>
        <a:xfrm>
          <a:off x="5180074" y="1288305"/>
          <a:ext cx="1911702" cy="19117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Tax and gas, not aid</a:t>
          </a:r>
          <a:endParaRPr lang="en-GB" sz="2000" kern="1200" dirty="0"/>
        </a:p>
      </dsp:txBody>
      <dsp:txXfrm>
        <a:off x="5460036" y="1568267"/>
        <a:ext cx="1351778" cy="1351778"/>
      </dsp:txXfrm>
    </dsp:sp>
    <dsp:sp modelId="{6E5B8FEF-D118-40DE-A7C7-C3653E185861}">
      <dsp:nvSpPr>
        <dsp:cNvPr id="0" name=""/>
        <dsp:cNvSpPr/>
      </dsp:nvSpPr>
      <dsp:spPr>
        <a:xfrm>
          <a:off x="4388668" y="3724000"/>
          <a:ext cx="1911702" cy="19117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Strain on land &amp; public services</a:t>
          </a:r>
          <a:endParaRPr lang="en-GB" sz="2000" kern="1200" dirty="0"/>
        </a:p>
      </dsp:txBody>
      <dsp:txXfrm>
        <a:off x="4668630" y="4003962"/>
        <a:ext cx="1351778" cy="1351778"/>
      </dsp:txXfrm>
    </dsp:sp>
    <dsp:sp modelId="{044DED84-3E73-480A-BC3C-0A18D2265972}">
      <dsp:nvSpPr>
        <dsp:cNvPr id="0" name=""/>
        <dsp:cNvSpPr/>
      </dsp:nvSpPr>
      <dsp:spPr>
        <a:xfrm>
          <a:off x="1827628" y="3724000"/>
          <a:ext cx="1911702" cy="19117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Reduced political space</a:t>
          </a:r>
          <a:endParaRPr lang="en-GB" sz="2000" kern="1200" dirty="0"/>
        </a:p>
      </dsp:txBody>
      <dsp:txXfrm>
        <a:off x="2107590" y="4003962"/>
        <a:ext cx="1351778" cy="1351778"/>
      </dsp:txXfrm>
    </dsp:sp>
    <dsp:sp modelId="{19DA4D7D-F814-4B30-92D5-078E19E55314}">
      <dsp:nvSpPr>
        <dsp:cNvPr id="0" name=""/>
        <dsp:cNvSpPr/>
      </dsp:nvSpPr>
      <dsp:spPr>
        <a:xfrm>
          <a:off x="1036223" y="1288305"/>
          <a:ext cx="1911702" cy="19117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Increased political competition</a:t>
          </a:r>
          <a:endParaRPr lang="en-GB" sz="2000" kern="1200" dirty="0"/>
        </a:p>
      </dsp:txBody>
      <dsp:txXfrm>
        <a:off x="1316185" y="1568267"/>
        <a:ext cx="1351778" cy="1351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17D02BF-EC23-4914-9EE2-DEFDC001FF0F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9DEA01-2542-43C3-9661-954F9763776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2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120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83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Accountability is changing. </a:t>
            </a:r>
          </a:p>
          <a:p>
            <a:r>
              <a:rPr lang="en-GB" dirty="0" smtClean="0"/>
              <a:t>New taxes, tax increases</a:t>
            </a:r>
            <a:r>
              <a:rPr lang="en-GB" baseline="0" dirty="0" smtClean="0"/>
              <a:t> are hotly contested, hotly political. </a:t>
            </a:r>
          </a:p>
          <a:p>
            <a:r>
              <a:rPr lang="en-GB" baseline="0" dirty="0" smtClean="0"/>
              <a:t>In a survey by Twaweza, 83% disagreed with the tax.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78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just about</a:t>
            </a:r>
            <a:r>
              <a:rPr lang="en-GB" baseline="0" dirty="0" smtClean="0"/>
              <a:t> taxing citizens. Revenue from minerals is about to skyrocket:</a:t>
            </a:r>
          </a:p>
          <a:p>
            <a:pPr defTabSz="990478">
              <a:defRPr/>
            </a:pPr>
            <a:r>
              <a:rPr lang="en-GB" dirty="0" smtClean="0"/>
              <a:t>Estimated 41.7 trillion cubic feet of natural gas discovered -</a:t>
            </a:r>
            <a:r>
              <a:rPr lang="en-GB" baseline="0" dirty="0" smtClean="0"/>
              <a:t> </a:t>
            </a: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in Africa,</a:t>
            </a:r>
            <a:r>
              <a:rPr lang="en-GB" baseline="0" dirty="0" smtClean="0"/>
              <a:t> after Nigeria, Algeria, Egypt, Libya </a:t>
            </a:r>
            <a:r>
              <a:rPr lang="en-GB" dirty="0" smtClean="0"/>
              <a:t>(Ministry of Energy and Minerals)</a:t>
            </a:r>
          </a:p>
          <a:p>
            <a:r>
              <a:rPr lang="en-GB" baseline="0" dirty="0" smtClean="0"/>
              <a:t>By 2020, mineral revenues expected to exceed aid. </a:t>
            </a:r>
            <a:r>
              <a:rPr lang="en-GB" dirty="0" smtClean="0"/>
              <a:t>Estimated revenue to </a:t>
            </a:r>
            <a:r>
              <a:rPr lang="en-GB" dirty="0" err="1" smtClean="0"/>
              <a:t>govt</a:t>
            </a:r>
            <a:r>
              <a:rPr lang="en-GB" dirty="0" smtClean="0"/>
              <a:t> by 2020 of $2.5bn per year</a:t>
            </a:r>
          </a:p>
          <a:p>
            <a:r>
              <a:rPr lang="en-GB" dirty="0" smtClean="0"/>
              <a:t>Policy and contract discussions underway, at pace</a:t>
            </a:r>
          </a:p>
          <a:p>
            <a:r>
              <a:rPr lang="en-GB" dirty="0" smtClean="0"/>
              <a:t>Concern that lessons from earlier mistakes (esp. in gold mining) have not been learnt</a:t>
            </a:r>
          </a:p>
          <a:p>
            <a:r>
              <a:rPr lang="en-GB" dirty="0" smtClean="0"/>
              <a:t>Lack of transparency / clarity in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14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effect of this is</a:t>
            </a:r>
            <a:r>
              <a:rPr lang="en-GB" baseline="0" dirty="0" smtClean="0"/>
              <a:t> already visible: youth (more than half the electorate are under 35). Politicians can win by appealing only to young people. </a:t>
            </a:r>
          </a:p>
          <a:p>
            <a:r>
              <a:rPr lang="en-GB" baseline="0" dirty="0" smtClean="0"/>
              <a:t>Young politicians (esp. January </a:t>
            </a:r>
            <a:r>
              <a:rPr lang="en-GB" baseline="0" dirty="0" err="1" smtClean="0"/>
              <a:t>Makamba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Zitto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Kabwe</a:t>
            </a:r>
            <a:r>
              <a:rPr lang="en-GB" baseline="0" dirty="0" smtClean="0"/>
              <a:t>) on the rise, tapping into youth vote. </a:t>
            </a:r>
            <a:r>
              <a:rPr lang="en-GB" baseline="0" dirty="0" err="1" smtClean="0"/>
              <a:t>Chadema’s</a:t>
            </a:r>
            <a:r>
              <a:rPr lang="en-GB" baseline="0" dirty="0" smtClean="0"/>
              <a:t> “base”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96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(Only Nigeria out “ahead”)</a:t>
            </a:r>
          </a:p>
          <a:p>
            <a:r>
              <a:rPr lang="en-GB" dirty="0" smtClean="0"/>
              <a:t>The effect of this is</a:t>
            </a:r>
            <a:r>
              <a:rPr lang="en-GB" baseline="0" dirty="0" smtClean="0"/>
              <a:t> already visible: pressure on land (politics of land grabs / ownership), water, public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5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Uwezo surveys</a:t>
            </a:r>
            <a:r>
              <a:rPr lang="en-GB" baseline="0" dirty="0" smtClean="0"/>
              <a:t> (Twaweza): 7 out of 10 standard 3 pupils cannot read in Swahili; 9/10 in English; 7/10 can’t do basic maths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45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 equally show how access</a:t>
            </a:r>
            <a:r>
              <a:rPr lang="en-GB" baseline="0" dirty="0" smtClean="0"/>
              <a:t> to clean and safe water in rural Tanzania is declining </a:t>
            </a:r>
          </a:p>
          <a:p>
            <a:r>
              <a:rPr lang="en-GB" baseline="0" dirty="0" smtClean="0"/>
              <a:t>(though there has been some very good progress in health – malaria, maternal mortality, etc.)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7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EPA/</a:t>
            </a:r>
            <a:r>
              <a:rPr lang="en-GB" dirty="0" err="1" smtClean="0"/>
              <a:t>BoT</a:t>
            </a:r>
            <a:r>
              <a:rPr lang="en-GB" dirty="0" smtClean="0"/>
              <a:t>,</a:t>
            </a:r>
            <a:r>
              <a:rPr lang="en-GB" baseline="0" dirty="0" smtClean="0"/>
              <a:t> Radar/BAE, Richmond/</a:t>
            </a:r>
            <a:r>
              <a:rPr lang="en-GB" baseline="0" dirty="0" err="1" smtClean="0"/>
              <a:t>Dowans</a:t>
            </a:r>
            <a:r>
              <a:rPr lang="en-GB" baseline="0" dirty="0" smtClean="0"/>
              <a:t> – it pervades government, pervades politics – both grand and “petty” corruption. </a:t>
            </a:r>
          </a:p>
          <a:p>
            <a:r>
              <a:rPr lang="en-GB" baseline="0" dirty="0" smtClean="0"/>
              <a:t>A very real sense that Tanzania has “squandered” its national spirit – that there was a “collective nation-building project” in previous generations that has now been lost.</a:t>
            </a:r>
          </a:p>
          <a:p>
            <a:r>
              <a:rPr lang="en-GB" baseline="0" dirty="0" smtClean="0"/>
              <a:t>A lot of politics is apparently about “fighting corruption”, but politics is corrupt</a:t>
            </a:r>
          </a:p>
          <a:p>
            <a:r>
              <a:rPr lang="en-GB" baseline="0" dirty="0" smtClean="0"/>
              <a:t>TAKUKURU is ineffective, “hands tied” – </a:t>
            </a:r>
            <a:r>
              <a:rPr lang="en-GB" baseline="0" dirty="0" err="1" smtClean="0"/>
              <a:t>Wikileaks</a:t>
            </a:r>
            <a:r>
              <a:rPr lang="en-GB" baseline="0" dirty="0" smtClean="0"/>
              <a:t> / HOSEA story</a:t>
            </a:r>
          </a:p>
          <a:p>
            <a:r>
              <a:rPr lang="en-GB" baseline="0" dirty="0" smtClean="0"/>
              <a:t>Frustrated electorate – blames corruption for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0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Government response to pressure</a:t>
            </a:r>
            <a:r>
              <a:rPr lang="en-GB" baseline="0" dirty="0" smtClean="0"/>
              <a:t> from opposition to revisit constitution (Kenyan example), to reduce presidential power, greater respect for human rights</a:t>
            </a:r>
          </a:p>
          <a:p>
            <a:r>
              <a:rPr lang="en-GB" baseline="0" dirty="0" smtClean="0"/>
              <a:t>Current draft does very little on these issues, but focusses on the relationship between Zanzibar and the mainland</a:t>
            </a:r>
          </a:p>
          <a:p>
            <a:r>
              <a:rPr lang="en-GB" baseline="0" dirty="0" smtClean="0"/>
              <a:t>Having an unsettling effect on politics – no-one knows what the structure of government / voting system will be at next election, or whether the process will be complete in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75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Response to unrest in </a:t>
            </a:r>
            <a:r>
              <a:rPr lang="en-GB" dirty="0" err="1" smtClean="0"/>
              <a:t>Mtwara</a:t>
            </a:r>
            <a:r>
              <a:rPr lang="en-GB" dirty="0" smtClean="0"/>
              <a:t>, related</a:t>
            </a:r>
            <a:r>
              <a:rPr lang="en-GB" baseline="0" dirty="0" smtClean="0"/>
              <a:t> to politics of gas; </a:t>
            </a:r>
          </a:p>
          <a:p>
            <a:r>
              <a:rPr lang="en-GB" baseline="0" dirty="0" smtClean="0"/>
              <a:t>Attitude of political leaders does not respect human rights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99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Mwangosi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9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65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Media</a:t>
            </a:r>
            <a:r>
              <a:rPr lang="en-GB" baseline="0" dirty="0" smtClean="0"/>
              <a:t> law</a:t>
            </a:r>
          </a:p>
          <a:p>
            <a:r>
              <a:rPr lang="en-GB" baseline="0" dirty="0" smtClean="0"/>
              <a:t>repressive laws, ministerial discretion, </a:t>
            </a:r>
          </a:p>
          <a:p>
            <a:r>
              <a:rPr lang="en-GB" baseline="0" dirty="0" smtClean="0"/>
              <a:t>moves to restrict media further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64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media is far from being</a:t>
            </a:r>
            <a:r>
              <a:rPr lang="en-GB" baseline="0" dirty="0" smtClean="0"/>
              <a:t> an independent observer, representing the community. </a:t>
            </a:r>
          </a:p>
          <a:p>
            <a:r>
              <a:rPr lang="en-GB" baseline="0" dirty="0" smtClean="0"/>
              <a:t>Almost every news outlet (and every journalist) has its political affiliations and/or can be bought for very little money.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0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Religious tensions</a:t>
            </a:r>
            <a:r>
              <a:rPr lang="en-GB" baseline="0" dirty="0" smtClean="0"/>
              <a:t> get a lot of attention, but arguably overhyped</a:t>
            </a:r>
          </a:p>
          <a:p>
            <a:r>
              <a:rPr lang="en-GB" baseline="0" dirty="0" smtClean="0"/>
              <a:t>Some violence, but generally religious tolerance remains strong</a:t>
            </a:r>
          </a:p>
          <a:p>
            <a:r>
              <a:rPr lang="en-GB" dirty="0" smtClean="0"/>
              <a:t>Tensions used by politicians to justify clampdowns on the media,</a:t>
            </a:r>
            <a:r>
              <a:rPr lang="en-GB" baseline="0" dirty="0" smtClean="0"/>
              <a:t> protests,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41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GB" dirty="0" smtClean="0"/>
              <a:t>It’s all about 2015.</a:t>
            </a:r>
            <a:r>
              <a:rPr lang="en-GB" baseline="0" dirty="0" smtClean="0"/>
              <a:t> Part 1 - i</a:t>
            </a:r>
            <a:r>
              <a:rPr lang="en-GB" dirty="0" smtClean="0"/>
              <a:t>nternal party politics within CCM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77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Three main parties, though there are others. </a:t>
            </a:r>
          </a:p>
          <a:p>
            <a:r>
              <a:rPr lang="en-GB" dirty="0" smtClean="0"/>
              <a:t>Personality</a:t>
            </a:r>
            <a:r>
              <a:rPr lang="en-GB" baseline="0" dirty="0" smtClean="0"/>
              <a:t> politics</a:t>
            </a:r>
            <a:endParaRPr lang="en-GB" dirty="0" smtClean="0"/>
          </a:p>
          <a:p>
            <a:r>
              <a:rPr lang="en-GB" dirty="0" smtClean="0"/>
              <a:t>Shorthand</a:t>
            </a:r>
          </a:p>
          <a:p>
            <a:r>
              <a:rPr lang="en-GB" dirty="0" smtClean="0"/>
              <a:t>Use of</a:t>
            </a:r>
            <a:r>
              <a:rPr lang="en-GB" baseline="0" dirty="0" smtClean="0"/>
              <a:t> “Umoja” to challenge dissent</a:t>
            </a:r>
          </a:p>
          <a:p>
            <a:r>
              <a:rPr lang="en-GB" dirty="0" smtClean="0"/>
              <a:t>Lack of realism (and</a:t>
            </a:r>
            <a:r>
              <a:rPr lang="en-GB" baseline="0" dirty="0" smtClean="0"/>
              <a:t> experience) in </a:t>
            </a:r>
            <a:r>
              <a:rPr lang="en-GB" baseline="0" dirty="0" err="1" smtClean="0"/>
              <a:t>Chadema</a:t>
            </a:r>
            <a:r>
              <a:rPr lang="en-GB" baseline="0" dirty="0" smtClean="0"/>
              <a:t> policies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36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all about 2015.</a:t>
            </a:r>
            <a:r>
              <a:rPr lang="en-GB" baseline="0" dirty="0" smtClean="0"/>
              <a:t> Part 2 - </a:t>
            </a:r>
            <a:r>
              <a:rPr lang="en-GB" dirty="0" smtClean="0"/>
              <a:t>for the first time ever, there is a realistic choice.</a:t>
            </a:r>
          </a:p>
          <a:p>
            <a:r>
              <a:rPr lang="en-GB" dirty="0" err="1" smtClean="0"/>
              <a:t>Chadema</a:t>
            </a:r>
            <a:r>
              <a:rPr lang="en-GB" dirty="0" smtClean="0"/>
              <a:t> are a serious party, with a serious opportunity to well in 2015. Very well tapped into youth,</a:t>
            </a:r>
            <a:r>
              <a:rPr lang="en-GB" baseline="0" dirty="0" smtClean="0"/>
              <a:t> urban, educated.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98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79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Xi </a:t>
            </a:r>
            <a:r>
              <a:rPr lang="en-GB" sz="2000" dirty="0" err="1" smtClean="0"/>
              <a:t>Jinping’s</a:t>
            </a:r>
            <a:r>
              <a:rPr lang="en-GB" sz="2000" dirty="0" smtClean="0"/>
              <a:t> visit in March 2013, ten days after taking office; Obama’s visit in July. </a:t>
            </a:r>
          </a:p>
          <a:p>
            <a:r>
              <a:rPr lang="en-GB" sz="2000" dirty="0" smtClean="0"/>
              <a:t>Chinese</a:t>
            </a:r>
            <a:r>
              <a:rPr lang="en-GB" sz="2000" baseline="0" dirty="0" smtClean="0"/>
              <a:t> port deal alone worth $10bn – we guess. Obama’s “Power Africa Initiative” worth roughly $1bn to Tanzania</a:t>
            </a:r>
          </a:p>
          <a:p>
            <a:r>
              <a:rPr lang="en-GB" sz="2000" baseline="0" dirty="0" smtClean="0"/>
              <a:t>Chinese investments in mining, energy, transport,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8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baseline="0" dirty="0" smtClean="0"/>
              <a:t>customs/trade, i</a:t>
            </a:r>
            <a:r>
              <a:rPr lang="en-GB" sz="2000" dirty="0" smtClean="0"/>
              <a:t>mmigration, transport initiatives,</a:t>
            </a:r>
            <a:r>
              <a:rPr lang="en-GB" sz="2000" baseline="0" dirty="0" smtClean="0"/>
              <a:t> land, employment, Rwanda-DRC-M23, </a:t>
            </a:r>
            <a:r>
              <a:rPr lang="en-GB" sz="2000" baseline="0" dirty="0" err="1" smtClean="0"/>
              <a:t>Kimbunga</a:t>
            </a:r>
            <a:r>
              <a:rPr lang="en-GB" sz="2000" baseline="0" dirty="0" smtClean="0"/>
              <a:t>, Malawi (oil)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1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Great overall growth figures: around</a:t>
            </a:r>
            <a:r>
              <a:rPr lang="en-GB" baseline="0" dirty="0" smtClean="0"/>
              <a:t> 7% for past decade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6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people are not feeling</a:t>
            </a:r>
            <a:r>
              <a:rPr lang="en-GB" baseline="0" dirty="0" smtClean="0"/>
              <a:t> it:</a:t>
            </a:r>
          </a:p>
          <a:p>
            <a:pPr fontAlgn="base"/>
            <a:r>
              <a:rPr lang="en-GB" dirty="0"/>
              <a:t>Less Tanzanians (8%) were positive about the current state of the economy than in any other surveyed country.</a:t>
            </a:r>
          </a:p>
          <a:p>
            <a:pPr fontAlgn="base"/>
            <a:r>
              <a:rPr lang="en-GB" dirty="0"/>
              <a:t>Twice as many Tanzanians said that they thought the economy had got worse in the past twelve months (51%) as said it had got better (25%).</a:t>
            </a:r>
          </a:p>
          <a:p>
            <a:pPr fontAlgn="base"/>
            <a:r>
              <a:rPr lang="en-GB" dirty="0"/>
              <a:t>Less Tanzanians (22%) said that they expected the economy to improve in the coming twelve months than in any other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2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</a:t>
            </a:r>
            <a:r>
              <a:rPr lang="en-GB" baseline="0" dirty="0" smtClean="0"/>
              <a:t> good reason</a:t>
            </a:r>
          </a:p>
          <a:p>
            <a:r>
              <a:rPr lang="en-GB" baseline="0" dirty="0" smtClean="0"/>
              <a:t>Based on “how often had you had to go without water/food/money/medicines?”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4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really important</a:t>
            </a:r>
            <a:r>
              <a:rPr lang="en-GB" baseline="0" dirty="0" smtClean="0"/>
              <a:t> slide. Ten years ago, aid was most important. Now, tax and FDI are what really counts. Side note on remittances.</a:t>
            </a:r>
          </a:p>
          <a:p>
            <a:pPr fontAlgn="base"/>
            <a:r>
              <a:rPr lang="en-GB" b="1" i="1" dirty="0"/>
              <a:t>Business is booming. </a:t>
            </a:r>
            <a:r>
              <a:rPr lang="en-GB" dirty="0"/>
              <a:t>International commercial resources (largely foreign investment) is fast catching up with aid.</a:t>
            </a:r>
          </a:p>
          <a:p>
            <a:pPr fontAlgn="base"/>
            <a:r>
              <a:rPr lang="en-GB" b="1" i="1" dirty="0"/>
              <a:t>Tax 3 – 1 Aid.</a:t>
            </a:r>
            <a:r>
              <a:rPr lang="en-GB" dirty="0"/>
              <a:t> Domestic resources are more important than aid for poverty reduction in Tanzania, and becoming even more so.</a:t>
            </a:r>
          </a:p>
          <a:p>
            <a:pPr fontAlgn="base"/>
            <a:r>
              <a:rPr lang="en-GB" b="1" i="1" dirty="0"/>
              <a:t>Remittances nil.</a:t>
            </a:r>
            <a:r>
              <a:rPr lang="en-GB" dirty="0"/>
              <a:t> Tanzania get’s almost nothing in private resource flows. In fact, for remittances, more than 3 times as much leaves Tanzania as enters.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helps</a:t>
            </a:r>
            <a:r>
              <a:rPr lang="en-GB" baseline="0" dirty="0" smtClean="0"/>
              <a:t> to explain </a:t>
            </a:r>
            <a:r>
              <a:rPr lang="en-GB" dirty="0" smtClean="0"/>
              <a:t>why the previous slide matters.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It’s about accountability. </a:t>
            </a:r>
          </a:p>
          <a:p>
            <a:r>
              <a:rPr lang="en-GB" baseline="0" dirty="0" smtClean="0"/>
              <a:t>“No taxation without representation” used to be a campaign slogan, but in fact, no representation without taxation would be a more accurate description of the real world.” </a:t>
            </a:r>
          </a:p>
          <a:p>
            <a:r>
              <a:rPr lang="en-GB" baseline="0" dirty="0" err="1" smtClean="0"/>
              <a:t>Tz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govt’s</a:t>
            </a:r>
            <a:r>
              <a:rPr lang="en-GB" baseline="0" dirty="0" smtClean="0"/>
              <a:t> primary accountability was previously to donors, this is no longer the case. </a:t>
            </a:r>
          </a:p>
          <a:p>
            <a:r>
              <a:rPr lang="en-GB" baseline="0" dirty="0" smtClean="0"/>
              <a:t>Now accountability more likely to be domestic, (or to China).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EA01-2542-43C3-9661-954F976377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1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9DC8-0B31-489C-B920-0D51176C3DBA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4896-5759-4013-9436-E8DEC2E4EF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5901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 smtClean="0"/>
              <a:t>2015: A perfect storm?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Political and social trends in Tanzania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079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Ben Taylor</a:t>
            </a:r>
          </a:p>
          <a:p>
            <a:r>
              <a:rPr lang="en-GB" dirty="0"/>
              <a:t>f</a:t>
            </a:r>
            <a:r>
              <a:rPr lang="en-GB" dirty="0" smtClean="0"/>
              <a:t>or Society for International Development</a:t>
            </a:r>
          </a:p>
          <a:p>
            <a:r>
              <a:rPr lang="en-GB" dirty="0" smtClean="0"/>
              <a:t>Copenhagen</a:t>
            </a:r>
          </a:p>
          <a:p>
            <a:r>
              <a:rPr lang="en-GB" dirty="0" smtClean="0"/>
              <a:t>November 12,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92" y="742309"/>
            <a:ext cx="9460523" cy="5581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21968" y="6372396"/>
            <a:ext cx="347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Kipanya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6783774" y="657900"/>
            <a:ext cx="4525910" cy="22233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826420" y="1016338"/>
            <a:ext cx="4272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egoe Print" panose="02000600000000000000" pitchFamily="2" charset="0"/>
              </a:rPr>
              <a:t>The government has no money, </a:t>
            </a:r>
            <a:r>
              <a:rPr lang="en-GB" sz="2400" dirty="0" err="1" smtClean="0">
                <a:latin typeface="Segoe Print" panose="02000600000000000000" pitchFamily="2" charset="0"/>
              </a:rPr>
              <a:t>Kipanya</a:t>
            </a:r>
            <a:r>
              <a:rPr lang="en-GB" sz="2400" dirty="0" smtClean="0">
                <a:latin typeface="Segoe Print" panose="02000600000000000000" pitchFamily="2" charset="0"/>
              </a:rPr>
              <a:t>! And you think even paying 1,000 shillings is an issue?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4646" y="130637"/>
            <a:ext cx="2008686" cy="2008686"/>
            <a:chOff x="6734797" y="2173571"/>
            <a:chExt cx="2008686" cy="2008686"/>
          </a:xfrm>
        </p:grpSpPr>
        <p:sp>
          <p:nvSpPr>
            <p:cNvPr id="14" name="Oval 13"/>
            <p:cNvSpPr/>
            <p:nvPr/>
          </p:nvSpPr>
          <p:spPr>
            <a:xfrm>
              <a:off x="6734797" y="2173571"/>
              <a:ext cx="2008686" cy="20086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7028962" y="2467736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Economics</a:t>
              </a:r>
              <a:endParaRPr lang="en-GB" sz="24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20" name="Oval 19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Tax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3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23" y="1959063"/>
            <a:ext cx="10934700" cy="334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300" y="1134981"/>
            <a:ext cx="5953125" cy="742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92126" y="1877931"/>
            <a:ext cx="4018548" cy="3505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396806" y="-10235402"/>
            <a:ext cx="3934800" cy="129780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311035" y="139314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$3bn in 2020</a:t>
            </a:r>
            <a:endParaRPr lang="en-GB" dirty="0"/>
          </a:p>
        </p:txBody>
      </p:sp>
      <p:sp>
        <p:nvSpPr>
          <p:cNvPr id="46" name="Oval 45"/>
          <p:cNvSpPr/>
          <p:nvPr/>
        </p:nvSpPr>
        <p:spPr>
          <a:xfrm>
            <a:off x="8119966" y="228445"/>
            <a:ext cx="191069" cy="19106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10153650" y="228445"/>
            <a:ext cx="1901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Estimate based on IMF projections of government revenue from natural gas</a:t>
            </a:r>
            <a:endParaRPr lang="en-GB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21968" y="6372396"/>
            <a:ext cx="347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TMAA / IMF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4646" y="130637"/>
            <a:ext cx="2008686" cy="2008686"/>
            <a:chOff x="6734797" y="2173571"/>
            <a:chExt cx="2008686" cy="2008686"/>
          </a:xfrm>
        </p:grpSpPr>
        <p:sp>
          <p:nvSpPr>
            <p:cNvPr id="14" name="Oval 13"/>
            <p:cNvSpPr/>
            <p:nvPr/>
          </p:nvSpPr>
          <p:spPr>
            <a:xfrm>
              <a:off x="6734797" y="2173571"/>
              <a:ext cx="2008686" cy="20086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7028962" y="2467736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Economics</a:t>
              </a:r>
              <a:endParaRPr lang="en-GB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21" name="Oval 20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Natural Resources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463 L 0.25 0.00463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2773 1.85185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2773 1.85185E-6 L -0.12773 0.36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4.81481E-6 L -0.16133 0.99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4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78" y="667847"/>
            <a:ext cx="8116433" cy="5811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1968" y="6372396"/>
            <a:ext cx="347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2012 Census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76443" y="4015408"/>
            <a:ext cx="5092504" cy="6679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83607" y="2030024"/>
            <a:ext cx="2633316" cy="1983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945142" y="1427268"/>
            <a:ext cx="7620000" cy="4884828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21296" y="130636"/>
            <a:ext cx="2008686" cy="2008686"/>
            <a:chOff x="3747538" y="4561086"/>
            <a:chExt cx="2008686" cy="2008686"/>
          </a:xfrm>
        </p:grpSpPr>
        <p:sp>
          <p:nvSpPr>
            <p:cNvPr id="11" name="Oval 10"/>
            <p:cNvSpPr/>
            <p:nvPr/>
          </p:nvSpPr>
          <p:spPr>
            <a:xfrm>
              <a:off x="3747538" y="4561086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41703" y="4855251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Society</a:t>
              </a:r>
              <a:endParaRPr lang="en-GB" sz="24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20" name="Oval 19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Demo-graphics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3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43" y="728003"/>
            <a:ext cx="7535594" cy="5651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1968" y="6372396"/>
            <a:ext cx="347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UN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21296" y="130636"/>
            <a:ext cx="2008686" cy="2008686"/>
            <a:chOff x="3747538" y="4561086"/>
            <a:chExt cx="2008686" cy="2008686"/>
          </a:xfrm>
        </p:grpSpPr>
        <p:sp>
          <p:nvSpPr>
            <p:cNvPr id="8" name="Oval 7"/>
            <p:cNvSpPr/>
            <p:nvPr/>
          </p:nvSpPr>
          <p:spPr>
            <a:xfrm>
              <a:off x="3747538" y="4561086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041703" y="4855251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Society</a:t>
              </a:r>
              <a:endParaRPr lang="en-GB" sz="2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1" name="Oval 10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Demo-graphics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5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6888"/>
          <a:stretch/>
        </p:blipFill>
        <p:spPr>
          <a:xfrm>
            <a:off x="2630068" y="98475"/>
            <a:ext cx="6814801" cy="2855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205" y="3221983"/>
            <a:ext cx="6753978" cy="3312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05182" y="6372396"/>
            <a:ext cx="238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shule.info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21296" y="130636"/>
            <a:ext cx="2008686" cy="2008686"/>
            <a:chOff x="3747538" y="4561086"/>
            <a:chExt cx="2008686" cy="2008686"/>
          </a:xfrm>
        </p:grpSpPr>
        <p:sp>
          <p:nvSpPr>
            <p:cNvPr id="10" name="Oval 9"/>
            <p:cNvSpPr/>
            <p:nvPr/>
          </p:nvSpPr>
          <p:spPr>
            <a:xfrm>
              <a:off x="3747538" y="4561086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4041703" y="4855251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Society</a:t>
              </a:r>
              <a:endParaRPr lang="en-GB" sz="2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3" name="Oval 12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Public Services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76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32" y="507437"/>
            <a:ext cx="5762625" cy="61055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296" y="130636"/>
            <a:ext cx="2008686" cy="2008686"/>
            <a:chOff x="3747538" y="4561086"/>
            <a:chExt cx="2008686" cy="2008686"/>
          </a:xfrm>
        </p:grpSpPr>
        <p:sp>
          <p:nvSpPr>
            <p:cNvPr id="9" name="Oval 8"/>
            <p:cNvSpPr/>
            <p:nvPr/>
          </p:nvSpPr>
          <p:spPr>
            <a:xfrm>
              <a:off x="3747538" y="4561086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041703" y="4855251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Society</a:t>
              </a:r>
              <a:endParaRPr lang="en-GB" sz="2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2" name="Oval 11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Public Services</a:t>
              </a:r>
              <a:endParaRPr lang="en-GB" sz="2000" kern="12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6985">
            <a:off x="7672212" y="657241"/>
            <a:ext cx="3879004" cy="52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2" y="2433487"/>
            <a:ext cx="7028948" cy="3967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13" y="487498"/>
            <a:ext cx="3777443" cy="50951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10" name="Oval 9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6" name="Oval 15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Corruption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83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3" name="Oval 2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6" name="Oval 5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Constitution</a:t>
              </a:r>
              <a:endParaRPr lang="en-GB" sz="2000" kern="1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455">
            <a:off x="6489030" y="479865"/>
            <a:ext cx="4162927" cy="6077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378">
            <a:off x="2254617" y="944443"/>
            <a:ext cx="3776180" cy="56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24169" y="330031"/>
            <a:ext cx="1021023" cy="10210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/>
              <a:t>Political rights</a:t>
            </a:r>
            <a:endParaRPr lang="en-GB" sz="2000" kern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47" y="634710"/>
            <a:ext cx="9127314" cy="580829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8" name="Oval 7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1" name="Oval 10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Human Rights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70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3" y="845026"/>
            <a:ext cx="8610929" cy="57056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7" name="Oval 6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1" name="Oval 10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Media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50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4131640"/>
              </p:ext>
            </p:extLst>
          </p:nvPr>
        </p:nvGraphicFramePr>
        <p:xfrm>
          <a:off x="1334125" y="284813"/>
          <a:ext cx="9503763" cy="635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07370" y="37501"/>
            <a:ext cx="1289382" cy="1289382"/>
            <a:chOff x="3419308" y="-203494"/>
            <a:chExt cx="1289382" cy="1289382"/>
          </a:xfrm>
        </p:grpSpPr>
        <p:sp>
          <p:nvSpPr>
            <p:cNvPr id="4" name="Oval 3"/>
            <p:cNvSpPr/>
            <p:nvPr/>
          </p:nvSpPr>
          <p:spPr>
            <a:xfrm>
              <a:off x="3419308" y="-203494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608134" y="-14668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Global</a:t>
              </a:r>
              <a:endParaRPr lang="en-GB" sz="20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98469" y="37501"/>
            <a:ext cx="1289382" cy="1289382"/>
            <a:chOff x="3419308" y="-203494"/>
            <a:chExt cx="1289382" cy="1289382"/>
          </a:xfrm>
        </p:grpSpPr>
        <p:sp>
          <p:nvSpPr>
            <p:cNvPr id="7" name="Oval 6"/>
            <p:cNvSpPr/>
            <p:nvPr/>
          </p:nvSpPr>
          <p:spPr>
            <a:xfrm>
              <a:off x="3419308" y="-203494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608134" y="-14668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Regional</a:t>
              </a:r>
              <a:endParaRPr lang="en-GB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085" y="4306352"/>
            <a:ext cx="1289382" cy="1289382"/>
            <a:chOff x="4752486" y="3899603"/>
            <a:chExt cx="1289382" cy="1289382"/>
          </a:xfrm>
        </p:grpSpPr>
        <p:sp>
          <p:nvSpPr>
            <p:cNvPr id="10" name="Oval 9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Natural resources</a:t>
              </a:r>
              <a:endParaRPr lang="en-GB" sz="20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48009" y="3424504"/>
            <a:ext cx="1289382" cy="1289382"/>
            <a:chOff x="4752486" y="3899603"/>
            <a:chExt cx="1289382" cy="1289382"/>
          </a:xfrm>
        </p:grpSpPr>
        <p:sp>
          <p:nvSpPr>
            <p:cNvPr id="13" name="Oval 12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941312" y="4088429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Tax</a:t>
              </a:r>
              <a:endParaRPr lang="en-GB" sz="20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48009" y="2238711"/>
            <a:ext cx="1289382" cy="1289382"/>
            <a:chOff x="4752486" y="3899603"/>
            <a:chExt cx="1289382" cy="1289382"/>
          </a:xfrm>
        </p:grpSpPr>
        <p:sp>
          <p:nvSpPr>
            <p:cNvPr id="16" name="Oval 15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4941312" y="4088429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Poverty</a:t>
              </a:r>
              <a:endParaRPr lang="en-GB" sz="20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96915" y="5557217"/>
            <a:ext cx="1289382" cy="1289382"/>
            <a:chOff x="1262182" y="2765535"/>
            <a:chExt cx="1289382" cy="1289382"/>
          </a:xfrm>
        </p:grpSpPr>
        <p:sp>
          <p:nvSpPr>
            <p:cNvPr id="19" name="Oval 18"/>
            <p:cNvSpPr/>
            <p:nvPr/>
          </p:nvSpPr>
          <p:spPr>
            <a:xfrm>
              <a:off x="1262182" y="2765535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1451008" y="2954361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Public services</a:t>
              </a:r>
              <a:endParaRPr lang="en-GB" sz="20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14085" y="1326883"/>
            <a:ext cx="1289382" cy="1289382"/>
            <a:chOff x="4752486" y="3899603"/>
            <a:chExt cx="1289382" cy="1289382"/>
          </a:xfrm>
        </p:grpSpPr>
        <p:sp>
          <p:nvSpPr>
            <p:cNvPr id="22" name="Oval 21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Growth</a:t>
              </a:r>
              <a:endParaRPr lang="en-GB" sz="20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07370" y="5557217"/>
            <a:ext cx="1289382" cy="1289382"/>
            <a:chOff x="1262182" y="2765535"/>
            <a:chExt cx="1289382" cy="1289382"/>
          </a:xfrm>
        </p:grpSpPr>
        <p:sp>
          <p:nvSpPr>
            <p:cNvPr id="28" name="Oval 27"/>
            <p:cNvSpPr/>
            <p:nvPr/>
          </p:nvSpPr>
          <p:spPr>
            <a:xfrm>
              <a:off x="1262182" y="2765535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1451008" y="2954361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Demo-graphics</a:t>
              </a:r>
              <a:endParaRPr lang="en-GB" sz="20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72338" y="1016886"/>
            <a:ext cx="1289382" cy="1289382"/>
            <a:chOff x="4752486" y="3899603"/>
            <a:chExt cx="1289382" cy="1289382"/>
          </a:xfrm>
        </p:grpSpPr>
        <p:sp>
          <p:nvSpPr>
            <p:cNvPr id="46" name="Oval 45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Party politics</a:t>
              </a:r>
              <a:endParaRPr lang="en-GB" sz="20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48895" y="1433735"/>
            <a:ext cx="1289382" cy="1289382"/>
            <a:chOff x="1262182" y="1363749"/>
            <a:chExt cx="1289382" cy="1289382"/>
          </a:xfrm>
        </p:grpSpPr>
        <p:sp>
          <p:nvSpPr>
            <p:cNvPr id="37" name="Oval 36"/>
            <p:cNvSpPr/>
            <p:nvPr/>
          </p:nvSpPr>
          <p:spPr>
            <a:xfrm>
              <a:off x="1262182" y="1363749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/>
            <p:cNvSpPr/>
            <p:nvPr/>
          </p:nvSpPr>
          <p:spPr>
            <a:xfrm>
              <a:off x="1451008" y="1552575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Religion?</a:t>
              </a:r>
              <a:endParaRPr lang="en-GB" sz="20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1576" y="2315939"/>
            <a:ext cx="1289382" cy="1289382"/>
            <a:chOff x="1262182" y="1363749"/>
            <a:chExt cx="1289382" cy="1289382"/>
          </a:xfrm>
        </p:grpSpPr>
        <p:sp>
          <p:nvSpPr>
            <p:cNvPr id="34" name="Oval 33"/>
            <p:cNvSpPr/>
            <p:nvPr/>
          </p:nvSpPr>
          <p:spPr>
            <a:xfrm>
              <a:off x="1262182" y="1363749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1451008" y="1552575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Media</a:t>
              </a:r>
              <a:endParaRPr lang="en-GB" sz="20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2193" y="3282815"/>
            <a:ext cx="1289382" cy="1289382"/>
            <a:chOff x="1262182" y="1363749"/>
            <a:chExt cx="1289382" cy="1289382"/>
          </a:xfrm>
        </p:grpSpPr>
        <p:sp>
          <p:nvSpPr>
            <p:cNvPr id="31" name="Oval 30"/>
            <p:cNvSpPr/>
            <p:nvPr/>
          </p:nvSpPr>
          <p:spPr>
            <a:xfrm>
              <a:off x="1262182" y="1363749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1451008" y="1552575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Human rights</a:t>
              </a:r>
              <a:endParaRPr lang="en-GB" sz="2000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48895" y="4147948"/>
            <a:ext cx="1289382" cy="1289382"/>
            <a:chOff x="4752486" y="3899603"/>
            <a:chExt cx="1289382" cy="1289382"/>
          </a:xfrm>
        </p:grpSpPr>
        <p:sp>
          <p:nvSpPr>
            <p:cNvPr id="43" name="Oval 42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Constitution</a:t>
              </a:r>
              <a:endParaRPr lang="en-GB" sz="20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23192" y="4587196"/>
            <a:ext cx="1386941" cy="1289382"/>
            <a:chOff x="1209593" y="1363749"/>
            <a:chExt cx="1386941" cy="1289382"/>
          </a:xfrm>
        </p:grpSpPr>
        <p:sp>
          <p:nvSpPr>
            <p:cNvPr id="40" name="Oval 39"/>
            <p:cNvSpPr/>
            <p:nvPr/>
          </p:nvSpPr>
          <p:spPr>
            <a:xfrm>
              <a:off x="1262182" y="1363749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/>
            <p:cNvSpPr/>
            <p:nvPr/>
          </p:nvSpPr>
          <p:spPr>
            <a:xfrm>
              <a:off x="1209593" y="1552575"/>
              <a:ext cx="1386941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Corruption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82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18">
            <a:off x="6438474" y="424801"/>
            <a:ext cx="4528448" cy="6108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742">
            <a:off x="769422" y="2172718"/>
            <a:ext cx="5693579" cy="39263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11" name="Oval 10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4" name="Oval 13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Media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577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10" name="Oval 9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3" name="Oval 12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Media</a:t>
              </a:r>
              <a:endParaRPr lang="en-GB" sz="2000" kern="12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716">
            <a:off x="7984679" y="1134149"/>
            <a:ext cx="3727077" cy="5060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 b="24311"/>
          <a:stretch/>
        </p:blipFill>
        <p:spPr>
          <a:xfrm>
            <a:off x="298948" y="2754177"/>
            <a:ext cx="4348004" cy="372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32">
            <a:off x="4638247" y="1177438"/>
            <a:ext cx="3558024" cy="50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3" name="Oval 2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6" name="Oval 5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Religion?</a:t>
              </a:r>
              <a:endParaRPr lang="en-GB" sz="2000" kern="1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78" y="424801"/>
            <a:ext cx="5432339" cy="63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29" y="118569"/>
            <a:ext cx="4551485" cy="663758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4" name="Oval 3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7" name="Oval 6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Party politics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06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809" y="1191251"/>
            <a:ext cx="8472588" cy="49996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3" name="Oval 2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6" name="Oval 5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Party politics</a:t>
              </a:r>
              <a:endParaRPr lang="en-GB" sz="2000" kern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8" r="3991"/>
          <a:stretch/>
        </p:blipFill>
        <p:spPr>
          <a:xfrm>
            <a:off x="172219" y="3228521"/>
            <a:ext cx="1933540" cy="2391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1" b="9427"/>
          <a:stretch/>
        </p:blipFill>
        <p:spPr>
          <a:xfrm>
            <a:off x="10337640" y="4459771"/>
            <a:ext cx="1554249" cy="2171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r="29813" b="32459"/>
          <a:stretch/>
        </p:blipFill>
        <p:spPr>
          <a:xfrm>
            <a:off x="10241953" y="960030"/>
            <a:ext cx="1745622" cy="23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898" y="2090737"/>
            <a:ext cx="8895229" cy="40005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184418" y="2331134"/>
            <a:ext cx="1450524" cy="3762375"/>
            <a:chOff x="7353341" y="2328862"/>
            <a:chExt cx="2676484" cy="3762375"/>
          </a:xfrm>
          <a:solidFill>
            <a:schemeClr val="bg1"/>
          </a:solidFill>
        </p:grpSpPr>
        <p:sp>
          <p:nvSpPr>
            <p:cNvPr id="23" name="Rectangle 22"/>
            <p:cNvSpPr/>
            <p:nvPr/>
          </p:nvSpPr>
          <p:spPr>
            <a:xfrm>
              <a:off x="7353341" y="2328862"/>
              <a:ext cx="2676484" cy="344805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87629" y="5732060"/>
              <a:ext cx="2442196" cy="3591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80637" y="2328862"/>
            <a:ext cx="2010773" cy="3762375"/>
            <a:chOff x="7353341" y="2328862"/>
            <a:chExt cx="2676484" cy="3762375"/>
          </a:xfrm>
          <a:solidFill>
            <a:schemeClr val="bg1"/>
          </a:solidFill>
        </p:grpSpPr>
        <p:sp>
          <p:nvSpPr>
            <p:cNvPr id="13" name="Rectangle 12"/>
            <p:cNvSpPr/>
            <p:nvPr/>
          </p:nvSpPr>
          <p:spPr>
            <a:xfrm>
              <a:off x="7353341" y="2328862"/>
              <a:ext cx="2676484" cy="344805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87629" y="5732060"/>
              <a:ext cx="2442196" cy="3591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024494" y="0"/>
            <a:ext cx="21621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157077" y="780192"/>
            <a:ext cx="9596773" cy="4406170"/>
            <a:chOff x="2157077" y="780192"/>
            <a:chExt cx="9596773" cy="44061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7077" y="780192"/>
              <a:ext cx="8968701" cy="10239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9825" y="2919412"/>
              <a:ext cx="1724025" cy="2266950"/>
            </a:xfrm>
            <a:prstGeom prst="rect">
              <a:avLst/>
            </a:prstGeom>
          </p:spPr>
        </p:pic>
      </p:grpSp>
      <p:sp>
        <p:nvSpPr>
          <p:cNvPr id="26" name="TextBox 1"/>
          <p:cNvSpPr txBox="1"/>
          <p:nvPr/>
        </p:nvSpPr>
        <p:spPr>
          <a:xfrm>
            <a:off x="1181505" y="3697336"/>
            <a:ext cx="2230435" cy="10111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data from 2001</a:t>
            </a:r>
            <a:r>
              <a:rPr lang="en-GB" sz="1600" i="1" baseline="0" dirty="0"/>
              <a:t>-2</a:t>
            </a:r>
            <a:r>
              <a:rPr lang="en-GB" sz="1600" i="1" dirty="0"/>
              <a:t>003 is speculative,</a:t>
            </a:r>
            <a:r>
              <a:rPr lang="en-GB" sz="1600" i="1" baseline="0" dirty="0"/>
              <a:t> based on a different survey question</a:t>
            </a:r>
            <a:endParaRPr lang="en-GB" sz="16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4647" y="130636"/>
            <a:ext cx="2008686" cy="2008686"/>
            <a:chOff x="760238" y="2143585"/>
            <a:chExt cx="2008686" cy="2008686"/>
          </a:xfrm>
        </p:grpSpPr>
        <p:sp>
          <p:nvSpPr>
            <p:cNvPr id="19" name="Oval 18"/>
            <p:cNvSpPr/>
            <p:nvPr/>
          </p:nvSpPr>
          <p:spPr>
            <a:xfrm>
              <a:off x="760238" y="2143585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1054403" y="2437750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National Politics</a:t>
              </a:r>
              <a:endParaRPr lang="en-GB" sz="24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29" name="Oval 28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Party politics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3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16315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15 2.22222E-6 L -0.26628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4398">
            <a:off x="311888" y="484973"/>
            <a:ext cx="3324225" cy="657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2076" y="950259"/>
            <a:ext cx="34424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Asanteni</a:t>
            </a:r>
            <a:endParaRPr lang="en-GB" sz="40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Ben Taylor</a:t>
            </a:r>
          </a:p>
          <a:p>
            <a:pPr algn="ctr"/>
            <a:r>
              <a:rPr lang="en-GB" sz="2800" dirty="0" smtClean="0"/>
              <a:t>@</a:t>
            </a:r>
            <a:r>
              <a:rPr lang="en-GB" sz="2800" dirty="0" err="1" smtClean="0"/>
              <a:t>mtega</a:t>
            </a:r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btaylor@twaweza.org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www.mtega.com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www.twaweza.org</a:t>
            </a:r>
            <a:endParaRPr lang="en-GB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22415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61965" y="2474256"/>
            <a:ext cx="2285457" cy="2285457"/>
            <a:chOff x="3038078" y="1891444"/>
            <a:chExt cx="2051843" cy="2051843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3038078" y="1891444"/>
              <a:ext cx="2051843" cy="20518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338563" y="2191929"/>
              <a:ext cx="1450873" cy="1450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77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88DBBE-AFFD-4B06-AE76-14ED206C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488DBBE-AFFD-4B06-AE76-14ED206C5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D5D78D-0370-4C1C-B5C7-C2D1975F7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8CD5D78D-0370-4C1C-B5C7-C2D1975F7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771B7-82F9-44B8-B666-6B5B16C00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431771B7-82F9-44B8-B666-6B5B16C00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331699-1B72-4EF6-9F08-C3DC1DA9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6F331699-1B72-4EF6-9F08-C3DC1DA9F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5B8FEF-D118-40DE-A7C7-C3653E18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6E5B8FEF-D118-40DE-A7C7-C3653E185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D92928-408A-4A01-B071-2701D4B3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6FD92928-408A-4A01-B071-2701D4B35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DED84-3E73-480A-BC3C-0A18D2265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44DED84-3E73-480A-BC3C-0A18D2265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1083B-75C0-4337-A435-98912E9B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E411083B-75C0-4337-A435-98912E9B8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DA4D7D-F814-4B30-92D5-078E19E55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19DA4D7D-F814-4B30-92D5-078E19E55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166E64-7DBD-4A62-A7A6-A299EC902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2F166E64-7DBD-4A62-A7A6-A299EC902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EA749F50-408F-4908-9DBE-243EC5651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A488DBBE-AFFD-4B06-AE76-14ED206C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8CD5D78D-0370-4C1C-B5C7-C2D1975F7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431771B7-82F9-44B8-B666-6B5B16C00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6F331699-1B72-4EF6-9F08-C3DC1DA9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E5B8FEF-D118-40DE-A7C7-C3653E18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6FD92928-408A-4A01-B071-2701D4B3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044DED84-3E73-480A-BC3C-0A18D2265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E411083B-75C0-4337-A435-98912E9B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385 0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9DA4D7D-F814-4B30-92D5-078E19E55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229 0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2F166E64-7DBD-4A62-A7A6-A299EC902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One"/>
        </p:bldSub>
      </p:bldGraphic>
      <p:bldGraphic spid="2" grpI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23">
            <a:off x="6566079" y="917620"/>
            <a:ext cx="3749900" cy="563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726">
            <a:off x="1991654" y="917620"/>
            <a:ext cx="4076693" cy="545985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4646" y="130636"/>
            <a:ext cx="2008686" cy="2008686"/>
            <a:chOff x="3747538" y="-213944"/>
            <a:chExt cx="2008686" cy="2008686"/>
          </a:xfrm>
        </p:grpSpPr>
        <p:sp>
          <p:nvSpPr>
            <p:cNvPr id="12" name="Oval 11"/>
            <p:cNvSpPr/>
            <p:nvPr/>
          </p:nvSpPr>
          <p:spPr>
            <a:xfrm>
              <a:off x="3747538" y="-213944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041703" y="80221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6670" rIns="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kern="1200" dirty="0" smtClean="0"/>
                <a:t>International Politics </a:t>
              </a:r>
              <a:endParaRPr lang="en-GB" sz="21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4298" y="1508275"/>
            <a:ext cx="1289382" cy="1289382"/>
            <a:chOff x="3419308" y="-203494"/>
            <a:chExt cx="1289382" cy="1289382"/>
          </a:xfrm>
        </p:grpSpPr>
        <p:sp>
          <p:nvSpPr>
            <p:cNvPr id="15" name="Oval 14"/>
            <p:cNvSpPr/>
            <p:nvPr/>
          </p:nvSpPr>
          <p:spPr>
            <a:xfrm>
              <a:off x="3419308" y="-203494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3608134" y="-14668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Global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9" y="1680514"/>
            <a:ext cx="6877907" cy="4995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155">
            <a:off x="6796933" y="317702"/>
            <a:ext cx="3019333" cy="4408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803">
            <a:off x="8757085" y="2248373"/>
            <a:ext cx="2966341" cy="40011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206" y="1680514"/>
            <a:ext cx="2057298" cy="1559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34646" y="130636"/>
            <a:ext cx="2008686" cy="2008686"/>
            <a:chOff x="3747538" y="-213944"/>
            <a:chExt cx="2008686" cy="2008686"/>
          </a:xfrm>
        </p:grpSpPr>
        <p:sp>
          <p:nvSpPr>
            <p:cNvPr id="12" name="Oval 11"/>
            <p:cNvSpPr/>
            <p:nvPr/>
          </p:nvSpPr>
          <p:spPr>
            <a:xfrm>
              <a:off x="3747538" y="-213944"/>
              <a:ext cx="2008686" cy="2008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041703" y="80221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6670" rIns="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kern="1200" dirty="0" smtClean="0"/>
                <a:t>International Politics </a:t>
              </a:r>
              <a:endParaRPr lang="en-GB" sz="2100" kern="12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226" b="71499"/>
          <a:stretch/>
        </p:blipFill>
        <p:spPr>
          <a:xfrm>
            <a:off x="3131048" y="939609"/>
            <a:ext cx="2047824" cy="142363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94298" y="1508275"/>
            <a:ext cx="1289382" cy="1289382"/>
            <a:chOff x="3419308" y="-203494"/>
            <a:chExt cx="1289382" cy="1289382"/>
          </a:xfrm>
        </p:grpSpPr>
        <p:sp>
          <p:nvSpPr>
            <p:cNvPr id="19" name="Oval 18"/>
            <p:cNvSpPr/>
            <p:nvPr/>
          </p:nvSpPr>
          <p:spPr>
            <a:xfrm>
              <a:off x="3419308" y="-203494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3608134" y="-14668"/>
              <a:ext cx="911730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Region</a:t>
              </a:r>
              <a:r>
                <a:rPr lang="en-GB" sz="2000" kern="1200" dirty="0" smtClean="0"/>
                <a:t>al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70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357" y="615453"/>
            <a:ext cx="6273578" cy="598543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4646" y="130637"/>
            <a:ext cx="2008686" cy="2008686"/>
            <a:chOff x="6734797" y="2173571"/>
            <a:chExt cx="2008686" cy="2008686"/>
          </a:xfrm>
        </p:grpSpPr>
        <p:sp>
          <p:nvSpPr>
            <p:cNvPr id="16" name="Oval 15"/>
            <p:cNvSpPr/>
            <p:nvPr/>
          </p:nvSpPr>
          <p:spPr>
            <a:xfrm>
              <a:off x="6734797" y="2173571"/>
              <a:ext cx="2008686" cy="20086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7028962" y="2467736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Economics</a:t>
              </a:r>
              <a:endParaRPr lang="en-GB" sz="24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22" name="Oval 21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Growth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31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9" b="68205"/>
          <a:stretch/>
        </p:blipFill>
        <p:spPr>
          <a:xfrm>
            <a:off x="2037915" y="1071438"/>
            <a:ext cx="9753030" cy="4717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637239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Afrobarometer</a:t>
            </a:r>
            <a:r>
              <a:rPr lang="en-GB" dirty="0" smtClean="0"/>
              <a:t> survey, 2012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34646" y="130637"/>
            <a:ext cx="2008686" cy="2008686"/>
            <a:chOff x="6734797" y="2173571"/>
            <a:chExt cx="2008686" cy="2008686"/>
          </a:xfrm>
        </p:grpSpPr>
        <p:sp>
          <p:nvSpPr>
            <p:cNvPr id="8" name="Oval 7"/>
            <p:cNvSpPr/>
            <p:nvPr/>
          </p:nvSpPr>
          <p:spPr>
            <a:xfrm>
              <a:off x="6734797" y="2173571"/>
              <a:ext cx="2008686" cy="20086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7028962" y="2467736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Economics</a:t>
              </a:r>
              <a:endParaRPr lang="en-GB" sz="2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7" name="Oval 16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Growth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84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30" y="732075"/>
            <a:ext cx="9064454" cy="5431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637239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Afrobarometer</a:t>
            </a:r>
            <a:r>
              <a:rPr lang="en-GB" dirty="0" smtClean="0"/>
              <a:t> surveys, 2002-2012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34646" y="130637"/>
            <a:ext cx="2008686" cy="2008686"/>
            <a:chOff x="6734797" y="2173571"/>
            <a:chExt cx="2008686" cy="2008686"/>
          </a:xfrm>
        </p:grpSpPr>
        <p:sp>
          <p:nvSpPr>
            <p:cNvPr id="8" name="Oval 7"/>
            <p:cNvSpPr/>
            <p:nvPr/>
          </p:nvSpPr>
          <p:spPr>
            <a:xfrm>
              <a:off x="6734797" y="2173571"/>
              <a:ext cx="2008686" cy="20086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7028962" y="2467736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Economics</a:t>
              </a:r>
              <a:endParaRPr lang="en-GB" sz="24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14" name="Oval 13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Poverty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0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31" y="832120"/>
            <a:ext cx="8158525" cy="5244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4708" y="6372396"/>
            <a:ext cx="70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Investments to End Poverty (Development Initiatives)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9351001" y="2138041"/>
            <a:ext cx="1799494" cy="356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338915" y="2517066"/>
            <a:ext cx="233406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Tax</a:t>
            </a:r>
            <a:endParaRPr lang="en-GB" sz="2400" b="1" dirty="0">
              <a:solidFill>
                <a:srgbClr val="0070C0"/>
              </a:solidFill>
            </a:endParaRPr>
          </a:p>
          <a:p>
            <a:endParaRPr lang="en-GB" sz="2400" b="1" dirty="0" smtClean="0"/>
          </a:p>
          <a:p>
            <a:endParaRPr lang="en-GB" sz="2400" b="1" dirty="0" smtClean="0"/>
          </a:p>
          <a:p>
            <a:endParaRPr lang="en-GB" sz="800" b="1" dirty="0" smtClean="0"/>
          </a:p>
          <a:p>
            <a:endParaRPr lang="en-GB" sz="2400" b="1" dirty="0" smtClean="0"/>
          </a:p>
          <a:p>
            <a:r>
              <a:rPr lang="en-GB" sz="2400" b="1" dirty="0" smtClean="0">
                <a:solidFill>
                  <a:srgbClr val="C00000"/>
                </a:solidFill>
              </a:rPr>
              <a:t>Aid</a:t>
            </a:r>
          </a:p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FDI</a:t>
            </a:r>
          </a:p>
          <a:p>
            <a:endParaRPr lang="en-GB" sz="2400" b="1" dirty="0" smtClean="0"/>
          </a:p>
          <a:p>
            <a:r>
              <a:rPr lang="en-GB" sz="2400" b="1" dirty="0" smtClean="0">
                <a:solidFill>
                  <a:srgbClr val="002060"/>
                </a:solidFill>
              </a:rPr>
              <a:t>Remittances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4646" y="130637"/>
            <a:ext cx="2008686" cy="2008686"/>
            <a:chOff x="6734797" y="2173571"/>
            <a:chExt cx="2008686" cy="2008686"/>
          </a:xfrm>
        </p:grpSpPr>
        <p:sp>
          <p:nvSpPr>
            <p:cNvPr id="14" name="Oval 13"/>
            <p:cNvSpPr/>
            <p:nvPr/>
          </p:nvSpPr>
          <p:spPr>
            <a:xfrm>
              <a:off x="6734797" y="2173571"/>
              <a:ext cx="2008686" cy="20086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7028962" y="2467736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Economics</a:t>
              </a:r>
              <a:endParaRPr lang="en-GB" sz="24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24" name="Oval 23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Tax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65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21968" y="6372396"/>
            <a:ext cx="347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HakiElimu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523469"/>
            <a:ext cx="8602275" cy="58110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4646" y="130637"/>
            <a:ext cx="2008686" cy="2008686"/>
            <a:chOff x="6734797" y="2173571"/>
            <a:chExt cx="2008686" cy="2008686"/>
          </a:xfrm>
        </p:grpSpPr>
        <p:sp>
          <p:nvSpPr>
            <p:cNvPr id="12" name="Oval 11"/>
            <p:cNvSpPr/>
            <p:nvPr/>
          </p:nvSpPr>
          <p:spPr>
            <a:xfrm>
              <a:off x="6734797" y="2173571"/>
              <a:ext cx="2008686" cy="20086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028962" y="2467736"/>
              <a:ext cx="1420356" cy="142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Economics</a:t>
              </a:r>
              <a:endParaRPr lang="en-GB" sz="24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4298" y="1514000"/>
            <a:ext cx="1289382" cy="1289382"/>
            <a:chOff x="4752486" y="3899603"/>
            <a:chExt cx="1289382" cy="1289382"/>
          </a:xfrm>
        </p:grpSpPr>
        <p:sp>
          <p:nvSpPr>
            <p:cNvPr id="24" name="Oval 23"/>
            <p:cNvSpPr/>
            <p:nvPr/>
          </p:nvSpPr>
          <p:spPr>
            <a:xfrm>
              <a:off x="4752486" y="3899603"/>
              <a:ext cx="1289382" cy="12893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4752486" y="4088429"/>
              <a:ext cx="1289382" cy="91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Tax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60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1175</Words>
  <Application>Microsoft Office PowerPoint</Application>
  <PresentationFormat>Brugerdefineret</PresentationFormat>
  <Paragraphs>199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Office Theme</vt:lpstr>
      <vt:lpstr>2015: A perfect storm? Political and social trends in Tanzania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perfect storm? Political, economic and social trends in Tanzania</dc:title>
  <dc:creator>Ben Taylor</dc:creator>
  <cp:lastModifiedBy>Erik Blas</cp:lastModifiedBy>
  <cp:revision>83</cp:revision>
  <cp:lastPrinted>2013-11-11T19:40:09Z</cp:lastPrinted>
  <dcterms:created xsi:type="dcterms:W3CDTF">2013-11-04T14:56:58Z</dcterms:created>
  <dcterms:modified xsi:type="dcterms:W3CDTF">2013-11-12T04:22:49Z</dcterms:modified>
</cp:coreProperties>
</file>