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3" r:id="rId8"/>
    <p:sldId id="261" r:id="rId9"/>
    <p:sldId id="264" r:id="rId10"/>
    <p:sldId id="265" r:id="rId11"/>
    <p:sldId id="268" r:id="rId12"/>
    <p:sldId id="267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>
        <p:scale>
          <a:sx n="75" d="100"/>
          <a:sy n="75" d="100"/>
        </p:scale>
        <p:origin x="-1594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FFDC54F-1604-4088-B6C7-BDDC09BBB003}" type="datetimeFigureOut">
              <a:rPr lang="da-DK" smtClean="0"/>
              <a:pPr/>
              <a:t>13-11-2013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6F7232-2AD7-4153-9AAF-FF2E3995B8E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C54F-1604-4088-B6C7-BDDC09BBB003}" type="datetimeFigureOut">
              <a:rPr lang="da-DK" smtClean="0"/>
              <a:pPr/>
              <a:t>13-11-2013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7232-2AD7-4153-9AAF-FF2E3995B8E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FFDC54F-1604-4088-B6C7-BDDC09BBB003}" type="datetimeFigureOut">
              <a:rPr lang="da-DK" smtClean="0"/>
              <a:pPr/>
              <a:t>13-11-2013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Rektangel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06F7232-2AD7-4153-9AAF-FF2E3995B8E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C54F-1604-4088-B6C7-BDDC09BBB003}" type="datetimeFigureOut">
              <a:rPr lang="da-DK" smtClean="0"/>
              <a:pPr/>
              <a:t>13-11-2013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6F7232-2AD7-4153-9AAF-FF2E3995B8E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7" name="Rektangel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2" name="Pladsholder til dato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C54F-1604-4088-B6C7-BDDC09BBB003}" type="datetimeFigureOut">
              <a:rPr lang="da-DK" smtClean="0"/>
              <a:pPr/>
              <a:t>13-11-2013</a:t>
            </a:fld>
            <a:endParaRPr lang="da-DK"/>
          </a:p>
        </p:txBody>
      </p:sp>
      <p:sp>
        <p:nvSpPr>
          <p:cNvPr id="13" name="Pladsholder til dias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06F7232-2AD7-4153-9AAF-FF2E3995B8E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Pladsholder til sidefod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FDC54F-1604-4088-B6C7-BDDC09BBB003}" type="datetimeFigureOut">
              <a:rPr lang="da-DK" smtClean="0"/>
              <a:pPr/>
              <a:t>13-11-2013</a:t>
            </a:fld>
            <a:endParaRPr lang="da-DK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06F7232-2AD7-4153-9AAF-FF2E3995B8E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3" name="Pladsholder til indhol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FDC54F-1604-4088-B6C7-BDDC09BBB003}" type="datetimeFigureOut">
              <a:rPr lang="da-DK" smtClean="0"/>
              <a:pPr/>
              <a:t>13-11-2013</a:t>
            </a:fld>
            <a:endParaRPr lang="da-DK"/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06F7232-2AD7-4153-9AAF-FF2E3995B8E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Pladsholder til sidefod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a-DK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C54F-1604-4088-B6C7-BDDC09BBB003}" type="datetimeFigureOut">
              <a:rPr lang="da-DK" smtClean="0"/>
              <a:pPr/>
              <a:t>13-11-2013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6F7232-2AD7-4153-9AAF-FF2E3995B8E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C54F-1604-4088-B6C7-BDDC09BBB003}" type="datetimeFigureOut">
              <a:rPr lang="da-DK" smtClean="0"/>
              <a:pPr/>
              <a:t>13-11-2013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6F7232-2AD7-4153-9AAF-FF2E3995B8E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C54F-1604-4088-B6C7-BDDC09BBB003}" type="datetimeFigureOut">
              <a:rPr lang="da-DK" smtClean="0"/>
              <a:pPr/>
              <a:t>13-11-2013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6F7232-2AD7-4153-9AAF-FF2E3995B8E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8" name="Rektangel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1" name="Rektangel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ladsholder til dato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FFDC54F-1604-4088-B6C7-BDDC09BBB003}" type="datetimeFigureOut">
              <a:rPr lang="da-DK" smtClean="0"/>
              <a:pPr/>
              <a:t>13-11-2013</a:t>
            </a:fld>
            <a:endParaRPr lang="da-DK"/>
          </a:p>
        </p:txBody>
      </p:sp>
      <p:sp>
        <p:nvSpPr>
          <p:cNvPr id="13" name="Pladsholder til diasnumm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06F7232-2AD7-4153-9AAF-FF2E3995B8E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Pladsholder til sidefod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FDC54F-1604-4088-B6C7-BDDC09BBB003}" type="datetimeFigureOut">
              <a:rPr lang="da-DK" smtClean="0"/>
              <a:pPr/>
              <a:t>13-11-2013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Rektangel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6F7232-2AD7-4153-9AAF-FF2E3995B8E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39752" y="5229200"/>
            <a:ext cx="6477000" cy="74868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Coming</a:t>
            </a:r>
            <a:r>
              <a:rPr lang="da-DK" dirty="0" smtClean="0"/>
              <a:t> to </a:t>
            </a:r>
            <a:r>
              <a:rPr lang="da-DK" dirty="0" err="1" smtClean="0"/>
              <a:t>africa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To do business in East </a:t>
            </a:r>
            <a:r>
              <a:rPr lang="da-DK" dirty="0" err="1" smtClean="0"/>
              <a:t>Africa</a:t>
            </a:r>
            <a:endParaRPr lang="da-DK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727426" cy="4655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\\SERVER\UniCool\Billeder\Logo\log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7088" y="332656"/>
            <a:ext cx="1800200" cy="998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experience and advice to </a:t>
            </a:r>
            <a:r>
              <a:rPr lang="en-US" dirty="0" smtClean="0"/>
              <a:t>you for doing business in East Africa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a-DK" sz="2000" dirty="0" err="1"/>
              <a:t>Patience</a:t>
            </a:r>
            <a:r>
              <a:rPr lang="da-DK" sz="2400" dirty="0" smtClean="0"/>
              <a:t>, </a:t>
            </a:r>
            <a:r>
              <a:rPr lang="da-DK" sz="1800" dirty="0" err="1"/>
              <a:t>patience</a:t>
            </a:r>
            <a:r>
              <a:rPr lang="da-DK" sz="2400" dirty="0" smtClean="0"/>
              <a:t>, </a:t>
            </a:r>
            <a:r>
              <a:rPr lang="da-DK" sz="1600" dirty="0" err="1" smtClean="0"/>
              <a:t>patience</a:t>
            </a:r>
            <a:r>
              <a:rPr lang="da-DK" sz="1600" dirty="0"/>
              <a:t> and </a:t>
            </a:r>
            <a:r>
              <a:rPr lang="da-DK" sz="1600" dirty="0" smtClean="0"/>
              <a:t>more </a:t>
            </a:r>
            <a:r>
              <a:rPr lang="da-DK" sz="1400" dirty="0" err="1" smtClean="0"/>
              <a:t>patience</a:t>
            </a:r>
            <a:endParaRPr lang="en-US" sz="2000" dirty="0"/>
          </a:p>
          <a:p>
            <a:r>
              <a:rPr lang="en-US" sz="2000" dirty="0"/>
              <a:t>Focus not only on the </a:t>
            </a:r>
            <a:r>
              <a:rPr lang="en-US" sz="2000" dirty="0" smtClean="0"/>
              <a:t>technical aspects, </a:t>
            </a:r>
            <a:r>
              <a:rPr lang="en-US" sz="2000" dirty="0"/>
              <a:t>but the whole business structure and especially a good financial </a:t>
            </a:r>
            <a:r>
              <a:rPr lang="en-US" sz="2000" dirty="0" smtClean="0"/>
              <a:t>system</a:t>
            </a:r>
            <a:endParaRPr lang="en-US" sz="2000" dirty="0"/>
          </a:p>
          <a:p>
            <a:r>
              <a:rPr lang="en-US" sz="2000" dirty="0" smtClean="0"/>
              <a:t>Stationed </a:t>
            </a:r>
            <a:r>
              <a:rPr lang="en-US" sz="2000" dirty="0"/>
              <a:t>people need to have some adventurous spirit and good </a:t>
            </a:r>
            <a:r>
              <a:rPr lang="en-US" sz="2000" dirty="0" smtClean="0"/>
              <a:t>sense of self-discipline.</a:t>
            </a:r>
          </a:p>
          <a:p>
            <a:r>
              <a:rPr lang="en-US" sz="2000" dirty="0"/>
              <a:t>Find the right partner whose personality fits well with your employees, as there </a:t>
            </a:r>
            <a:r>
              <a:rPr lang="en-US" sz="2000" dirty="0" smtClean="0"/>
              <a:t>“probably” </a:t>
            </a:r>
            <a:r>
              <a:rPr lang="en-US" sz="2000" dirty="0"/>
              <a:t>will </a:t>
            </a:r>
            <a:r>
              <a:rPr lang="en-US" sz="2000" dirty="0" smtClean="0"/>
              <a:t>be challenges</a:t>
            </a:r>
            <a:r>
              <a:rPr lang="en-US" sz="2000" dirty="0"/>
              <a:t>. (A partnership is like a marriage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Remember to respect other cultures! </a:t>
            </a:r>
            <a:r>
              <a:rPr lang="en-US" sz="2000" dirty="0" smtClean="0"/>
              <a:t>You are coming to their country, not </a:t>
            </a:r>
            <a:r>
              <a:rPr lang="en-US" sz="2000" dirty="0"/>
              <a:t>vice versa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In East Africa, there </a:t>
            </a:r>
            <a:r>
              <a:rPr lang="en-US" sz="2000" dirty="0" smtClean="0"/>
              <a:t>is an </a:t>
            </a:r>
            <a:r>
              <a:rPr lang="en-US" sz="2000" dirty="0"/>
              <a:t>African </a:t>
            </a:r>
            <a:r>
              <a:rPr lang="en-US" sz="2000" dirty="0" smtClean="0"/>
              <a:t>sense of time </a:t>
            </a:r>
            <a:r>
              <a:rPr lang="en-US" sz="2000" dirty="0"/>
              <a:t>(appointment times can fluctuate around 1-2 hours), that's life.</a:t>
            </a:r>
            <a:endParaRPr lang="da-D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experience and advice to you for doing business in East Africa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8153400" cy="3024336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Be </a:t>
            </a:r>
            <a:r>
              <a:rPr lang="en-US" sz="2000" dirty="0"/>
              <a:t>prepared for hard work before </a:t>
            </a:r>
            <a:r>
              <a:rPr lang="en-US" sz="2000" dirty="0" smtClean="0"/>
              <a:t>results begin coming in, </a:t>
            </a:r>
            <a:r>
              <a:rPr lang="en-US" sz="2000" dirty="0"/>
              <a:t>everything takes more time than planned.</a:t>
            </a:r>
          </a:p>
          <a:p>
            <a:r>
              <a:rPr lang="en-US" sz="2000" dirty="0"/>
              <a:t>Many customers are very late with payment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The market has virtually no warranty, so customers are accustomed </a:t>
            </a:r>
            <a:r>
              <a:rPr lang="en-US" sz="2000" dirty="0" smtClean="0"/>
              <a:t>to suppliers running out on </a:t>
            </a:r>
            <a:r>
              <a:rPr lang="en-US" sz="2000" dirty="0"/>
              <a:t>responsibility and </a:t>
            </a:r>
            <a:r>
              <a:rPr lang="en-US" sz="2000" dirty="0" smtClean="0"/>
              <a:t>furthermore, the legislation </a:t>
            </a:r>
            <a:r>
              <a:rPr lang="en-US" sz="2000" dirty="0"/>
              <a:t>is not </a:t>
            </a:r>
            <a:r>
              <a:rPr lang="en-US" sz="2000" dirty="0" smtClean="0"/>
              <a:t>effective for chasing them down. </a:t>
            </a:r>
            <a:r>
              <a:rPr lang="en-US" sz="2000" dirty="0"/>
              <a:t>Therefore, </a:t>
            </a:r>
            <a:r>
              <a:rPr lang="en-US" sz="2000" dirty="0" smtClean="0"/>
              <a:t>our experience is that </a:t>
            </a:r>
            <a:r>
              <a:rPr lang="en-US" sz="2000" dirty="0"/>
              <a:t>new products </a:t>
            </a:r>
            <a:r>
              <a:rPr lang="en-US" sz="2000" dirty="0" smtClean="0"/>
              <a:t>are difficult to sell. </a:t>
            </a:r>
            <a:r>
              <a:rPr lang="en-US" sz="2000" dirty="0"/>
              <a:t>The </a:t>
            </a:r>
            <a:r>
              <a:rPr lang="en-US" sz="2000" dirty="0" smtClean="0"/>
              <a:t>best marketing is </a:t>
            </a:r>
            <a:r>
              <a:rPr lang="en-US" sz="2000" dirty="0"/>
              <a:t>good local </a:t>
            </a:r>
            <a:r>
              <a:rPr lang="en-US" sz="2000" dirty="0" smtClean="0"/>
              <a:t>recommendations.</a:t>
            </a:r>
            <a:endParaRPr lang="en-US" sz="2000" dirty="0"/>
          </a:p>
          <a:p>
            <a:r>
              <a:rPr lang="en-US" sz="2000" dirty="0"/>
              <a:t>There are many great opportunities and experiences to be </a:t>
            </a:r>
            <a:r>
              <a:rPr lang="en-US" sz="2000" dirty="0" smtClean="0"/>
              <a:t>had</a:t>
            </a:r>
            <a:r>
              <a:rPr lang="da-DK" sz="2000" dirty="0" smtClean="0"/>
              <a:t>.</a:t>
            </a:r>
          </a:p>
        </p:txBody>
      </p:sp>
      <p:pic>
        <p:nvPicPr>
          <p:cNvPr id="25602" name="Picture 2" descr="\\server\UniCool\Billeder\2009-03-11 Tanzania 09\Ole Bærbar\Mohamed with HRH Queen of Denmark.jpg"/>
          <p:cNvPicPr>
            <a:picLocks noChangeAspect="1" noChangeArrowheads="1"/>
          </p:cNvPicPr>
          <p:nvPr/>
        </p:nvPicPr>
        <p:blipFill>
          <a:blip r:embed="rId2" cstate="print"/>
          <a:srcRect l="4545" r="6818"/>
          <a:stretch>
            <a:fillRect/>
          </a:stretch>
        </p:blipFill>
        <p:spPr bwMode="auto">
          <a:xfrm>
            <a:off x="2987824" y="4581128"/>
            <a:ext cx="2808312" cy="2103786"/>
          </a:xfrm>
          <a:prstGeom prst="rect">
            <a:avLst/>
          </a:prstGeom>
          <a:noFill/>
        </p:spPr>
      </p:pic>
      <p:pic>
        <p:nvPicPr>
          <p:cNvPr id="25603" name="Picture 3" descr="\\server\UniCool\Billeder\2009-03-11 Tanzania 09\Ole Bærbar\Ny mappe\DSC02238.JPG"/>
          <p:cNvPicPr>
            <a:picLocks noChangeAspect="1" noChangeArrowheads="1"/>
          </p:cNvPicPr>
          <p:nvPr/>
        </p:nvPicPr>
        <p:blipFill>
          <a:blip r:embed="rId3" cstate="print"/>
          <a:srcRect l="15699" t="15896" r="23847" b="24055"/>
          <a:stretch>
            <a:fillRect/>
          </a:stretch>
        </p:blipFill>
        <p:spPr bwMode="auto">
          <a:xfrm>
            <a:off x="179512" y="4581128"/>
            <a:ext cx="2808312" cy="2092160"/>
          </a:xfrm>
          <a:prstGeom prst="rect">
            <a:avLst/>
          </a:prstGeom>
          <a:noFill/>
        </p:spPr>
      </p:pic>
      <p:pic>
        <p:nvPicPr>
          <p:cNvPr id="25604" name="Picture 4" descr="\\server\UniCool\Billeder\2009-03-11 Tanzania 09\Ole Bærbar\Vodacom\DSC00438.JPG"/>
          <p:cNvPicPr>
            <a:picLocks noChangeAspect="1" noChangeArrowheads="1"/>
          </p:cNvPicPr>
          <p:nvPr/>
        </p:nvPicPr>
        <p:blipFill>
          <a:blip r:embed="rId4" cstate="print"/>
          <a:srcRect l="11322" t="15623" r="5652"/>
          <a:stretch>
            <a:fillRect/>
          </a:stretch>
        </p:blipFill>
        <p:spPr bwMode="auto">
          <a:xfrm>
            <a:off x="5774578" y="4581128"/>
            <a:ext cx="3189910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 the top of Africa</a:t>
            </a:r>
            <a:endParaRPr lang="da-DK" dirty="0"/>
          </a:p>
        </p:txBody>
      </p:sp>
      <p:pic>
        <p:nvPicPr>
          <p:cNvPr id="4" name="Picture 2" descr="\\SERVER\UniCool\Internet\Billeder\DSC0069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22301"/>
          <a:stretch>
            <a:fillRect/>
          </a:stretch>
        </p:blipFill>
        <p:spPr bwMode="auto">
          <a:xfrm>
            <a:off x="832025" y="1600200"/>
            <a:ext cx="7714900" cy="4495800"/>
          </a:xfrm>
          <a:prstGeom prst="rect">
            <a:avLst/>
          </a:prstGeom>
          <a:noFill/>
        </p:spPr>
      </p:pic>
      <p:sp>
        <p:nvSpPr>
          <p:cNvPr id="5" name="Tekstboks 4"/>
          <p:cNvSpPr txBox="1"/>
          <p:nvPr/>
        </p:nvSpPr>
        <p:spPr>
          <a:xfrm>
            <a:off x="827584" y="623731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Many thanks for your time and attention, now is the time for questions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153400" cy="4495800"/>
          </a:xfrm>
        </p:spPr>
        <p:txBody>
          <a:bodyPr>
            <a:normAutofit/>
          </a:bodyPr>
          <a:lstStyle/>
          <a:p>
            <a:r>
              <a:rPr lang="da-DK" sz="2400" dirty="0" smtClean="0"/>
              <a:t>A short </a:t>
            </a:r>
            <a:r>
              <a:rPr lang="da-DK" sz="2400" dirty="0" err="1" smtClean="0"/>
              <a:t>description</a:t>
            </a:r>
            <a:r>
              <a:rPr lang="da-DK" sz="2400" dirty="0" smtClean="0"/>
              <a:t> of </a:t>
            </a:r>
            <a:r>
              <a:rPr lang="da-DK" sz="2400" dirty="0" err="1" smtClean="0"/>
              <a:t>us</a:t>
            </a:r>
            <a:endParaRPr lang="da-DK" sz="2400" dirty="0" smtClean="0"/>
          </a:p>
          <a:p>
            <a:r>
              <a:rPr lang="da-DK" sz="2400" dirty="0" err="1" smtClean="0"/>
              <a:t>Our</a:t>
            </a:r>
            <a:r>
              <a:rPr lang="da-DK" sz="2400" dirty="0" smtClean="0"/>
              <a:t> international </a:t>
            </a:r>
            <a:r>
              <a:rPr lang="da-DK" sz="2400" dirty="0" err="1" smtClean="0"/>
              <a:t>experience</a:t>
            </a:r>
            <a:endParaRPr lang="da-DK" sz="2400" dirty="0" smtClean="0"/>
          </a:p>
          <a:p>
            <a:r>
              <a:rPr lang="da-DK" sz="2400" dirty="0"/>
              <a:t>The </a:t>
            </a:r>
            <a:r>
              <a:rPr lang="da-DK" sz="2400" dirty="0" err="1" smtClean="0"/>
              <a:t>African</a:t>
            </a:r>
            <a:r>
              <a:rPr lang="da-DK" sz="2400" dirty="0" smtClean="0"/>
              <a:t> </a:t>
            </a:r>
            <a:r>
              <a:rPr lang="da-DK" sz="2400" dirty="0"/>
              <a:t>D</a:t>
            </a:r>
            <a:r>
              <a:rPr lang="da-DK" sz="2400" dirty="0" smtClean="0"/>
              <a:t>evelopment</a:t>
            </a:r>
          </a:p>
          <a:p>
            <a:r>
              <a:rPr lang="da-DK" sz="2400" dirty="0" err="1" smtClean="0"/>
              <a:t>Our</a:t>
            </a:r>
            <a:r>
              <a:rPr lang="da-DK" sz="2400" dirty="0" smtClean="0"/>
              <a:t> </a:t>
            </a:r>
            <a:r>
              <a:rPr lang="da-DK" sz="2400" dirty="0" err="1" smtClean="0"/>
              <a:t>goals</a:t>
            </a:r>
            <a:r>
              <a:rPr lang="da-DK" sz="2400" dirty="0" smtClean="0"/>
              <a:t> in </a:t>
            </a:r>
            <a:r>
              <a:rPr lang="da-DK" sz="2400" dirty="0" err="1" smtClean="0"/>
              <a:t>Africa</a:t>
            </a:r>
            <a:endParaRPr lang="da-DK" sz="2400" dirty="0" smtClean="0"/>
          </a:p>
          <a:p>
            <a:r>
              <a:rPr lang="da-DK" sz="2400" dirty="0" smtClean="0"/>
              <a:t>Advantages </a:t>
            </a:r>
            <a:r>
              <a:rPr lang="da-DK" sz="2400" dirty="0"/>
              <a:t>of </a:t>
            </a:r>
            <a:r>
              <a:rPr lang="da-DK" sz="2400" dirty="0" err="1" smtClean="0"/>
              <a:t>doing</a:t>
            </a:r>
            <a:r>
              <a:rPr lang="da-DK" sz="2400" dirty="0" smtClean="0"/>
              <a:t> business in East </a:t>
            </a:r>
            <a:r>
              <a:rPr lang="da-DK" sz="2400" dirty="0" err="1" smtClean="0"/>
              <a:t>Africa</a:t>
            </a:r>
            <a:endParaRPr lang="da-DK" sz="2400" dirty="0" smtClean="0"/>
          </a:p>
          <a:p>
            <a:r>
              <a:rPr lang="da-DK" sz="2400" dirty="0" smtClean="0"/>
              <a:t>SWOT </a:t>
            </a:r>
            <a:r>
              <a:rPr lang="da-DK" sz="2400" dirty="0"/>
              <a:t>o</a:t>
            </a:r>
            <a:r>
              <a:rPr lang="da-DK" sz="2400" dirty="0" smtClean="0"/>
              <a:t>f </a:t>
            </a:r>
            <a:r>
              <a:rPr lang="da-DK" sz="2400" dirty="0" err="1" smtClean="0"/>
              <a:t>UniCool</a:t>
            </a:r>
            <a:r>
              <a:rPr lang="da-DK" sz="2400" dirty="0" smtClean="0"/>
              <a:t> in </a:t>
            </a:r>
            <a:r>
              <a:rPr lang="da-DK" sz="2400" dirty="0" err="1" smtClean="0"/>
              <a:t>Africa</a:t>
            </a:r>
            <a:endParaRPr lang="da-DK" sz="2400" dirty="0" smtClean="0"/>
          </a:p>
          <a:p>
            <a:r>
              <a:rPr lang="da-DK" sz="2400" dirty="0" smtClean="0"/>
              <a:t>Outlook</a:t>
            </a:r>
          </a:p>
          <a:p>
            <a:r>
              <a:rPr lang="da-DK" sz="2400" dirty="0" err="1" smtClean="0"/>
              <a:t>Our</a:t>
            </a:r>
            <a:r>
              <a:rPr lang="da-DK" sz="2400" dirty="0" smtClean="0"/>
              <a:t> </a:t>
            </a:r>
            <a:r>
              <a:rPr lang="da-DK" sz="2400" dirty="0" err="1" smtClean="0"/>
              <a:t>experiences</a:t>
            </a:r>
            <a:endParaRPr lang="da-DK" sz="2400" dirty="0" smtClean="0"/>
          </a:p>
          <a:p>
            <a:r>
              <a:rPr lang="da-DK" sz="2400" dirty="0" err="1" smtClean="0"/>
              <a:t>Questions</a:t>
            </a:r>
            <a:endParaRPr lang="da-DK" sz="2400" dirty="0" smtClean="0"/>
          </a:p>
          <a:p>
            <a:endParaRPr lang="da-DK" dirty="0"/>
          </a:p>
        </p:txBody>
      </p:sp>
      <p:pic>
        <p:nvPicPr>
          <p:cNvPr id="11265" name="Picture 1" descr="\\server\UniCool\Internet\Billeder\Tanzania_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255845"/>
            <a:ext cx="4827029" cy="2413515"/>
          </a:xfrm>
          <a:prstGeom prst="rect">
            <a:avLst/>
          </a:prstGeom>
          <a:noFill/>
        </p:spPr>
      </p:pic>
      <p:sp>
        <p:nvSpPr>
          <p:cNvPr id="5" name="Tekstboks 4"/>
          <p:cNvSpPr txBox="1"/>
          <p:nvPr/>
        </p:nvSpPr>
        <p:spPr>
          <a:xfrm>
            <a:off x="4860032" y="3923764"/>
            <a:ext cx="4103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office</a:t>
            </a:r>
            <a:r>
              <a:rPr lang="da-DK" dirty="0"/>
              <a:t> in Das es Salaam, Tanzania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About</a:t>
            </a:r>
            <a:r>
              <a:rPr lang="da-DK" dirty="0" smtClean="0"/>
              <a:t> </a:t>
            </a:r>
            <a:r>
              <a:rPr lang="da-DK" dirty="0" err="1" smtClean="0"/>
              <a:t>UniCool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611560" y="1525488"/>
            <a:ext cx="8153400" cy="4495800"/>
          </a:xfrm>
        </p:spPr>
        <p:txBody>
          <a:bodyPr>
            <a:normAutofit/>
          </a:bodyPr>
          <a:lstStyle/>
          <a:p>
            <a:r>
              <a:rPr lang="en-US" sz="2400" dirty="0"/>
              <a:t>Danish company established in 2000 and today employs 16 people in this country against 60 people in East </a:t>
            </a:r>
            <a:r>
              <a:rPr lang="en-US" sz="2400" dirty="0" smtClean="0"/>
              <a:t>Africa</a:t>
            </a:r>
          </a:p>
          <a:p>
            <a:r>
              <a:rPr lang="en-US" sz="2400" dirty="0"/>
              <a:t>Our </a:t>
            </a:r>
            <a:r>
              <a:rPr lang="en-US" sz="2400" dirty="0" smtClean="0"/>
              <a:t>headquarters </a:t>
            </a:r>
            <a:r>
              <a:rPr lang="en-US" sz="2400" dirty="0"/>
              <a:t>is </a:t>
            </a:r>
            <a:r>
              <a:rPr lang="en-US" sz="2400" dirty="0" smtClean="0"/>
              <a:t>located at </a:t>
            </a:r>
            <a:r>
              <a:rPr lang="en-US" sz="2400" dirty="0" err="1" smtClean="0"/>
              <a:t>Lerhøj</a:t>
            </a:r>
            <a:r>
              <a:rPr lang="en-US" sz="2400" dirty="0" smtClean="0"/>
              <a:t> </a:t>
            </a:r>
            <a:r>
              <a:rPr lang="en-US" sz="2400" dirty="0"/>
              <a:t>5 in </a:t>
            </a:r>
            <a:r>
              <a:rPr lang="en-US" sz="2400" dirty="0" err="1" smtClean="0"/>
              <a:t>Bagsvaerd</a:t>
            </a:r>
            <a:endParaRPr lang="en-US" sz="2400" dirty="0" smtClean="0"/>
          </a:p>
          <a:p>
            <a:r>
              <a:rPr lang="en-US" sz="2400" dirty="0"/>
              <a:t>On a daily basis we deal in </a:t>
            </a:r>
            <a:r>
              <a:rPr lang="en-US" sz="2400" dirty="0" smtClean="0"/>
              <a:t>the sales</a:t>
            </a:r>
            <a:r>
              <a:rPr lang="en-US" sz="2400" dirty="0"/>
              <a:t>, design, installation and </a:t>
            </a:r>
            <a:r>
              <a:rPr lang="en-US" sz="2400" dirty="0" smtClean="0"/>
              <a:t>servicing </a:t>
            </a:r>
            <a:r>
              <a:rPr lang="en-US" sz="2400" dirty="0"/>
              <a:t>of </a:t>
            </a:r>
            <a:r>
              <a:rPr lang="en-US" sz="2400" dirty="0" smtClean="0"/>
              <a:t>cooling systems</a:t>
            </a:r>
          </a:p>
          <a:p>
            <a:r>
              <a:rPr lang="en-US" sz="2400" dirty="0" smtClean="0"/>
              <a:t>International turnkey solutions</a:t>
            </a:r>
            <a:endParaRPr lang="da-DK" sz="2400" dirty="0"/>
          </a:p>
        </p:txBody>
      </p:sp>
      <p:pic>
        <p:nvPicPr>
          <p:cNvPr id="1026" name="Picture 2" descr="\\server\UniCool\Billeder\Billeder af UniCool\Unih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437112"/>
            <a:ext cx="2976331" cy="2232248"/>
          </a:xfrm>
          <a:prstGeom prst="rect">
            <a:avLst/>
          </a:prstGeom>
          <a:noFill/>
        </p:spPr>
      </p:pic>
      <p:pic>
        <p:nvPicPr>
          <p:cNvPr id="1027" name="Picture 3" descr="\\server\UniCool\Billeder\2012\TDC Skejby\TDC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437112"/>
            <a:ext cx="2976331" cy="2232248"/>
          </a:xfrm>
          <a:prstGeom prst="rect">
            <a:avLst/>
          </a:prstGeom>
          <a:noFill/>
        </p:spPr>
      </p:pic>
      <p:pic>
        <p:nvPicPr>
          <p:cNvPr id="1028" name="Picture 4" descr="\\server\UniCool\Billeder\2011\Hotel Plaza\Uniflair til Hotel Plaza 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573016"/>
            <a:ext cx="206423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Our</a:t>
            </a:r>
            <a:r>
              <a:rPr lang="da-DK" dirty="0" smtClean="0"/>
              <a:t> international </a:t>
            </a:r>
            <a:r>
              <a:rPr lang="da-DK" dirty="0" err="1" smtClean="0"/>
              <a:t>experience</a:t>
            </a:r>
            <a:endParaRPr lang="da-D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t="218" r="1443" b="1258"/>
          <a:stretch/>
        </p:blipFill>
        <p:spPr bwMode="auto">
          <a:xfrm>
            <a:off x="1547664" y="1814106"/>
            <a:ext cx="6049382" cy="47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" y="5376892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" y="4193739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" y="3010586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" y="182743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30" y="1814106"/>
            <a:ext cx="1523874" cy="11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47" y="3005432"/>
            <a:ext cx="1511457" cy="113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06" y="4187434"/>
            <a:ext cx="1529498" cy="114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47" y="5391751"/>
            <a:ext cx="1511457" cy="113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77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 smtClean="0"/>
              <a:t>African</a:t>
            </a:r>
            <a:r>
              <a:rPr lang="da-DK" dirty="0" smtClean="0"/>
              <a:t> Development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119592" cy="5141168"/>
          </a:xfrm>
        </p:spPr>
        <p:txBody>
          <a:bodyPr>
            <a:normAutofit fontScale="62500" lnSpcReduction="20000"/>
          </a:bodyPr>
          <a:lstStyle/>
          <a:p>
            <a:r>
              <a:rPr lang="en-US" sz="2600" b="1" dirty="0" smtClean="0"/>
              <a:t>2005: </a:t>
            </a:r>
            <a:r>
              <a:rPr lang="en-US" sz="2600" dirty="0" smtClean="0"/>
              <a:t>Our </a:t>
            </a:r>
            <a:r>
              <a:rPr lang="en-US" sz="2600" dirty="0"/>
              <a:t>CEO Ole Hoffmann Hansen </a:t>
            </a:r>
            <a:r>
              <a:rPr lang="en-US" sz="2600" dirty="0" smtClean="0"/>
              <a:t>was presented </a:t>
            </a:r>
            <a:r>
              <a:rPr lang="en-US" sz="2600" dirty="0"/>
              <a:t>with the opportunity </a:t>
            </a:r>
            <a:r>
              <a:rPr lang="en-US" sz="2600" dirty="0" smtClean="0"/>
              <a:t>to </a:t>
            </a:r>
            <a:r>
              <a:rPr lang="en-US" sz="2600" dirty="0"/>
              <a:t>start a joint venture in Africa</a:t>
            </a:r>
            <a:r>
              <a:rPr lang="en-US" sz="2600" dirty="0" smtClean="0"/>
              <a:t>.</a:t>
            </a:r>
          </a:p>
          <a:p>
            <a:r>
              <a:rPr lang="en-US" sz="2600" b="1" dirty="0" smtClean="0"/>
              <a:t>2006: </a:t>
            </a:r>
            <a:r>
              <a:rPr lang="en-US" sz="2600" dirty="0" err="1" smtClean="0"/>
              <a:t>UniCool</a:t>
            </a:r>
            <a:r>
              <a:rPr lang="en-US" sz="2600" dirty="0" smtClean="0"/>
              <a:t> East </a:t>
            </a:r>
            <a:r>
              <a:rPr lang="en-US" sz="2600" dirty="0"/>
              <a:t>Africa Ltd</a:t>
            </a:r>
            <a:r>
              <a:rPr lang="en-US" sz="2600" dirty="0" smtClean="0"/>
              <a:t>. was </a:t>
            </a:r>
            <a:r>
              <a:rPr lang="en-US" sz="2600" dirty="0" err="1" smtClean="0"/>
              <a:t>registred</a:t>
            </a:r>
            <a:r>
              <a:rPr lang="en-US" sz="2600" dirty="0"/>
              <a:t> </a:t>
            </a:r>
            <a:r>
              <a:rPr lang="en-US" sz="2600" dirty="0" smtClean="0"/>
              <a:t>between Ole </a:t>
            </a:r>
            <a:r>
              <a:rPr lang="en-US" sz="2600" dirty="0"/>
              <a:t>Hoffmann Hansen &amp; our local partner Mohamed Rweyemamu. </a:t>
            </a:r>
            <a:r>
              <a:rPr lang="en-US" sz="2600" dirty="0" smtClean="0"/>
              <a:t>Mr. </a:t>
            </a:r>
            <a:r>
              <a:rPr lang="en-US" sz="2600" dirty="0" err="1" smtClean="0"/>
              <a:t>Rweyemamu</a:t>
            </a:r>
            <a:r>
              <a:rPr lang="en-US" sz="2600" dirty="0" smtClean="0"/>
              <a:t> acts as managing director of the company.</a:t>
            </a:r>
          </a:p>
          <a:p>
            <a:r>
              <a:rPr lang="en-US" sz="2600" b="1" dirty="0" smtClean="0"/>
              <a:t>2008: </a:t>
            </a:r>
            <a:r>
              <a:rPr lang="en-US" sz="2600" dirty="0" err="1" smtClean="0"/>
              <a:t>UniCool</a:t>
            </a:r>
            <a:r>
              <a:rPr lang="en-US" sz="2600" dirty="0"/>
              <a:t> </a:t>
            </a:r>
            <a:r>
              <a:rPr lang="en-US" sz="2600" dirty="0" smtClean="0"/>
              <a:t>East Africa finished installation of a chilled </a:t>
            </a:r>
            <a:r>
              <a:rPr lang="en-US" sz="2600" dirty="0"/>
              <a:t>water </a:t>
            </a:r>
            <a:r>
              <a:rPr lang="en-US" sz="2600" dirty="0" smtClean="0"/>
              <a:t>cooling system </a:t>
            </a:r>
            <a:r>
              <a:rPr lang="en-US" sz="2600" dirty="0"/>
              <a:t>for </a:t>
            </a:r>
            <a:r>
              <a:rPr lang="en-US" sz="2600" dirty="0" smtClean="0"/>
              <a:t>Vodacom's </a:t>
            </a:r>
            <a:r>
              <a:rPr lang="en-US" sz="2600" dirty="0"/>
              <a:t>new </a:t>
            </a:r>
            <a:r>
              <a:rPr lang="en-US" sz="2600" dirty="0" smtClean="0"/>
              <a:t>switch. The contract was worth about </a:t>
            </a:r>
            <a:r>
              <a:rPr lang="en-US" sz="2600" dirty="0"/>
              <a:t>$ 1.5 </a:t>
            </a:r>
            <a:r>
              <a:rPr lang="en-US" sz="2600" dirty="0" smtClean="0"/>
              <a:t>million</a:t>
            </a:r>
            <a:r>
              <a:rPr lang="en-US" sz="2600" dirty="0"/>
              <a:t> </a:t>
            </a:r>
            <a:r>
              <a:rPr lang="en-US" sz="2600" dirty="0" smtClean="0"/>
              <a:t>and </a:t>
            </a:r>
            <a:r>
              <a:rPr lang="en-US" sz="2600" dirty="0" err="1" smtClean="0"/>
              <a:t>UniCool</a:t>
            </a:r>
            <a:r>
              <a:rPr lang="en-US" sz="2600" dirty="0" smtClean="0"/>
              <a:t> has performed the post-sale service for the site.</a:t>
            </a:r>
          </a:p>
          <a:p>
            <a:r>
              <a:rPr lang="da-DK" sz="2600" b="1" dirty="0" smtClean="0"/>
              <a:t>2009: </a:t>
            </a:r>
            <a:r>
              <a:rPr lang="da-DK" sz="2600" dirty="0" err="1" smtClean="0"/>
              <a:t>UniCool</a:t>
            </a:r>
            <a:r>
              <a:rPr lang="da-DK" sz="2600" dirty="0" smtClean="0"/>
              <a:t> </a:t>
            </a:r>
            <a:r>
              <a:rPr lang="da-DK" sz="2600" dirty="0"/>
              <a:t>A/S </a:t>
            </a:r>
            <a:r>
              <a:rPr lang="da-DK" sz="2600" dirty="0" smtClean="0"/>
              <a:t>(Denmark) </a:t>
            </a:r>
            <a:r>
              <a:rPr lang="da-DK" sz="2600" dirty="0" err="1" smtClean="0"/>
              <a:t>becomes</a:t>
            </a:r>
            <a:r>
              <a:rPr lang="da-DK" sz="2600" dirty="0" smtClean="0"/>
              <a:t> </a:t>
            </a:r>
            <a:r>
              <a:rPr lang="da-DK" sz="2600" dirty="0"/>
              <a:t>ISO 9001:2008 </a:t>
            </a:r>
            <a:r>
              <a:rPr lang="da-DK" sz="2600" dirty="0" err="1" smtClean="0"/>
              <a:t>certified</a:t>
            </a:r>
            <a:r>
              <a:rPr lang="da-DK" sz="2600" dirty="0" smtClean="0"/>
              <a:t>.</a:t>
            </a:r>
          </a:p>
          <a:p>
            <a:r>
              <a:rPr lang="da-DK" sz="2600" b="1" dirty="0" smtClean="0"/>
              <a:t>2009: </a:t>
            </a:r>
            <a:r>
              <a:rPr lang="da-DK" sz="2600" dirty="0" smtClean="0"/>
              <a:t>A new </a:t>
            </a:r>
            <a:r>
              <a:rPr lang="da-DK" sz="2600" dirty="0" err="1" smtClean="0"/>
              <a:t>company</a:t>
            </a:r>
            <a:r>
              <a:rPr lang="da-DK" sz="2600" dirty="0" smtClean="0"/>
              <a:t>, </a:t>
            </a:r>
            <a:r>
              <a:rPr lang="da-DK" sz="2600" dirty="0" err="1" smtClean="0"/>
              <a:t>UniCool</a:t>
            </a:r>
            <a:r>
              <a:rPr lang="da-DK" sz="2600" dirty="0" smtClean="0"/>
              <a:t> </a:t>
            </a:r>
            <a:r>
              <a:rPr lang="da-DK" sz="2600" dirty="0"/>
              <a:t>International Ltd</a:t>
            </a:r>
            <a:r>
              <a:rPr lang="da-DK" sz="2600" dirty="0" smtClean="0"/>
              <a:t>. </a:t>
            </a:r>
            <a:r>
              <a:rPr lang="da-DK" sz="2600" dirty="0"/>
              <a:t>is </a:t>
            </a:r>
            <a:r>
              <a:rPr lang="da-DK" sz="2600" dirty="0" err="1" smtClean="0"/>
              <a:t>established</a:t>
            </a:r>
            <a:r>
              <a:rPr lang="da-DK" sz="2600" dirty="0" smtClean="0"/>
              <a:t> in Kenya.</a:t>
            </a:r>
          </a:p>
          <a:p>
            <a:r>
              <a:rPr lang="da-DK" sz="2600" b="1" dirty="0" smtClean="0"/>
              <a:t>2012</a:t>
            </a:r>
            <a:r>
              <a:rPr lang="da-DK" sz="2600" b="1" dirty="0"/>
              <a:t>: </a:t>
            </a:r>
            <a:r>
              <a:rPr lang="da-DK" sz="2600" dirty="0" smtClean="0"/>
              <a:t>A </a:t>
            </a:r>
            <a:r>
              <a:rPr lang="da-DK" sz="2600" dirty="0"/>
              <a:t>new </a:t>
            </a:r>
            <a:r>
              <a:rPr lang="da-DK" sz="2600" dirty="0" err="1" smtClean="0"/>
              <a:t>company</a:t>
            </a:r>
            <a:r>
              <a:rPr lang="da-DK" sz="2600" dirty="0" smtClean="0"/>
              <a:t>, </a:t>
            </a:r>
            <a:r>
              <a:rPr lang="da-DK" sz="2600" dirty="0" err="1"/>
              <a:t>UniCool</a:t>
            </a:r>
            <a:r>
              <a:rPr lang="da-DK" sz="2600" dirty="0"/>
              <a:t> </a:t>
            </a:r>
            <a:r>
              <a:rPr lang="da-DK" sz="2600" dirty="0" smtClean="0"/>
              <a:t>Rwanda Ltd. is </a:t>
            </a:r>
            <a:r>
              <a:rPr lang="da-DK" sz="2600" dirty="0" err="1" smtClean="0"/>
              <a:t>established</a:t>
            </a:r>
            <a:r>
              <a:rPr lang="da-DK" sz="2600" dirty="0" smtClean="0"/>
              <a:t> in Rwanda.</a:t>
            </a:r>
            <a:endParaRPr lang="en-US" sz="2600" dirty="0"/>
          </a:p>
          <a:p>
            <a:r>
              <a:rPr lang="en-US" sz="2600" b="1" dirty="0" smtClean="0"/>
              <a:t>2012: </a:t>
            </a:r>
            <a:r>
              <a:rPr lang="en-US" sz="2600" dirty="0" smtClean="0"/>
              <a:t>A </a:t>
            </a:r>
            <a:r>
              <a:rPr lang="en-US" sz="2600" dirty="0"/>
              <a:t>collaboration between </a:t>
            </a:r>
            <a:r>
              <a:rPr lang="en-US" sz="2600" dirty="0" err="1" smtClean="0"/>
              <a:t>UniCool</a:t>
            </a:r>
            <a:r>
              <a:rPr lang="en-US" sz="2600" dirty="0" smtClean="0"/>
              <a:t> A/S and </a:t>
            </a:r>
            <a:r>
              <a:rPr lang="en-US" sz="2600" dirty="0" err="1" smtClean="0"/>
              <a:t>UniCool</a:t>
            </a:r>
            <a:r>
              <a:rPr lang="en-US" sz="2600" dirty="0" smtClean="0"/>
              <a:t> East Africa Ltd. to </a:t>
            </a:r>
            <a:r>
              <a:rPr lang="en-US" sz="2600" dirty="0"/>
              <a:t>design and </a:t>
            </a:r>
            <a:r>
              <a:rPr lang="en-US" sz="2600" dirty="0" smtClean="0"/>
              <a:t>install fire equipment, electrical systems and cooling equipment for 3 </a:t>
            </a:r>
            <a:r>
              <a:rPr lang="en-US" sz="2600" dirty="0"/>
              <a:t>large data centers </a:t>
            </a:r>
            <a:r>
              <a:rPr lang="en-US" sz="2600" dirty="0" smtClean="0"/>
              <a:t>located in different sites in the Sudan</a:t>
            </a:r>
            <a:r>
              <a:rPr lang="en-US" sz="2600" dirty="0"/>
              <a:t>. </a:t>
            </a:r>
            <a:r>
              <a:rPr lang="en-US" sz="2600" dirty="0" smtClean="0"/>
              <a:t>The Export </a:t>
            </a:r>
            <a:r>
              <a:rPr lang="en-US" sz="2600" dirty="0"/>
              <a:t>Credit Agency (EKF</a:t>
            </a:r>
            <a:r>
              <a:rPr lang="en-US" sz="2600" dirty="0" smtClean="0"/>
              <a:t>) provided working capital.</a:t>
            </a:r>
            <a:endParaRPr lang="da-DK" sz="2600" dirty="0" smtClean="0"/>
          </a:p>
          <a:p>
            <a:pPr>
              <a:buNone/>
            </a:pPr>
            <a:endParaRPr lang="da-DK" sz="2600" dirty="0" smtClean="0"/>
          </a:p>
          <a:p>
            <a:pPr>
              <a:buNone/>
            </a:pPr>
            <a:endParaRPr lang="da-DK" sz="2800" dirty="0"/>
          </a:p>
        </p:txBody>
      </p:sp>
      <p:pic>
        <p:nvPicPr>
          <p:cNvPr id="2051" name="Picture 3" descr="\\server\UniCool\Internet\Billeder\DSC00991.JPG"/>
          <p:cNvPicPr>
            <a:picLocks noChangeAspect="1" noChangeArrowheads="1"/>
          </p:cNvPicPr>
          <p:nvPr/>
        </p:nvPicPr>
        <p:blipFill>
          <a:blip r:embed="rId2" cstate="print"/>
          <a:srcRect l="41097"/>
          <a:stretch>
            <a:fillRect/>
          </a:stretch>
        </p:blipFill>
        <p:spPr bwMode="auto">
          <a:xfrm>
            <a:off x="6847592" y="1650013"/>
            <a:ext cx="2188904" cy="2787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 smtClean="0"/>
              <a:t>goals</a:t>
            </a:r>
            <a:r>
              <a:rPr lang="da-DK" dirty="0" smtClean="0"/>
              <a:t> </a:t>
            </a:r>
            <a:r>
              <a:rPr lang="da-DK" dirty="0"/>
              <a:t>in </a:t>
            </a:r>
            <a:r>
              <a:rPr lang="da-DK" dirty="0" err="1"/>
              <a:t>Africa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8153400" cy="223224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Creating a profitable company with local labor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Creating </a:t>
            </a:r>
            <a:r>
              <a:rPr lang="en-US" sz="2000" dirty="0"/>
              <a:t>local jobs with the possibility of training </a:t>
            </a:r>
            <a:r>
              <a:rPr lang="en-US" sz="2000" dirty="0" smtClean="0"/>
              <a:t>in complicated cooling solutions</a:t>
            </a:r>
          </a:p>
          <a:p>
            <a:r>
              <a:rPr lang="en-US" sz="2000" dirty="0"/>
              <a:t>Delivering technically complex cooling solutions with a focus on </a:t>
            </a:r>
            <a:r>
              <a:rPr lang="en-US" sz="2000" dirty="0" smtClean="0"/>
              <a:t>energy efficiency and use of environmentally </a:t>
            </a:r>
            <a:r>
              <a:rPr lang="en-US" sz="2000" dirty="0"/>
              <a:t>friendly refrigerant, </a:t>
            </a:r>
            <a:r>
              <a:rPr lang="en-US" sz="2000" dirty="0" smtClean="0"/>
              <a:t>while still ensuring locally available support.</a:t>
            </a:r>
          </a:p>
          <a:p>
            <a:r>
              <a:rPr lang="en-US" sz="2000" dirty="0"/>
              <a:t>Working in Africa by European standards</a:t>
            </a:r>
            <a:endParaRPr lang="da-DK" dirty="0"/>
          </a:p>
        </p:txBody>
      </p:sp>
      <p:pic>
        <p:nvPicPr>
          <p:cNvPr id="4" name="Picture 2" descr="\\server\UniCool\Salg\2011\Firmaprofile\Reference billeder\vo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54893"/>
            <a:ext cx="3781106" cy="281810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4" r="7007"/>
          <a:stretch/>
        </p:blipFill>
        <p:spPr bwMode="auto">
          <a:xfrm>
            <a:off x="251520" y="3852468"/>
            <a:ext cx="3153417" cy="282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7" r="17050"/>
          <a:stretch/>
        </p:blipFill>
        <p:spPr bwMode="auto">
          <a:xfrm>
            <a:off x="3203848" y="3854893"/>
            <a:ext cx="2712972" cy="281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view on benefits in Africa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60848"/>
          </a:xfrm>
        </p:spPr>
        <p:txBody>
          <a:bodyPr>
            <a:normAutofit/>
          </a:bodyPr>
          <a:lstStyle/>
          <a:p>
            <a:r>
              <a:rPr lang="da-DK" sz="2000" dirty="0" smtClean="0"/>
              <a:t>High </a:t>
            </a:r>
            <a:r>
              <a:rPr lang="da-DK" sz="2000" dirty="0" err="1" smtClean="0"/>
              <a:t>growth</a:t>
            </a:r>
            <a:r>
              <a:rPr lang="da-DK" sz="2000" dirty="0" smtClean="0"/>
              <a:t> has </a:t>
            </a:r>
            <a:r>
              <a:rPr lang="da-DK" sz="2000" dirty="0" err="1" smtClean="0"/>
              <a:t>provided</a:t>
            </a:r>
            <a:r>
              <a:rPr lang="da-DK" sz="2000" dirty="0" smtClean="0"/>
              <a:t> </a:t>
            </a:r>
            <a:r>
              <a:rPr lang="da-DK" sz="2000" dirty="0" err="1" smtClean="0"/>
              <a:t>us</a:t>
            </a:r>
            <a:r>
              <a:rPr lang="da-DK" sz="2000" dirty="0" smtClean="0"/>
              <a:t> with </a:t>
            </a:r>
            <a:r>
              <a:rPr lang="da-DK" sz="2000" dirty="0" err="1" smtClean="0"/>
              <a:t>many</a:t>
            </a:r>
            <a:r>
              <a:rPr lang="da-DK" sz="2000" dirty="0" smtClean="0"/>
              <a:t> </a:t>
            </a:r>
            <a:r>
              <a:rPr lang="da-DK" sz="2000" dirty="0" err="1" smtClean="0"/>
              <a:t>opportunities</a:t>
            </a:r>
            <a:endParaRPr lang="da-DK" sz="2000" dirty="0" smtClean="0"/>
          </a:p>
          <a:p>
            <a:r>
              <a:rPr lang="en-US" sz="2000" dirty="0"/>
              <a:t>The time zone fits well with Denmark, which makes cooperation between the continents </a:t>
            </a:r>
            <a:r>
              <a:rPr lang="en-US" sz="2000" dirty="0" smtClean="0"/>
              <a:t>easier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otivated workforce available locally</a:t>
            </a:r>
          </a:p>
          <a:p>
            <a:r>
              <a:rPr lang="en-US" sz="2000" dirty="0" smtClean="0"/>
              <a:t>Local workforce is skilled in </a:t>
            </a:r>
            <a:r>
              <a:rPr lang="en-US" sz="2000" dirty="0"/>
              <a:t>English and </a:t>
            </a:r>
            <a:r>
              <a:rPr lang="en-US" sz="2000" dirty="0" smtClean="0"/>
              <a:t>a good cultural fit for our Danish </a:t>
            </a:r>
            <a:r>
              <a:rPr lang="en-US" sz="2000" dirty="0"/>
              <a:t>employees</a:t>
            </a:r>
            <a:endParaRPr lang="da-DK" sz="2000" dirty="0"/>
          </a:p>
        </p:txBody>
      </p:sp>
      <p:pic>
        <p:nvPicPr>
          <p:cNvPr id="3074" name="Picture 2" descr="\\server\UniCool\Billeder\Billeder af UniCool\Vores folk i UniCool East Afr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61048"/>
            <a:ext cx="3648405" cy="2736304"/>
          </a:xfrm>
          <a:prstGeom prst="rect">
            <a:avLst/>
          </a:prstGeom>
          <a:noFill/>
        </p:spPr>
      </p:pic>
      <p:pic>
        <p:nvPicPr>
          <p:cNvPr id="3075" name="Picture 3" descr="\\server\UniCool\Billeder\Africa\Tanzania\Hotel Mövenpick\07022011622.jpg"/>
          <p:cNvPicPr>
            <a:picLocks noChangeAspect="1" noChangeArrowheads="1"/>
          </p:cNvPicPr>
          <p:nvPr/>
        </p:nvPicPr>
        <p:blipFill>
          <a:blip r:embed="rId3" cstate="print"/>
          <a:srcRect t="10668" b="10970"/>
          <a:stretch>
            <a:fillRect/>
          </a:stretch>
        </p:blipFill>
        <p:spPr bwMode="auto">
          <a:xfrm>
            <a:off x="467544" y="3861048"/>
            <a:ext cx="4680520" cy="2750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SWOT </a:t>
            </a:r>
            <a:r>
              <a:rPr lang="da-DK" dirty="0" err="1" smtClean="0"/>
              <a:t>analysis</a:t>
            </a:r>
            <a:r>
              <a:rPr lang="da-DK" dirty="0" smtClean="0"/>
              <a:t> of </a:t>
            </a:r>
            <a:r>
              <a:rPr lang="da-DK" dirty="0" err="1" smtClean="0"/>
              <a:t>UniCool</a:t>
            </a:r>
            <a:r>
              <a:rPr lang="da-DK" dirty="0" smtClean="0"/>
              <a:t> in </a:t>
            </a:r>
            <a:r>
              <a:rPr lang="da-DK" dirty="0" err="1" smtClean="0"/>
              <a:t>Africa</a:t>
            </a:r>
            <a:endParaRPr lang="da-D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4466" b="3239"/>
          <a:stretch>
            <a:fillRect/>
          </a:stretch>
        </p:blipFill>
        <p:spPr bwMode="auto">
          <a:xfrm>
            <a:off x="323528" y="1556792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35496" y="6093296"/>
            <a:ext cx="9422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company is registered as </a:t>
            </a:r>
            <a:r>
              <a:rPr lang="en-US" sz="1600" dirty="0" smtClean="0"/>
              <a:t>a Class </a:t>
            </a:r>
            <a:r>
              <a:rPr lang="en-US" sz="1600" dirty="0"/>
              <a:t>1 Special Contractor in Tanzania which allows UniCool to bid</a:t>
            </a:r>
          </a:p>
          <a:p>
            <a:r>
              <a:rPr lang="en-US" sz="1600" dirty="0"/>
              <a:t>on public tenders </a:t>
            </a:r>
            <a:r>
              <a:rPr lang="en-US" sz="1600" dirty="0" smtClean="0"/>
              <a:t>above </a:t>
            </a:r>
            <a:r>
              <a:rPr lang="en-US" sz="1600" dirty="0"/>
              <a:t>$250,000 USD, something only few other HVAC companies in </a:t>
            </a:r>
            <a:r>
              <a:rPr lang="en-US" sz="1600" dirty="0" smtClean="0"/>
              <a:t>Tanzania has.</a:t>
            </a:r>
            <a:endParaRPr lang="da-D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Future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548880"/>
          </a:xfrm>
        </p:spPr>
        <p:txBody>
          <a:bodyPr>
            <a:normAutofit/>
          </a:bodyPr>
          <a:lstStyle/>
          <a:p>
            <a:r>
              <a:rPr lang="en-US" dirty="0" smtClean="0"/>
              <a:t>Launched Energy Consultancy </a:t>
            </a:r>
            <a:r>
              <a:rPr lang="en-US" dirty="0"/>
              <a:t>in Denmark, </a:t>
            </a:r>
            <a:r>
              <a:rPr lang="en-US" dirty="0" smtClean="0"/>
              <a:t>with plans to export this service </a:t>
            </a:r>
            <a:r>
              <a:rPr lang="en-US" dirty="0"/>
              <a:t>to Africa.</a:t>
            </a:r>
          </a:p>
          <a:p>
            <a:r>
              <a:rPr lang="da-DK" dirty="0" err="1"/>
              <a:t>Improving</a:t>
            </a:r>
            <a:r>
              <a:rPr lang="da-DK" dirty="0"/>
              <a:t> </a:t>
            </a:r>
            <a:r>
              <a:rPr lang="da-DK" dirty="0" err="1"/>
              <a:t>internal</a:t>
            </a:r>
            <a:r>
              <a:rPr lang="da-DK" dirty="0"/>
              <a:t> </a:t>
            </a:r>
            <a:r>
              <a:rPr lang="da-DK" dirty="0" smtClean="0"/>
              <a:t>QMS systems</a:t>
            </a:r>
          </a:p>
          <a:p>
            <a:r>
              <a:rPr lang="en-US" dirty="0"/>
              <a:t>First major contract won by </a:t>
            </a:r>
            <a:r>
              <a:rPr lang="en-US" dirty="0" err="1" smtClean="0"/>
              <a:t>UniCool</a:t>
            </a:r>
            <a:r>
              <a:rPr lang="en-US" dirty="0" smtClean="0"/>
              <a:t> Rwanda Ltd.</a:t>
            </a:r>
            <a:endParaRPr lang="da-DK" dirty="0" smtClean="0"/>
          </a:p>
        </p:txBody>
      </p:sp>
      <p:pic>
        <p:nvPicPr>
          <p:cNvPr id="1026" name="Picture 2" descr="C:\Users\jhh\AppData\Local\Microsoft\Windows\Temporary Internet Files\Content.Outlook\J62RMUF9\EL FASHIR 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54186"/>
            <a:ext cx="2952328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hh\Desktop\WP_20130519_008 (Large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44" y="4354186"/>
            <a:ext cx="3895052" cy="219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hh\Desktop\Transfer of Know-how between our department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r="5253"/>
          <a:stretch/>
        </p:blipFill>
        <p:spPr bwMode="auto">
          <a:xfrm>
            <a:off x="3325091" y="4354187"/>
            <a:ext cx="2569388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995</TotalTime>
  <Words>700</Words>
  <Application>Microsoft Office PowerPoint</Application>
  <PresentationFormat>Skærmshow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3" baseType="lpstr">
      <vt:lpstr>Median</vt:lpstr>
      <vt:lpstr>Coming to africa</vt:lpstr>
      <vt:lpstr>Agenda</vt:lpstr>
      <vt:lpstr>About UniCool</vt:lpstr>
      <vt:lpstr>Our international experience</vt:lpstr>
      <vt:lpstr>The African Development</vt:lpstr>
      <vt:lpstr>Our goals in Africa</vt:lpstr>
      <vt:lpstr>Our view on benefits in Africa</vt:lpstr>
      <vt:lpstr>SWOT analysis of UniCool in Africa</vt:lpstr>
      <vt:lpstr>The Future</vt:lpstr>
      <vt:lpstr>Our experience and advice to you for doing business in East Africa</vt:lpstr>
      <vt:lpstr>Our experience and advice to you for doing business in East Africa</vt:lpstr>
      <vt:lpstr>On the top of Africa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Jimmy Hoffmann Hansen</dc:creator>
  <cp:lastModifiedBy>Erik Blas</cp:lastModifiedBy>
  <cp:revision>72</cp:revision>
  <dcterms:created xsi:type="dcterms:W3CDTF">2012-09-11T07:59:50Z</dcterms:created>
  <dcterms:modified xsi:type="dcterms:W3CDTF">2013-11-13T06:26:56Z</dcterms:modified>
</cp:coreProperties>
</file>