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8" r:id="rId2"/>
    <p:sldId id="257" r:id="rId3"/>
    <p:sldId id="262" r:id="rId4"/>
    <p:sldId id="260" r:id="rId5"/>
    <p:sldId id="263" r:id="rId6"/>
    <p:sldId id="264" r:id="rId7"/>
    <p:sldId id="266" r:id="rId8"/>
    <p:sldId id="274" r:id="rId9"/>
    <p:sldId id="282" r:id="rId10"/>
    <p:sldId id="284" r:id="rId11"/>
    <p:sldId id="283" r:id="rId12"/>
    <p:sldId id="280" r:id="rId13"/>
    <p:sldId id="279" r:id="rId14"/>
    <p:sldId id="281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99" autoAdjust="0"/>
  </p:normalViewPr>
  <p:slideViewPr>
    <p:cSldViewPr>
      <p:cViewPr varScale="1">
        <p:scale>
          <a:sx n="76" d="100"/>
          <a:sy n="76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A11E1-A2CB-4274-A381-6BD503BDA949}" type="datetimeFigureOut">
              <a:rPr lang="da-DK" smtClean="0"/>
              <a:pPr/>
              <a:t>24-06-2016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F8F21-01B1-4D85-82F7-566EFA59BCF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09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F8F21-01B1-4D85-82F7-566EFA59BCF3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810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Lagkage </a:t>
            </a:r>
            <a:r>
              <a:rPr lang="da-DK" dirty="0">
                <a:sym typeface="Wingdings" panose="05000000000000000000" pitchFamily="2" charset="2"/>
              </a:rPr>
              <a:t> sektorernes størrelse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F8F21-01B1-4D85-82F7-566EFA59BCF3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476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Diagram </a:t>
            </a:r>
            <a:r>
              <a:rPr lang="da-DK" dirty="0">
                <a:sym typeface="Wingdings" panose="05000000000000000000" pitchFamily="2" charset="2"/>
              </a:rPr>
              <a:t> 42 % af befolkningen lever under fattigdomsgrænsen </a:t>
            </a:r>
          </a:p>
          <a:p>
            <a:r>
              <a:rPr lang="da-DK" dirty="0">
                <a:sym typeface="Wingdings" panose="05000000000000000000" pitchFamily="2" charset="2"/>
              </a:rPr>
              <a:t>Korruption: </a:t>
            </a:r>
            <a:r>
              <a:rPr lang="da-DK" dirty="0" err="1">
                <a:sym typeface="Wingdings" panose="05000000000000000000" pitchFamily="2" charset="2"/>
              </a:rPr>
              <a:t>Transparancy</a:t>
            </a:r>
            <a:r>
              <a:rPr lang="da-DK" dirty="0">
                <a:sym typeface="Wingdings" panose="05000000000000000000" pitchFamily="2" charset="2"/>
              </a:rPr>
              <a:t> International </a:t>
            </a:r>
            <a:r>
              <a:rPr lang="da-DK" dirty="0" err="1">
                <a:sym typeface="Wingdings" panose="05000000000000000000" pitchFamily="2" charset="2"/>
              </a:rPr>
              <a:t>index</a:t>
            </a:r>
            <a:r>
              <a:rPr lang="da-DK" baseline="0" dirty="0">
                <a:sym typeface="Wingdings" panose="05000000000000000000" pitchFamily="2" charset="2"/>
              </a:rPr>
              <a:t> </a:t>
            </a:r>
          </a:p>
          <a:p>
            <a:r>
              <a:rPr lang="da-DK" baseline="0" dirty="0">
                <a:sym typeface="Wingdings" panose="05000000000000000000" pitchFamily="2" charset="2"/>
              </a:rPr>
              <a:t>Sundhed: Børne- og mødre dødelighed  tidslinje </a:t>
            </a:r>
          </a:p>
          <a:p>
            <a:r>
              <a:rPr lang="da-DK" baseline="0" dirty="0">
                <a:sym typeface="Wingdings" panose="05000000000000000000" pitchFamily="2" charset="2"/>
              </a:rPr>
              <a:t>Uddannelse: Dels mellem piger og drenge </a:t>
            </a:r>
            <a:r>
              <a:rPr lang="da-DK" baseline="0" dirty="0" err="1">
                <a:sym typeface="Wingdings" panose="05000000000000000000" pitchFamily="2" charset="2"/>
              </a:rPr>
              <a:t>primary</a:t>
            </a:r>
            <a:r>
              <a:rPr lang="da-DK" baseline="0" dirty="0">
                <a:sym typeface="Wingdings" panose="05000000000000000000" pitchFamily="2" charset="2"/>
              </a:rPr>
              <a:t> and </a:t>
            </a:r>
            <a:r>
              <a:rPr lang="da-DK" baseline="0" dirty="0" err="1">
                <a:sym typeface="Wingdings" panose="05000000000000000000" pitchFamily="2" charset="2"/>
              </a:rPr>
              <a:t>secondary</a:t>
            </a:r>
            <a:r>
              <a:rPr lang="da-DK" baseline="0" dirty="0">
                <a:sym typeface="Wingdings" panose="05000000000000000000" pitchFamily="2" charset="2"/>
              </a:rPr>
              <a:t> </a:t>
            </a:r>
            <a:r>
              <a:rPr lang="da-DK" baseline="0" dirty="0" err="1">
                <a:sym typeface="Wingdings" panose="05000000000000000000" pitchFamily="2" charset="2"/>
              </a:rPr>
              <a:t>school</a:t>
            </a:r>
            <a:r>
              <a:rPr lang="da-DK" baseline="0" dirty="0">
                <a:sym typeface="Wingdings" panose="05000000000000000000" pitchFamily="2" charset="2"/>
              </a:rPr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F8F21-01B1-4D85-82F7-566EFA59BCF3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878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A08E101-1616-4093-944C-BBD1D1F98CD4}" type="datetimeFigureOut">
              <a:rPr lang="da-DK" smtClean="0"/>
              <a:pPr/>
              <a:t>24-06-2016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C7A4897-6CAB-4289-9B7A-CC7555BF7E3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Rektangel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ktangel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ktangel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ktangel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E101-1616-4093-944C-BBD1D1F98CD4}" type="datetimeFigureOut">
              <a:rPr lang="da-DK" smtClean="0"/>
              <a:pPr/>
              <a:t>24-06-2016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897-6CAB-4289-9B7A-CC7555BF7E3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E101-1616-4093-944C-BBD1D1F98CD4}" type="datetimeFigureOut">
              <a:rPr lang="da-DK" smtClean="0"/>
              <a:pPr/>
              <a:t>24-06-2016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897-6CAB-4289-9B7A-CC7555BF7E3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Ligebenet trekant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E101-1616-4093-944C-BBD1D1F98CD4}" type="datetimeFigureOut">
              <a:rPr lang="da-DK" smtClean="0"/>
              <a:pPr/>
              <a:t>24-06-2016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897-6CAB-4289-9B7A-CC7555BF7E3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A08E101-1616-4093-944C-BBD1D1F98CD4}" type="datetimeFigureOut">
              <a:rPr lang="da-DK" smtClean="0"/>
              <a:pPr/>
              <a:t>24-06-2016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C7A4897-6CAB-4289-9B7A-CC7555BF7E3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E101-1616-4093-944C-BBD1D1F98CD4}" type="datetimeFigureOut">
              <a:rPr lang="da-DK" smtClean="0"/>
              <a:pPr/>
              <a:t>24-06-2016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897-6CAB-4289-9B7A-CC7555BF7E3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E101-1616-4093-944C-BBD1D1F98CD4}" type="datetimeFigureOut">
              <a:rPr lang="da-DK" smtClean="0"/>
              <a:pPr/>
              <a:t>24-06-2016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897-6CAB-4289-9B7A-CC7555BF7E3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E101-1616-4093-944C-BBD1D1F98CD4}" type="datetimeFigureOut">
              <a:rPr lang="da-DK" smtClean="0"/>
              <a:pPr/>
              <a:t>24-06-2016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897-6CAB-4289-9B7A-CC7555BF7E3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Ligebenet trekan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E101-1616-4093-944C-BBD1D1F98CD4}" type="datetimeFigureOut">
              <a:rPr lang="da-DK" smtClean="0"/>
              <a:pPr/>
              <a:t>24-06-2016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897-6CAB-4289-9B7A-CC7555BF7E3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Lige forbindels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Ligebenet trekan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E101-1616-4093-944C-BBD1D1F98CD4}" type="datetimeFigureOut">
              <a:rPr lang="da-DK" smtClean="0"/>
              <a:pPr/>
              <a:t>24-06-2016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897-6CAB-4289-9B7A-CC7555BF7E3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Lige forbindels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Lige forbindels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Ligebenet trekan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ladsholder til indhol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a-DK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E101-1616-4093-944C-BBD1D1F98CD4}" type="datetimeFigureOut">
              <a:rPr lang="da-DK" smtClean="0"/>
              <a:pPr/>
              <a:t>24-06-2016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897-6CAB-4289-9B7A-CC7555BF7E3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Lige forbindels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igebenet trekan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/>
              <a:t>Klik for at redigere i master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08E101-1616-4093-944C-BBD1D1F98CD4}" type="datetimeFigureOut">
              <a:rPr lang="da-DK" smtClean="0"/>
              <a:pPr/>
              <a:t>24-06-2016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7A4897-6CAB-4289-9B7A-CC7555BF7E3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Lige forbindels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Lige forbindels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Ligebenet trekant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dk/url?sa=i&amp;rct=j&amp;q=&amp;esrc=s&amp;frm=1&amp;source=images&amp;cd=&amp;cad=rja&amp;uact=8&amp;ved=0CAcQjRxqFQoTCIPh-tzUrcgCFQsOLAodO2IPDw&amp;url=http://www.meteo.go.ke/customer/climat/kenya_map.html&amp;bvm=bv.104317490,d.bGg&amp;psig=AFQjCNHT6UjoX7jThq0FIUqtHf_CEhKsCQ&amp;ust=144421457819803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cSbv-fsLdg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3717032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da-DK" sz="4900" dirty="0"/>
              <a:t>Kenya</a:t>
            </a:r>
            <a:br>
              <a:rPr lang="da-DK" dirty="0"/>
            </a:br>
            <a:r>
              <a:rPr lang="da-DK" dirty="0"/>
              <a:t>Udfordringer og Muligheder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Geert Aagaard Andersen</a:t>
            </a:r>
          </a:p>
        </p:txBody>
      </p:sp>
      <p:pic>
        <p:nvPicPr>
          <p:cNvPr id="2050" name="Picture 2" descr="http://www.meteo.go.ke/customer/climat/kenya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45720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5940152" y="76470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IDA </a:t>
            </a:r>
            <a:r>
              <a:rPr lang="en-US" sz="2800" dirty="0"/>
              <a:t>–</a:t>
            </a:r>
            <a:r>
              <a:rPr lang="da-DK" sz="2800" dirty="0"/>
              <a:t> Global Udvikling</a:t>
            </a:r>
          </a:p>
          <a:p>
            <a:pPr algn="ctr"/>
            <a:r>
              <a:rPr lang="da-DK" sz="2800" dirty="0"/>
              <a:t>2. </a:t>
            </a:r>
            <a:r>
              <a:rPr lang="en-US" sz="2800" dirty="0"/>
              <a:t>j</a:t>
            </a:r>
            <a:r>
              <a:rPr lang="da-DK" sz="2800" dirty="0" err="1"/>
              <a:t>uni</a:t>
            </a:r>
            <a:r>
              <a:rPr lang="da-DK" sz="2800" dirty="0"/>
              <a:t> 2016 </a:t>
            </a:r>
          </a:p>
        </p:txBody>
      </p:sp>
    </p:spTree>
    <p:extLst>
      <p:ext uri="{BB962C8B-B14F-4D97-AF65-F5344CB8AC3E}">
        <p14:creationId xmlns:p14="http://schemas.microsoft.com/office/powerpoint/2010/main" val="334263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Forretningsmiljø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8"/>
            <a:endParaRPr lang="en-US" dirty="0"/>
          </a:p>
          <a:p>
            <a:r>
              <a:rPr lang="en-US" dirty="0"/>
              <a:t>Doing Business in Kenya 2016 </a:t>
            </a:r>
          </a:p>
          <a:p>
            <a:endParaRPr lang="en-US" dirty="0"/>
          </a:p>
          <a:p>
            <a:r>
              <a:rPr lang="en-US" dirty="0"/>
              <a:t>					2015		2016</a:t>
            </a:r>
          </a:p>
          <a:p>
            <a:r>
              <a:rPr lang="en-US" dirty="0" err="1"/>
              <a:t>Globale</a:t>
            </a:r>
            <a:r>
              <a:rPr lang="en-US" dirty="0"/>
              <a:t> ranking 			129               108</a:t>
            </a:r>
          </a:p>
          <a:p>
            <a:r>
              <a:rPr lang="en-US" dirty="0"/>
              <a:t>Start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forretning</a:t>
            </a:r>
            <a:r>
              <a:rPr lang="en-US" dirty="0"/>
              <a:t>               	148		 151</a:t>
            </a:r>
          </a:p>
          <a:p>
            <a:r>
              <a:rPr lang="en-US" dirty="0" err="1"/>
              <a:t>Sikre</a:t>
            </a:r>
            <a:r>
              <a:rPr lang="en-US" dirty="0"/>
              <a:t> </a:t>
            </a:r>
            <a:r>
              <a:rPr lang="en-US" dirty="0" err="1"/>
              <a:t>byggetilladelse</a:t>
            </a:r>
            <a:r>
              <a:rPr lang="en-US" dirty="0"/>
              <a:t>		152                149</a:t>
            </a:r>
          </a:p>
          <a:p>
            <a:r>
              <a:rPr lang="en-US" dirty="0" err="1"/>
              <a:t>Opnå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			118                  28</a:t>
            </a:r>
          </a:p>
          <a:p>
            <a:r>
              <a:rPr lang="en-US" dirty="0" err="1"/>
              <a:t>Betale</a:t>
            </a:r>
            <a:r>
              <a:rPr lang="en-US" dirty="0"/>
              <a:t> </a:t>
            </a:r>
            <a:r>
              <a:rPr lang="en-US" dirty="0" err="1"/>
              <a:t>skat</a:t>
            </a:r>
            <a:r>
              <a:rPr lang="en-US" dirty="0"/>
              <a:t> 				 99                  101</a:t>
            </a:r>
          </a:p>
          <a:p>
            <a:pPr lvl="8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7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Korruption</a:t>
            </a:r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0362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382927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Energi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forsyning</a:t>
            </a:r>
            <a:r>
              <a:rPr lang="en-US" dirty="0"/>
              <a:t> :</a:t>
            </a:r>
          </a:p>
          <a:p>
            <a:pPr>
              <a:buNone/>
            </a:pPr>
            <a:r>
              <a:rPr lang="en-US" dirty="0"/>
              <a:t>						      </a:t>
            </a:r>
            <a:r>
              <a:rPr lang="en-US" dirty="0" err="1"/>
              <a:t>Afrika</a:t>
            </a:r>
            <a:r>
              <a:rPr lang="en-US" dirty="0"/>
              <a:t>    Kenya </a:t>
            </a:r>
          </a:p>
          <a:p>
            <a:pPr>
              <a:buNone/>
            </a:pPr>
            <a:r>
              <a:rPr lang="en-US" dirty="0" err="1"/>
              <a:t>Befolkning</a:t>
            </a:r>
            <a:r>
              <a:rPr lang="en-US" dirty="0"/>
              <a:t> </a:t>
            </a:r>
            <a:r>
              <a:rPr lang="en-US" dirty="0" err="1"/>
              <a:t>uden</a:t>
            </a:r>
            <a:r>
              <a:rPr lang="en-US" dirty="0"/>
              <a:t> </a:t>
            </a:r>
            <a:r>
              <a:rPr lang="en-US" dirty="0" err="1"/>
              <a:t>adgang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el </a:t>
            </a:r>
            <a:r>
              <a:rPr lang="en-US" dirty="0" err="1"/>
              <a:t>mio</a:t>
            </a:r>
            <a:r>
              <a:rPr lang="en-US" dirty="0"/>
              <a:t>.  :     634          35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Andel</a:t>
            </a:r>
            <a:r>
              <a:rPr lang="en-US" dirty="0"/>
              <a:t> med </a:t>
            </a:r>
            <a:r>
              <a:rPr lang="en-US" dirty="0" err="1"/>
              <a:t>adgang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el  %                     32	  20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Bybefolkning</a:t>
            </a:r>
            <a:r>
              <a:rPr lang="en-US" dirty="0"/>
              <a:t> %			           59        60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Landbefolkning</a:t>
            </a:r>
            <a:r>
              <a:rPr lang="en-US" dirty="0"/>
              <a:t> %				 17          7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2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Energi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2895598"/>
          <a:ext cx="8229600" cy="2895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790">
                <a:tc>
                  <a:txBody>
                    <a:bodyPr/>
                    <a:lstStyle/>
                    <a:p>
                      <a:r>
                        <a:rPr lang="en-US" dirty="0" err="1"/>
                        <a:t>Kilde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Kapacitet</a:t>
                      </a:r>
                      <a:r>
                        <a:rPr lang="en-US" dirty="0"/>
                        <a:t>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Kapacitet</a:t>
                      </a:r>
                      <a:r>
                        <a:rPr lang="en-US" dirty="0"/>
                        <a:t>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69">
                <a:tc>
                  <a:txBody>
                    <a:bodyPr/>
                    <a:lstStyle/>
                    <a:p>
                      <a:r>
                        <a:rPr lang="en-US" dirty="0"/>
                        <a:t>Hydro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69">
                <a:tc>
                  <a:txBody>
                    <a:bodyPr/>
                    <a:lstStyle/>
                    <a:p>
                      <a:r>
                        <a:rPr lang="en-US" dirty="0" err="1"/>
                        <a:t>Fossile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brændsler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69">
                <a:tc>
                  <a:txBody>
                    <a:bodyPr/>
                    <a:lstStyle/>
                    <a:p>
                      <a:r>
                        <a:rPr lang="en-US" dirty="0" err="1"/>
                        <a:t>Bagasse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69">
                <a:tc>
                  <a:txBody>
                    <a:bodyPr/>
                    <a:lstStyle/>
                    <a:p>
                      <a:r>
                        <a:rPr lang="en-US" dirty="0" err="1"/>
                        <a:t>Vind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69">
                <a:tc>
                  <a:txBody>
                    <a:bodyPr/>
                    <a:lstStyle/>
                    <a:p>
                      <a:r>
                        <a:rPr lang="en-US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4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22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Energi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Lake Turkana Wind Power Project issues:</a:t>
            </a:r>
          </a:p>
          <a:p>
            <a:endParaRPr lang="en-US" dirty="0"/>
          </a:p>
          <a:p>
            <a:r>
              <a:rPr lang="en-US" dirty="0"/>
              <a:t>Power purchase agreement</a:t>
            </a:r>
          </a:p>
          <a:p>
            <a:r>
              <a:rPr lang="en-US" dirty="0"/>
              <a:t>Socio - economic studies  </a:t>
            </a:r>
          </a:p>
          <a:p>
            <a:r>
              <a:rPr lang="en-US" dirty="0" err="1"/>
              <a:t>Wayline</a:t>
            </a:r>
            <a:r>
              <a:rPr lang="en-US" dirty="0"/>
              <a:t> - </a:t>
            </a:r>
          </a:p>
          <a:p>
            <a:r>
              <a:rPr lang="en-US" dirty="0"/>
              <a:t>Switchgear </a:t>
            </a:r>
          </a:p>
          <a:p>
            <a:r>
              <a:rPr lang="en-US" dirty="0"/>
              <a:t>Kenya’s creditworthiness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2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Udfordringer: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01000" cy="4937760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Ulighed(!) En begrænsende faktor –</a:t>
            </a:r>
            <a:br>
              <a:rPr lang="da-DK" dirty="0"/>
            </a:br>
            <a:r>
              <a:rPr lang="da-DK" dirty="0"/>
              <a:t>økonomisk, geografisk, kønsmæssigt, etnisk</a:t>
            </a:r>
          </a:p>
          <a:p>
            <a:r>
              <a:rPr lang="da-DK" dirty="0"/>
              <a:t>Omkostninger </a:t>
            </a:r>
            <a:r>
              <a:rPr lang="en-US" dirty="0"/>
              <a:t>–</a:t>
            </a:r>
            <a:r>
              <a:rPr lang="da-DK" dirty="0"/>
              <a:t> </a:t>
            </a:r>
            <a:r>
              <a:rPr lang="da-DK" err="1"/>
              <a:t>korruption</a:t>
            </a:r>
            <a:r>
              <a:rPr lang="da-DK"/>
              <a:t>, energi</a:t>
            </a:r>
            <a:r>
              <a:rPr lang="da-DK" dirty="0"/>
              <a:t>, lønninger, transport</a:t>
            </a:r>
          </a:p>
          <a:p>
            <a:pPr>
              <a:buNone/>
            </a:pPr>
            <a:r>
              <a:rPr lang="da-DK" dirty="0"/>
              <a:t>   Sundhed</a:t>
            </a:r>
          </a:p>
          <a:p>
            <a:r>
              <a:rPr lang="da-DK" dirty="0"/>
              <a:t>Uddannelse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541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Obama </a:t>
            </a:r>
            <a:r>
              <a:rPr lang="da-DK" dirty="0" err="1"/>
              <a:t>knows</a:t>
            </a:r>
            <a:r>
              <a:rPr lang="da-DK" dirty="0"/>
              <a:t>…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>
                <a:hlinkClick r:id="rId2"/>
              </a:rPr>
              <a:t>https://www.youtube.com/watch?v=cSbv-fsLdgM</a:t>
            </a: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601964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55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Will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reach</a:t>
            </a:r>
            <a:r>
              <a:rPr lang="da-DK" dirty="0"/>
              <a:t> Copenhagen?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3187"/>
            <a:ext cx="822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76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914400"/>
          </a:xfrm>
        </p:spPr>
        <p:txBody>
          <a:bodyPr/>
          <a:lstStyle/>
          <a:p>
            <a:pPr algn="ctr"/>
            <a:r>
              <a:rPr lang="da-DK" dirty="0"/>
              <a:t>Tak for i dag!</a:t>
            </a:r>
          </a:p>
        </p:txBody>
      </p:sp>
    </p:spTree>
    <p:extLst>
      <p:ext uri="{BB962C8B-B14F-4D97-AF65-F5344CB8AC3E}">
        <p14:creationId xmlns:p14="http://schemas.microsoft.com/office/powerpoint/2010/main" val="103194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Introduktion til Kenya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3995936" y="1219200"/>
            <a:ext cx="4690864" cy="4937760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Hvordan hænger det hele sammen?</a:t>
            </a:r>
          </a:p>
          <a:p>
            <a:endParaRPr lang="da-DK" dirty="0"/>
          </a:p>
          <a:p>
            <a:endParaRPr lang="da-DK" sz="3800" dirty="0"/>
          </a:p>
          <a:p>
            <a:r>
              <a:rPr lang="da-DK" dirty="0"/>
              <a:t>Hvad skaber/forhindrer udvikling?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35763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20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”The Road to Copenhagen”</a:t>
            </a:r>
            <a:br>
              <a:rPr lang="da-DK" dirty="0"/>
            </a:br>
            <a:r>
              <a:rPr lang="da-DK" dirty="0"/>
              <a:t>- Er Danmark et eksempel?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>
          <a:xfrm>
            <a:off x="3347864" y="1916832"/>
            <a:ext cx="2314600" cy="342925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Danmark		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half" idx="3"/>
          </p:nvPr>
        </p:nvSpPr>
        <p:spPr>
          <a:xfrm>
            <a:off x="5580112" y="1268760"/>
            <a:ext cx="2876128" cy="640432"/>
          </a:xfrm>
        </p:spPr>
        <p:txBody>
          <a:bodyPr/>
          <a:lstStyle/>
          <a:p>
            <a:r>
              <a:rPr lang="da-DK" dirty="0"/>
              <a:t>Kenya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1"/>
            <a:ext cx="590687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10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Vejen til Afrikas Perle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Mombasa – </a:t>
            </a:r>
            <a:r>
              <a:rPr lang="da-DK" dirty="0" err="1"/>
              <a:t>Kisumu</a:t>
            </a:r>
            <a:r>
              <a:rPr lang="da-DK" dirty="0"/>
              <a:t> </a:t>
            </a:r>
            <a:r>
              <a:rPr lang="da-DK" dirty="0" err="1"/>
              <a:t>Railrod</a:t>
            </a:r>
            <a:r>
              <a:rPr lang="da-DK" dirty="0"/>
              <a:t> 1896-1901</a:t>
            </a:r>
          </a:p>
          <a:p>
            <a:endParaRPr lang="da-DK" dirty="0"/>
          </a:p>
          <a:p>
            <a:r>
              <a:rPr lang="da-DK" dirty="0"/>
              <a:t>Nye horisonter – </a:t>
            </a:r>
            <a:br>
              <a:rPr lang="da-DK" dirty="0"/>
            </a:br>
            <a:r>
              <a:rPr lang="da-DK" dirty="0"/>
              <a:t>Nyt blod</a:t>
            </a:r>
          </a:p>
          <a:p>
            <a:endParaRPr lang="da-DK" dirty="0"/>
          </a:p>
          <a:p>
            <a:r>
              <a:rPr lang="da-DK" dirty="0"/>
              <a:t>Den lange vej til selvstændighed i 1962</a:t>
            </a:r>
          </a:p>
          <a:p>
            <a:endParaRPr lang="da-D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7155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38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…Det politiske landskab 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Valg, men magten fastholdes</a:t>
            </a:r>
          </a:p>
          <a:p>
            <a:endParaRPr lang="da-DK" dirty="0"/>
          </a:p>
          <a:p>
            <a:r>
              <a:rPr lang="da-DK" dirty="0"/>
              <a:t>Korruption og etniske skillelinjer </a:t>
            </a:r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041775" cy="1915533"/>
          </a:xfr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789040"/>
            <a:ext cx="3240360" cy="243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76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52553" y="620688"/>
            <a:ext cx="2514600" cy="838200"/>
          </a:xfrm>
        </p:spPr>
        <p:txBody>
          <a:bodyPr/>
          <a:lstStyle/>
          <a:p>
            <a:r>
              <a:rPr lang="da-DK" dirty="0"/>
              <a:t>Kenya </a:t>
            </a:r>
            <a:br>
              <a:rPr lang="da-DK" dirty="0"/>
            </a:br>
            <a:r>
              <a:rPr lang="da-DK" dirty="0"/>
              <a:t>Udvikling og Udfordringer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PEV – Post </a:t>
            </a:r>
            <a:r>
              <a:rPr lang="da-DK" dirty="0" err="1"/>
              <a:t>Election</a:t>
            </a:r>
            <a:r>
              <a:rPr lang="da-DK" dirty="0"/>
              <a:t> </a:t>
            </a:r>
            <a:r>
              <a:rPr lang="da-DK" dirty="0" err="1"/>
              <a:t>Violence</a:t>
            </a:r>
            <a:r>
              <a:rPr lang="da-DK" dirty="0"/>
              <a:t> 07/08</a:t>
            </a:r>
          </a:p>
          <a:p>
            <a:endParaRPr lang="da-DK" dirty="0"/>
          </a:p>
          <a:p>
            <a:r>
              <a:rPr lang="da-DK" dirty="0"/>
              <a:t>2010: Fra asken kom en ny forfatning</a:t>
            </a:r>
          </a:p>
          <a:p>
            <a:endParaRPr lang="da-DK" dirty="0"/>
          </a:p>
          <a:p>
            <a:r>
              <a:rPr lang="da-DK" dirty="0"/>
              <a:t>Deling af magten:</a:t>
            </a:r>
            <a:br>
              <a:rPr lang="da-DK" dirty="0"/>
            </a:br>
            <a:r>
              <a:rPr lang="da-DK" dirty="0"/>
              <a:t>Uafhængige kommissioner, decentralisering, direkte valg, borgerindflydelse, </a:t>
            </a:r>
            <a:r>
              <a:rPr lang="da-DK" dirty="0" err="1"/>
              <a:t>bill</a:t>
            </a:r>
            <a:r>
              <a:rPr lang="da-DK" dirty="0"/>
              <a:t> of </a:t>
            </a:r>
            <a:r>
              <a:rPr lang="da-DK" dirty="0" err="1"/>
              <a:t>rights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54" y="1960934"/>
            <a:ext cx="2439199" cy="298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25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2013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 err="1"/>
              <a:t>Tyranny</a:t>
            </a:r>
            <a:r>
              <a:rPr lang="da-DK" dirty="0"/>
              <a:t> of </a:t>
            </a:r>
            <a:r>
              <a:rPr lang="da-DK" dirty="0" err="1"/>
              <a:t>numbers</a:t>
            </a:r>
            <a:r>
              <a:rPr lang="da-DK" dirty="0"/>
              <a:t> – etnicitet er afgørende</a:t>
            </a:r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Kan nye flasker skabe bedre vin?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924944"/>
            <a:ext cx="3695617" cy="28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57" y="2793132"/>
            <a:ext cx="31337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24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Sektorernes størrelse 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5779112" cy="5957274"/>
          </a:xfrm>
        </p:spPr>
      </p:pic>
    </p:spTree>
    <p:extLst>
      <p:ext uri="{BB962C8B-B14F-4D97-AF65-F5344CB8AC3E}">
        <p14:creationId xmlns:p14="http://schemas.microsoft.com/office/powerpoint/2010/main" val="333922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Kenya i dag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 err="1"/>
              <a:t>Employment</a:t>
            </a:r>
            <a:r>
              <a:rPr lang="da-DK" dirty="0"/>
              <a:t> rate in %</a:t>
            </a:r>
            <a:br>
              <a:rPr lang="da-DK" dirty="0"/>
            </a:br>
            <a:r>
              <a:rPr lang="da-DK" dirty="0" err="1"/>
              <a:t>shown</a:t>
            </a:r>
            <a:r>
              <a:rPr lang="da-DK" dirty="0"/>
              <a:t> </a:t>
            </a:r>
            <a:r>
              <a:rPr lang="da-DK" dirty="0" err="1"/>
              <a:t>geographically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da-DK" dirty="0"/>
          </a:p>
          <a:p>
            <a:r>
              <a:rPr lang="da-DK" dirty="0"/>
              <a:t>Den økonomiske dynamik og den skæve placering af kraftcentre </a:t>
            </a:r>
          </a:p>
          <a:p>
            <a:endParaRPr lang="da-DK" dirty="0"/>
          </a:p>
          <a:p>
            <a:r>
              <a:rPr lang="da-DK" dirty="0"/>
              <a:t>Underpræsterer : landbrug og </a:t>
            </a:r>
            <a:r>
              <a:rPr lang="da-DK" dirty="0" err="1"/>
              <a:t>fremstillingserherv</a:t>
            </a:r>
            <a:endParaRPr lang="da-DK" dirty="0"/>
          </a:p>
          <a:p>
            <a:endParaRPr lang="da-DK" dirty="0"/>
          </a:p>
          <a:p>
            <a:r>
              <a:rPr lang="da-DK" dirty="0"/>
              <a:t>Overpræsterer: ICT og finansielle sektor </a:t>
            </a:r>
          </a:p>
          <a:p>
            <a:endParaRPr lang="da-DK" dirty="0"/>
          </a:p>
          <a:p>
            <a:r>
              <a:rPr lang="da-DK" dirty="0"/>
              <a:t>Samlede billede viser behov for forbedringer </a:t>
            </a:r>
            <a:r>
              <a:rPr lang="en-US" dirty="0"/>
              <a:t>–</a:t>
            </a:r>
            <a:r>
              <a:rPr lang="da-DK" dirty="0"/>
              <a:t> sammenlignet med andre lande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84" y="2636912"/>
            <a:ext cx="25230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34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rindel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prindels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rindels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2713</TotalTime>
  <Words>251</Words>
  <Application>Microsoft Office PowerPoint</Application>
  <PresentationFormat>Skærmshow (4:3)</PresentationFormat>
  <Paragraphs>132</Paragraphs>
  <Slides>18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4" baseType="lpstr">
      <vt:lpstr>Bookman Old Style</vt:lpstr>
      <vt:lpstr>Calibri</vt:lpstr>
      <vt:lpstr>Gill Sans MT</vt:lpstr>
      <vt:lpstr>Wingdings</vt:lpstr>
      <vt:lpstr>Wingdings 3</vt:lpstr>
      <vt:lpstr>Oprindelse</vt:lpstr>
      <vt:lpstr>Kenya Udfordringer og Muligheder</vt:lpstr>
      <vt:lpstr>Introduktion til Kenya</vt:lpstr>
      <vt:lpstr>”The Road to Copenhagen” - Er Danmark et eksempel?</vt:lpstr>
      <vt:lpstr>Vejen til Afrikas Perle </vt:lpstr>
      <vt:lpstr>…Det politiske landskab </vt:lpstr>
      <vt:lpstr>Kenya  Udvikling og Udfordringer</vt:lpstr>
      <vt:lpstr>Valg 2013</vt:lpstr>
      <vt:lpstr>Sektorernes størrelse </vt:lpstr>
      <vt:lpstr>Kenya i dag</vt:lpstr>
      <vt:lpstr>Forretningsmiljø</vt:lpstr>
      <vt:lpstr>Korruption</vt:lpstr>
      <vt:lpstr>Energi </vt:lpstr>
      <vt:lpstr>Energi </vt:lpstr>
      <vt:lpstr>Energi </vt:lpstr>
      <vt:lpstr>Udfordringer:</vt:lpstr>
      <vt:lpstr>Obama knows…</vt:lpstr>
      <vt:lpstr>Will we reach Copenhagen?</vt:lpstr>
      <vt:lpstr>Tak for i dag!</vt:lpstr>
    </vt:vector>
  </TitlesOfParts>
  <Company>Udenrigsministeriet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Sidsel Skovly Green Pedersen</dc:creator>
  <cp:lastModifiedBy>Jesper Heldgaard</cp:lastModifiedBy>
  <cp:revision>38</cp:revision>
  <dcterms:created xsi:type="dcterms:W3CDTF">2016-06-24T12:20:02Z</dcterms:created>
  <dcterms:modified xsi:type="dcterms:W3CDTF">2016-06-24T12:49:36Z</dcterms:modified>
</cp:coreProperties>
</file>