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03" r:id="rId2"/>
    <p:sldId id="317" r:id="rId3"/>
    <p:sldId id="297" r:id="rId4"/>
    <p:sldId id="306" r:id="rId5"/>
    <p:sldId id="300" r:id="rId6"/>
    <p:sldId id="308" r:id="rId7"/>
    <p:sldId id="287" r:id="rId8"/>
    <p:sldId id="307" r:id="rId9"/>
    <p:sldId id="298" r:id="rId10"/>
    <p:sldId id="301" r:id="rId11"/>
    <p:sldId id="318" r:id="rId12"/>
    <p:sldId id="312" r:id="rId13"/>
    <p:sldId id="313" r:id="rId14"/>
    <p:sldId id="314" r:id="rId15"/>
    <p:sldId id="319" r:id="rId16"/>
    <p:sldId id="320" r:id="rId17"/>
    <p:sldId id="315" r:id="rId18"/>
    <p:sldId id="316" r:id="rId19"/>
    <p:sldId id="321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A48"/>
    <a:srgbClr val="E99B3F"/>
    <a:srgbClr val="E28104"/>
    <a:srgbClr val="7F7F7F"/>
    <a:srgbClr val="EEB471"/>
    <a:srgbClr val="DEAE79"/>
    <a:srgbClr val="F5CFA2"/>
    <a:srgbClr val="E6E6E6"/>
    <a:srgbClr val="B0621C"/>
    <a:srgbClr val="C66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53" autoAdjust="0"/>
  </p:normalViewPr>
  <p:slideViewPr>
    <p:cSldViewPr snapToGrid="0" snapToObjects="1">
      <p:cViewPr varScale="1">
        <p:scale>
          <a:sx n="81" d="100"/>
          <a:sy n="81" d="100"/>
        </p:scale>
        <p:origin x="754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on\Downloads\Stupid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67279090113737"/>
          <c:y val="4.0573053368328955E-2"/>
          <c:w val="0.81150560725363874"/>
          <c:h val="0.749948600174978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Europe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2025</c:v>
                </c:pt>
                <c:pt idx="6">
                  <c:v>2030</c:v>
                </c:pt>
                <c:pt idx="7">
                  <c:v>2035</c:v>
                </c:pt>
                <c:pt idx="8">
                  <c:v>2040</c:v>
                </c:pt>
                <c:pt idx="9">
                  <c:v>2045</c:v>
                </c:pt>
                <c:pt idx="10">
                  <c:v>2050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269</c:v>
                </c:pt>
                <c:pt idx="1">
                  <c:v>296</c:v>
                </c:pt>
                <c:pt idx="2">
                  <c:v>309</c:v>
                </c:pt>
                <c:pt idx="3">
                  <c:v>318</c:v>
                </c:pt>
                <c:pt idx="4">
                  <c:v>330</c:v>
                </c:pt>
                <c:pt idx="5">
                  <c:v>333</c:v>
                </c:pt>
                <c:pt idx="6">
                  <c:v>343</c:v>
                </c:pt>
                <c:pt idx="7">
                  <c:v>347</c:v>
                </c:pt>
                <c:pt idx="8">
                  <c:v>351</c:v>
                </c:pt>
                <c:pt idx="9">
                  <c:v>357</c:v>
                </c:pt>
                <c:pt idx="10">
                  <c:v>363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EB4-43BD-B3F2-8363E40EF4B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NAFTA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2025</c:v>
                </c:pt>
                <c:pt idx="6">
                  <c:v>2030</c:v>
                </c:pt>
                <c:pt idx="7">
                  <c:v>2035</c:v>
                </c:pt>
                <c:pt idx="8">
                  <c:v>2040</c:v>
                </c:pt>
                <c:pt idx="9">
                  <c:v>2045</c:v>
                </c:pt>
                <c:pt idx="10">
                  <c:v>2050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371</c:v>
                </c:pt>
                <c:pt idx="1">
                  <c:v>382</c:v>
                </c:pt>
                <c:pt idx="2">
                  <c:v>387</c:v>
                </c:pt>
                <c:pt idx="3">
                  <c:v>387</c:v>
                </c:pt>
                <c:pt idx="4">
                  <c:v>386</c:v>
                </c:pt>
                <c:pt idx="5">
                  <c:v>379</c:v>
                </c:pt>
                <c:pt idx="6">
                  <c:v>374</c:v>
                </c:pt>
                <c:pt idx="7">
                  <c:v>365</c:v>
                </c:pt>
                <c:pt idx="8">
                  <c:v>363</c:v>
                </c:pt>
                <c:pt idx="9">
                  <c:v>360</c:v>
                </c:pt>
                <c:pt idx="10">
                  <c:v>349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EB4-43BD-B3F2-8363E40EF4B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Africa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2025</c:v>
                </c:pt>
                <c:pt idx="6">
                  <c:v>2030</c:v>
                </c:pt>
                <c:pt idx="7">
                  <c:v>2035</c:v>
                </c:pt>
                <c:pt idx="8">
                  <c:v>2040</c:v>
                </c:pt>
                <c:pt idx="9">
                  <c:v>2045</c:v>
                </c:pt>
                <c:pt idx="10">
                  <c:v>2050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  <c:pt idx="0">
                  <c:v>430</c:v>
                </c:pt>
                <c:pt idx="1">
                  <c:v>506</c:v>
                </c:pt>
                <c:pt idx="2">
                  <c:v>571</c:v>
                </c:pt>
                <c:pt idx="3">
                  <c:v>654</c:v>
                </c:pt>
                <c:pt idx="4">
                  <c:v>751</c:v>
                </c:pt>
                <c:pt idx="5">
                  <c:v>861</c:v>
                </c:pt>
                <c:pt idx="6">
                  <c:v>982</c:v>
                </c:pt>
                <c:pt idx="7">
                  <c:v>1113</c:v>
                </c:pt>
                <c:pt idx="8">
                  <c:v>1242</c:v>
                </c:pt>
                <c:pt idx="9">
                  <c:v>1389</c:v>
                </c:pt>
                <c:pt idx="10">
                  <c:v>1535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EB4-43BD-B3F2-8363E40EF4B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2025</c:v>
                </c:pt>
                <c:pt idx="6">
                  <c:v>2030</c:v>
                </c:pt>
                <c:pt idx="7">
                  <c:v>2035</c:v>
                </c:pt>
                <c:pt idx="8">
                  <c:v>2040</c:v>
                </c:pt>
                <c:pt idx="9">
                  <c:v>2045</c:v>
                </c:pt>
                <c:pt idx="10">
                  <c:v>2050</c:v>
                </c:pt>
              </c:strCache>
            </c:strRef>
          </c:cat>
          <c:val>
            <c:numRef>
              <c:f>Sheet1!$B$5:$L$5</c:f>
              <c:numCache>
                <c:formatCode>General</c:formatCode>
                <c:ptCount val="11"/>
                <c:pt idx="0">
                  <c:v>640</c:v>
                </c:pt>
                <c:pt idx="1">
                  <c:v>717</c:v>
                </c:pt>
                <c:pt idx="2">
                  <c:v>788</c:v>
                </c:pt>
                <c:pt idx="3">
                  <c:v>863</c:v>
                </c:pt>
                <c:pt idx="4">
                  <c:v>925</c:v>
                </c:pt>
                <c:pt idx="5">
                  <c:v>984</c:v>
                </c:pt>
                <c:pt idx="6">
                  <c:v>1036</c:v>
                </c:pt>
                <c:pt idx="7">
                  <c:v>1077</c:v>
                </c:pt>
                <c:pt idx="8">
                  <c:v>1115</c:v>
                </c:pt>
                <c:pt idx="9">
                  <c:v>1133</c:v>
                </c:pt>
                <c:pt idx="10">
                  <c:v>1145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8EB4-43BD-B3F2-8363E40EF4B7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2025</c:v>
                </c:pt>
                <c:pt idx="6">
                  <c:v>2030</c:v>
                </c:pt>
                <c:pt idx="7">
                  <c:v>2035</c:v>
                </c:pt>
                <c:pt idx="8">
                  <c:v>2040</c:v>
                </c:pt>
                <c:pt idx="9">
                  <c:v>2045</c:v>
                </c:pt>
                <c:pt idx="10">
                  <c:v>2050</c:v>
                </c:pt>
              </c:strCache>
            </c:strRef>
          </c:cat>
          <c:val>
            <c:numRef>
              <c:f>Sheet1!$B$6:$L$6</c:f>
              <c:numCache>
                <c:formatCode>General</c:formatCode>
                <c:ptCount val="11"/>
                <c:pt idx="0">
                  <c:v>868</c:v>
                </c:pt>
                <c:pt idx="1">
                  <c:v>947</c:v>
                </c:pt>
                <c:pt idx="2">
                  <c:v>999</c:v>
                </c:pt>
                <c:pt idx="3">
                  <c:v>1008</c:v>
                </c:pt>
                <c:pt idx="4">
                  <c:v>999</c:v>
                </c:pt>
                <c:pt idx="5">
                  <c:v>988</c:v>
                </c:pt>
                <c:pt idx="6">
                  <c:v>960</c:v>
                </c:pt>
                <c:pt idx="7">
                  <c:v>915</c:v>
                </c:pt>
                <c:pt idx="8">
                  <c:v>872</c:v>
                </c:pt>
                <c:pt idx="9">
                  <c:v>835</c:v>
                </c:pt>
                <c:pt idx="10">
                  <c:v>792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8EB4-43BD-B3F2-8363E40EF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664880"/>
        <c:axId val="614666520"/>
      </c:lineChart>
      <c:catAx>
        <c:axId val="61466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Gill Sans Light"/>
                <a:ea typeface="+mn-ea"/>
                <a:cs typeface="+mn-cs"/>
              </a:defRPr>
            </a:pPr>
            <a:endParaRPr lang="da-DK"/>
          </a:p>
        </c:txPr>
        <c:crossAx val="614666520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614666520"/>
        <c:scaling>
          <c:orientation val="minMax"/>
          <c:max val="1600"/>
          <c:min val="200"/>
        </c:scaling>
        <c:delete val="0"/>
        <c:axPos val="l"/>
        <c:majorGridlines>
          <c:spPr>
            <a:ln w="9525" cap="flat" cmpd="sng" algn="ctr">
              <a:solidFill>
                <a:srgbClr val="7F7F7F"/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Gill Sans Light"/>
                <a:ea typeface="+mn-ea"/>
                <a:cs typeface="+mn-cs"/>
              </a:defRPr>
            </a:pPr>
            <a:endParaRPr lang="da-DK"/>
          </a:p>
        </c:txPr>
        <c:crossAx val="614664880"/>
        <c:crossesAt val="1"/>
        <c:crossBetween val="midCat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2.7988149208621655E-2"/>
          <c:y val="0.91237368766404203"/>
          <c:w val="0.94882148254195497"/>
          <c:h val="8.762631233595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Gill Sans Ligh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Gill Sans Light"/>
        </a:defRPr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57649821606065"/>
          <c:y val="0.12550984014266409"/>
          <c:w val="0.78023260313623943"/>
          <c:h val="0.6531193372198097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5CFA2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rgbClr val="E28104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'[Stupid Excel.xlsx]Sheet1'!$E$2:$E$149</c:f>
              <c:numCache>
                <c:formatCode>0.00</c:formatCode>
                <c:ptCount val="148"/>
                <c:pt idx="0">
                  <c:v>-7.5294117647058698</c:v>
                </c:pt>
                <c:pt idx="1">
                  <c:v>-6.8823529411764603</c:v>
                </c:pt>
                <c:pt idx="2">
                  <c:v>-5.5882352941176396</c:v>
                </c:pt>
                <c:pt idx="3">
                  <c:v>-4.0588235294117503</c:v>
                </c:pt>
                <c:pt idx="4">
                  <c:v>-3.6470588235294001</c:v>
                </c:pt>
                <c:pt idx="5">
                  <c:v>-2.70588235294117</c:v>
                </c:pt>
                <c:pt idx="6">
                  <c:v>-1.52941176470588</c:v>
                </c:pt>
                <c:pt idx="7">
                  <c:v>-4.1176470588235201</c:v>
                </c:pt>
                <c:pt idx="8">
                  <c:v>-4.5294117647058698</c:v>
                </c:pt>
                <c:pt idx="9">
                  <c:v>-3.5294117647058698</c:v>
                </c:pt>
                <c:pt idx="10">
                  <c:v>-1.70588235294117</c:v>
                </c:pt>
                <c:pt idx="11">
                  <c:v>-0.64705882352940502</c:v>
                </c:pt>
                <c:pt idx="12">
                  <c:v>1.1176470588235301</c:v>
                </c:pt>
                <c:pt idx="13">
                  <c:v>-0.64705882352940502</c:v>
                </c:pt>
                <c:pt idx="14">
                  <c:v>-0.52941176470587603</c:v>
                </c:pt>
                <c:pt idx="15">
                  <c:v>-0.94117647058823195</c:v>
                </c:pt>
                <c:pt idx="16">
                  <c:v>-0.88235294117646301</c:v>
                </c:pt>
                <c:pt idx="17">
                  <c:v>-1.8235294117647001</c:v>
                </c:pt>
                <c:pt idx="18">
                  <c:v>-1.6470588235293999</c:v>
                </c:pt>
                <c:pt idx="19">
                  <c:v>-2.23529411764705</c:v>
                </c:pt>
                <c:pt idx="20">
                  <c:v>-2.29411764705881</c:v>
                </c:pt>
                <c:pt idx="21">
                  <c:v>-2.5882352941176401</c:v>
                </c:pt>
                <c:pt idx="22">
                  <c:v>-3.1176470588235201</c:v>
                </c:pt>
                <c:pt idx="23">
                  <c:v>-3.70588235294117</c:v>
                </c:pt>
                <c:pt idx="24">
                  <c:v>-2.1764705882352802</c:v>
                </c:pt>
                <c:pt idx="25">
                  <c:v>-2.6470588235294001</c:v>
                </c:pt>
                <c:pt idx="26">
                  <c:v>-0.88235294117646301</c:v>
                </c:pt>
                <c:pt idx="27">
                  <c:v>-1.23529411764705</c:v>
                </c:pt>
                <c:pt idx="28">
                  <c:v>-1.0588235294117501</c:v>
                </c:pt>
                <c:pt idx="29">
                  <c:v>-1.0588235294117501</c:v>
                </c:pt>
                <c:pt idx="30">
                  <c:v>-1.1764705882352899</c:v>
                </c:pt>
                <c:pt idx="31">
                  <c:v>0.23529411764706501</c:v>
                </c:pt>
                <c:pt idx="32">
                  <c:v>5.8823529411768001E-2</c:v>
                </c:pt>
                <c:pt idx="33">
                  <c:v>0.35294117647059398</c:v>
                </c:pt>
                <c:pt idx="34">
                  <c:v>-0.23529411764705799</c:v>
                </c:pt>
                <c:pt idx="35">
                  <c:v>-0.17647058823528899</c:v>
                </c:pt>
                <c:pt idx="36">
                  <c:v>0</c:v>
                </c:pt>
                <c:pt idx="37">
                  <c:v>-3.1764705882352802</c:v>
                </c:pt>
                <c:pt idx="38">
                  <c:v>-2.0588235294117601</c:v>
                </c:pt>
                <c:pt idx="39">
                  <c:v>-0.64705882352940502</c:v>
                </c:pt>
                <c:pt idx="40">
                  <c:v>-1.0588235294117501</c:v>
                </c:pt>
                <c:pt idx="41">
                  <c:v>0.29411764705882598</c:v>
                </c:pt>
                <c:pt idx="42">
                  <c:v>1.94117647058823</c:v>
                </c:pt>
                <c:pt idx="43">
                  <c:v>3.3529411764705901</c:v>
                </c:pt>
                <c:pt idx="44">
                  <c:v>2.6470588235294099</c:v>
                </c:pt>
                <c:pt idx="45">
                  <c:v>2.3529411764705799</c:v>
                </c:pt>
                <c:pt idx="46">
                  <c:v>2.2352941176470602</c:v>
                </c:pt>
                <c:pt idx="47">
                  <c:v>2.8235294117647101</c:v>
                </c:pt>
                <c:pt idx="48">
                  <c:v>3.2941176470588198</c:v>
                </c:pt>
                <c:pt idx="49">
                  <c:v>3.8235294117647101</c:v>
                </c:pt>
                <c:pt idx="50">
                  <c:v>2.29411764705883</c:v>
                </c:pt>
                <c:pt idx="51">
                  <c:v>1.52941176470589</c:v>
                </c:pt>
                <c:pt idx="52">
                  <c:v>0.882352941176478</c:v>
                </c:pt>
                <c:pt idx="53">
                  <c:v>1</c:v>
                </c:pt>
                <c:pt idx="54">
                  <c:v>0.70588235294118096</c:v>
                </c:pt>
                <c:pt idx="55">
                  <c:v>0.64705882352942001</c:v>
                </c:pt>
                <c:pt idx="56">
                  <c:v>2.1764705882352899</c:v>
                </c:pt>
                <c:pt idx="57">
                  <c:v>2.6470588235294099</c:v>
                </c:pt>
                <c:pt idx="58">
                  <c:v>3.1764705882352899</c:v>
                </c:pt>
                <c:pt idx="59">
                  <c:v>3.2941176470588198</c:v>
                </c:pt>
                <c:pt idx="60">
                  <c:v>1.1176470588235301</c:v>
                </c:pt>
                <c:pt idx="61">
                  <c:v>1.76470588235294</c:v>
                </c:pt>
                <c:pt idx="62">
                  <c:v>2.5882352941176499</c:v>
                </c:pt>
                <c:pt idx="63">
                  <c:v>4.0588235294117601</c:v>
                </c:pt>
                <c:pt idx="64">
                  <c:v>4.8235294117647101</c:v>
                </c:pt>
                <c:pt idx="65">
                  <c:v>4.1764705882352899</c:v>
                </c:pt>
                <c:pt idx="66">
                  <c:v>6</c:v>
                </c:pt>
                <c:pt idx="67">
                  <c:v>5.1764705882352899</c:v>
                </c:pt>
                <c:pt idx="68">
                  <c:v>4.4705882352941204</c:v>
                </c:pt>
                <c:pt idx="69">
                  <c:v>4</c:v>
                </c:pt>
                <c:pt idx="70">
                  <c:v>4.4117647058823497</c:v>
                </c:pt>
                <c:pt idx="71">
                  <c:v>3.9411764705882302</c:v>
                </c:pt>
                <c:pt idx="72">
                  <c:v>4.5882352941176503</c:v>
                </c:pt>
                <c:pt idx="73">
                  <c:v>5.2941176470588198</c:v>
                </c:pt>
                <c:pt idx="74">
                  <c:v>5.3529411764705896</c:v>
                </c:pt>
                <c:pt idx="75">
                  <c:v>6.23529411764705</c:v>
                </c:pt>
                <c:pt idx="76">
                  <c:v>6.7647058823529402</c:v>
                </c:pt>
                <c:pt idx="77">
                  <c:v>6.4705882352941204</c:v>
                </c:pt>
                <c:pt idx="78">
                  <c:v>6.7647058823529402</c:v>
                </c:pt>
                <c:pt idx="79">
                  <c:v>6.7058823529411802</c:v>
                </c:pt>
                <c:pt idx="80">
                  <c:v>7.8235294117647101</c:v>
                </c:pt>
                <c:pt idx="81">
                  <c:v>6.7647058823529402</c:v>
                </c:pt>
                <c:pt idx="82">
                  <c:v>8.0588235294117592</c:v>
                </c:pt>
                <c:pt idx="83">
                  <c:v>5.8235294117647101</c:v>
                </c:pt>
                <c:pt idx="84">
                  <c:v>6.8235294117647101</c:v>
                </c:pt>
                <c:pt idx="85">
                  <c:v>7.4117647058823497</c:v>
                </c:pt>
                <c:pt idx="86">
                  <c:v>7.7058823529411802</c:v>
                </c:pt>
                <c:pt idx="87">
                  <c:v>6.7058823529411802</c:v>
                </c:pt>
                <c:pt idx="88">
                  <c:v>6.8823529411764701</c:v>
                </c:pt>
                <c:pt idx="89">
                  <c:v>7.1764705882352899</c:v>
                </c:pt>
                <c:pt idx="90">
                  <c:v>7.5882352941176503</c:v>
                </c:pt>
                <c:pt idx="91">
                  <c:v>8.2941176470588207</c:v>
                </c:pt>
                <c:pt idx="92">
                  <c:v>8.7058823529411793</c:v>
                </c:pt>
                <c:pt idx="93">
                  <c:v>9.4117647058823497</c:v>
                </c:pt>
                <c:pt idx="94">
                  <c:v>9.5882352941176503</c:v>
                </c:pt>
                <c:pt idx="95">
                  <c:v>10.4705882352941</c:v>
                </c:pt>
                <c:pt idx="96">
                  <c:v>10.588235294117601</c:v>
                </c:pt>
                <c:pt idx="97">
                  <c:v>9.8823529411764692</c:v>
                </c:pt>
                <c:pt idx="98">
                  <c:v>9.0588235294117592</c:v>
                </c:pt>
                <c:pt idx="99">
                  <c:v>9.7058823529411793</c:v>
                </c:pt>
                <c:pt idx="100">
                  <c:v>9.4705882352941195</c:v>
                </c:pt>
                <c:pt idx="101">
                  <c:v>9.6470588235294095</c:v>
                </c:pt>
                <c:pt idx="102">
                  <c:v>9.7058823529411793</c:v>
                </c:pt>
                <c:pt idx="103">
                  <c:v>10.294117647058799</c:v>
                </c:pt>
                <c:pt idx="104">
                  <c:v>12.176470588235199</c:v>
                </c:pt>
                <c:pt idx="105">
                  <c:v>12.9411764705882</c:v>
                </c:pt>
                <c:pt idx="106">
                  <c:v>13.588235294117601</c:v>
                </c:pt>
                <c:pt idx="107">
                  <c:v>14.4705882352941</c:v>
                </c:pt>
                <c:pt idx="108">
                  <c:v>15.117647058823501</c:v>
                </c:pt>
                <c:pt idx="109">
                  <c:v>14.9411764705882</c:v>
                </c:pt>
                <c:pt idx="110">
                  <c:v>13.4117647058823</c:v>
                </c:pt>
                <c:pt idx="111">
                  <c:v>13.705882352941099</c:v>
                </c:pt>
                <c:pt idx="112">
                  <c:v>13.3529411764705</c:v>
                </c:pt>
                <c:pt idx="113">
                  <c:v>12.529411764705801</c:v>
                </c:pt>
                <c:pt idx="114">
                  <c:v>12.058823529411701</c:v>
                </c:pt>
                <c:pt idx="115">
                  <c:v>12.294117647058799</c:v>
                </c:pt>
                <c:pt idx="116">
                  <c:v>12.235294117646999</c:v>
                </c:pt>
                <c:pt idx="117">
                  <c:v>11.529411764705801</c:v>
                </c:pt>
                <c:pt idx="118">
                  <c:v>12.529411764705801</c:v>
                </c:pt>
                <c:pt idx="119">
                  <c:v>12.588235294117601</c:v>
                </c:pt>
                <c:pt idx="120">
                  <c:v>12.588235294117601</c:v>
                </c:pt>
                <c:pt idx="121">
                  <c:v>12.176470588235199</c:v>
                </c:pt>
                <c:pt idx="122">
                  <c:v>13</c:v>
                </c:pt>
                <c:pt idx="123">
                  <c:v>13.294117647058799</c:v>
                </c:pt>
                <c:pt idx="124">
                  <c:v>14.117647058823501</c:v>
                </c:pt>
                <c:pt idx="125">
                  <c:v>14.588235294117601</c:v>
                </c:pt>
                <c:pt idx="126">
                  <c:v>14.235294117646999</c:v>
                </c:pt>
                <c:pt idx="127">
                  <c:v>14.4705882352941</c:v>
                </c:pt>
                <c:pt idx="128">
                  <c:v>14.705882352941099</c:v>
                </c:pt>
                <c:pt idx="129">
                  <c:v>15.529411764705801</c:v>
                </c:pt>
                <c:pt idx="130">
                  <c:v>15.529411764705801</c:v>
                </c:pt>
                <c:pt idx="131">
                  <c:v>16.294117647058801</c:v>
                </c:pt>
                <c:pt idx="132">
                  <c:v>16.352941176470502</c:v>
                </c:pt>
                <c:pt idx="133">
                  <c:v>15.176470588235199</c:v>
                </c:pt>
                <c:pt idx="134">
                  <c:v>14.9411764705882</c:v>
                </c:pt>
                <c:pt idx="135">
                  <c:v>13.8823529411764</c:v>
                </c:pt>
                <c:pt idx="136">
                  <c:v>12.4117647058823</c:v>
                </c:pt>
                <c:pt idx="137">
                  <c:v>21.117647058823501</c:v>
                </c:pt>
                <c:pt idx="138">
                  <c:v>26.235294117647001</c:v>
                </c:pt>
                <c:pt idx="139">
                  <c:v>18.176470588235201</c:v>
                </c:pt>
                <c:pt idx="140">
                  <c:v>18.176470588235201</c:v>
                </c:pt>
                <c:pt idx="141">
                  <c:v>20.058823529411701</c:v>
                </c:pt>
                <c:pt idx="142">
                  <c:v>18.294117647058801</c:v>
                </c:pt>
                <c:pt idx="143">
                  <c:v>17.352941176470502</c:v>
                </c:pt>
                <c:pt idx="144">
                  <c:v>17.8823529411764</c:v>
                </c:pt>
                <c:pt idx="145">
                  <c:v>18.294117647058801</c:v>
                </c:pt>
                <c:pt idx="146">
                  <c:v>17.529411764705799</c:v>
                </c:pt>
                <c:pt idx="147">
                  <c:v>17.058823529411701</c:v>
                </c:pt>
              </c:numCache>
            </c:numRef>
          </c:xVal>
          <c:yVal>
            <c:numRef>
              <c:f>'[Stupid Excel.xlsx]Sheet1'!$F$2:$F$149</c:f>
              <c:numCache>
                <c:formatCode>0.00</c:formatCode>
                <c:ptCount val="148"/>
                <c:pt idx="0">
                  <c:v>0.41666666666666702</c:v>
                </c:pt>
                <c:pt idx="1">
                  <c:v>1.2222222222222201</c:v>
                </c:pt>
                <c:pt idx="2">
                  <c:v>0.88888888888889095</c:v>
                </c:pt>
                <c:pt idx="3">
                  <c:v>-0.30555555555555503</c:v>
                </c:pt>
                <c:pt idx="4">
                  <c:v>-0.75</c:v>
                </c:pt>
                <c:pt idx="5">
                  <c:v>-1.6666666666666601</c:v>
                </c:pt>
                <c:pt idx="6">
                  <c:v>-2.63888888888888</c:v>
                </c:pt>
                <c:pt idx="7">
                  <c:v>1.9722222222222201</c:v>
                </c:pt>
                <c:pt idx="8">
                  <c:v>1.7777777777777699</c:v>
                </c:pt>
                <c:pt idx="9">
                  <c:v>1.0277777777777699</c:v>
                </c:pt>
                <c:pt idx="10">
                  <c:v>-0.75</c:v>
                </c:pt>
                <c:pt idx="11">
                  <c:v>-1.13888888888888</c:v>
                </c:pt>
                <c:pt idx="12">
                  <c:v>-0.97222222222222299</c:v>
                </c:pt>
                <c:pt idx="13">
                  <c:v>-0.13888888888888901</c:v>
                </c:pt>
                <c:pt idx="14">
                  <c:v>0.194444444444444</c:v>
                </c:pt>
                <c:pt idx="15">
                  <c:v>0.25</c:v>
                </c:pt>
                <c:pt idx="16">
                  <c:v>0.38888888888888901</c:v>
                </c:pt>
                <c:pt idx="17">
                  <c:v>0.194444444444444</c:v>
                </c:pt>
                <c:pt idx="18">
                  <c:v>0.80555555555555702</c:v>
                </c:pt>
                <c:pt idx="19">
                  <c:v>0.77777777777777801</c:v>
                </c:pt>
                <c:pt idx="20">
                  <c:v>1.5277777777777699</c:v>
                </c:pt>
                <c:pt idx="21">
                  <c:v>2.0833333333333299</c:v>
                </c:pt>
                <c:pt idx="22">
                  <c:v>2.3611111111111098</c:v>
                </c:pt>
                <c:pt idx="23">
                  <c:v>2.30555555555555</c:v>
                </c:pt>
                <c:pt idx="24">
                  <c:v>2.38888888888888</c:v>
                </c:pt>
                <c:pt idx="25">
                  <c:v>3.05555555555555</c:v>
                </c:pt>
                <c:pt idx="26">
                  <c:v>2.3333333333333299</c:v>
                </c:pt>
                <c:pt idx="27">
                  <c:v>2.13888888888888</c:v>
                </c:pt>
                <c:pt idx="28">
                  <c:v>1.8333333333333299</c:v>
                </c:pt>
                <c:pt idx="29">
                  <c:v>1.4722222222222201</c:v>
                </c:pt>
                <c:pt idx="30">
                  <c:v>1.3333333333333299</c:v>
                </c:pt>
                <c:pt idx="31">
                  <c:v>1.44444444444444</c:v>
                </c:pt>
                <c:pt idx="32">
                  <c:v>1.75</c:v>
                </c:pt>
                <c:pt idx="33">
                  <c:v>1.8333333333333299</c:v>
                </c:pt>
                <c:pt idx="34">
                  <c:v>1.9722222222222201</c:v>
                </c:pt>
                <c:pt idx="35">
                  <c:v>2.13888888888888</c:v>
                </c:pt>
                <c:pt idx="36">
                  <c:v>2.38888888888888</c:v>
                </c:pt>
                <c:pt idx="37">
                  <c:v>4.55555555555555</c:v>
                </c:pt>
                <c:pt idx="38">
                  <c:v>4.55555555555555</c:v>
                </c:pt>
                <c:pt idx="39">
                  <c:v>4.9444444444444402</c:v>
                </c:pt>
                <c:pt idx="40">
                  <c:v>5.55555555555555</c:v>
                </c:pt>
                <c:pt idx="41">
                  <c:v>4.55555555555555</c:v>
                </c:pt>
                <c:pt idx="42">
                  <c:v>4.0277777777777697</c:v>
                </c:pt>
                <c:pt idx="43">
                  <c:v>3.1111111111111098</c:v>
                </c:pt>
                <c:pt idx="44">
                  <c:v>3.05555555555555</c:v>
                </c:pt>
                <c:pt idx="45">
                  <c:v>2.9722222222222201</c:v>
                </c:pt>
                <c:pt idx="46">
                  <c:v>2.6666666666666599</c:v>
                </c:pt>
                <c:pt idx="47">
                  <c:v>2.5</c:v>
                </c:pt>
                <c:pt idx="48">
                  <c:v>2.2777777777777701</c:v>
                </c:pt>
                <c:pt idx="49">
                  <c:v>2.4166666666666599</c:v>
                </c:pt>
                <c:pt idx="50">
                  <c:v>1.9722222222222201</c:v>
                </c:pt>
                <c:pt idx="51">
                  <c:v>2.5</c:v>
                </c:pt>
                <c:pt idx="52">
                  <c:v>2.5</c:v>
                </c:pt>
                <c:pt idx="53">
                  <c:v>2.30555555555555</c:v>
                </c:pt>
                <c:pt idx="54">
                  <c:v>2.1111111111111098</c:v>
                </c:pt>
                <c:pt idx="55">
                  <c:v>2.2777777777777701</c:v>
                </c:pt>
                <c:pt idx="56">
                  <c:v>1.5277777777777699</c:v>
                </c:pt>
                <c:pt idx="57">
                  <c:v>1.5833333333333299</c:v>
                </c:pt>
                <c:pt idx="58">
                  <c:v>1.63888888888888</c:v>
                </c:pt>
                <c:pt idx="59">
                  <c:v>1.1388888888888899</c:v>
                </c:pt>
                <c:pt idx="60">
                  <c:v>1</c:v>
                </c:pt>
                <c:pt idx="61">
                  <c:v>0.97222222222222299</c:v>
                </c:pt>
                <c:pt idx="62">
                  <c:v>0.36111111111111199</c:v>
                </c:pt>
                <c:pt idx="63">
                  <c:v>5.5555555555555303E-2</c:v>
                </c:pt>
                <c:pt idx="64">
                  <c:v>-0.30555555555555503</c:v>
                </c:pt>
                <c:pt idx="65">
                  <c:v>-0.52777777777777601</c:v>
                </c:pt>
                <c:pt idx="66">
                  <c:v>-0.83333333333333204</c:v>
                </c:pt>
                <c:pt idx="67">
                  <c:v>0.750000000000001</c:v>
                </c:pt>
                <c:pt idx="68">
                  <c:v>0.86111111111111205</c:v>
                </c:pt>
                <c:pt idx="69">
                  <c:v>1.2777777777777699</c:v>
                </c:pt>
                <c:pt idx="70">
                  <c:v>1.44444444444444</c:v>
                </c:pt>
                <c:pt idx="71">
                  <c:v>1.6666666666666601</c:v>
                </c:pt>
                <c:pt idx="72">
                  <c:v>2.13888888888888</c:v>
                </c:pt>
                <c:pt idx="73">
                  <c:v>1.8611111111111101</c:v>
                </c:pt>
                <c:pt idx="74">
                  <c:v>1.4166666666666601</c:v>
                </c:pt>
                <c:pt idx="75">
                  <c:v>1.75</c:v>
                </c:pt>
                <c:pt idx="76">
                  <c:v>1.7777777777777699</c:v>
                </c:pt>
                <c:pt idx="77">
                  <c:v>1.9166666666666601</c:v>
                </c:pt>
                <c:pt idx="78">
                  <c:v>1.3611111111111101</c:v>
                </c:pt>
                <c:pt idx="79">
                  <c:v>1.2222222222222201</c:v>
                </c:pt>
                <c:pt idx="80">
                  <c:v>1.1111111111111101</c:v>
                </c:pt>
                <c:pt idx="81">
                  <c:v>0.80555555555555702</c:v>
                </c:pt>
                <c:pt idx="82">
                  <c:v>0.44444444444444398</c:v>
                </c:pt>
                <c:pt idx="83">
                  <c:v>4.1111111111111098</c:v>
                </c:pt>
                <c:pt idx="84">
                  <c:v>3.05555555555555</c:v>
                </c:pt>
                <c:pt idx="85">
                  <c:v>3.4166666666666599</c:v>
                </c:pt>
                <c:pt idx="86">
                  <c:v>3.1111111111111098</c:v>
                </c:pt>
                <c:pt idx="87">
                  <c:v>2.6944444444444402</c:v>
                </c:pt>
                <c:pt idx="88">
                  <c:v>2.4166666666666599</c:v>
                </c:pt>
                <c:pt idx="89">
                  <c:v>2.4166666666666599</c:v>
                </c:pt>
                <c:pt idx="90">
                  <c:v>2.5</c:v>
                </c:pt>
                <c:pt idx="91">
                  <c:v>2.3333333333333299</c:v>
                </c:pt>
                <c:pt idx="92">
                  <c:v>3.1388888888888902</c:v>
                </c:pt>
                <c:pt idx="93">
                  <c:v>3.5833333333333299</c:v>
                </c:pt>
                <c:pt idx="94">
                  <c:v>3.8611111111111098</c:v>
                </c:pt>
                <c:pt idx="95">
                  <c:v>3.4444444444444402</c:v>
                </c:pt>
                <c:pt idx="96">
                  <c:v>3.1111111111111098</c:v>
                </c:pt>
                <c:pt idx="97">
                  <c:v>3.1388888888888902</c:v>
                </c:pt>
                <c:pt idx="98">
                  <c:v>2.6944444444444402</c:v>
                </c:pt>
                <c:pt idx="99">
                  <c:v>2.5277777777777701</c:v>
                </c:pt>
                <c:pt idx="100">
                  <c:v>2.4166666666666599</c:v>
                </c:pt>
                <c:pt idx="101">
                  <c:v>1.94444444444444</c:v>
                </c:pt>
                <c:pt idx="102">
                  <c:v>1.7222222222222201</c:v>
                </c:pt>
                <c:pt idx="103">
                  <c:v>0.94444444444444597</c:v>
                </c:pt>
                <c:pt idx="104">
                  <c:v>5.5555555555555303E-2</c:v>
                </c:pt>
                <c:pt idx="105">
                  <c:v>0.52777777777777801</c:v>
                </c:pt>
                <c:pt idx="106">
                  <c:v>0.27777777777777801</c:v>
                </c:pt>
                <c:pt idx="107">
                  <c:v>0.44444444444444398</c:v>
                </c:pt>
                <c:pt idx="108">
                  <c:v>1.05555555555555</c:v>
                </c:pt>
                <c:pt idx="109">
                  <c:v>1.7222222222222201</c:v>
                </c:pt>
                <c:pt idx="110">
                  <c:v>1.63888888888888</c:v>
                </c:pt>
                <c:pt idx="111">
                  <c:v>1.38888888888888</c:v>
                </c:pt>
                <c:pt idx="112">
                  <c:v>1.05555555555555</c:v>
                </c:pt>
                <c:pt idx="113">
                  <c:v>0.97222222222222299</c:v>
                </c:pt>
                <c:pt idx="114">
                  <c:v>1.1666666666666601</c:v>
                </c:pt>
                <c:pt idx="115">
                  <c:v>1.55555555555555</c:v>
                </c:pt>
                <c:pt idx="116">
                  <c:v>1.6666666666666601</c:v>
                </c:pt>
                <c:pt idx="117">
                  <c:v>2.3611111111111098</c:v>
                </c:pt>
                <c:pt idx="118">
                  <c:v>2.4166666666666599</c:v>
                </c:pt>
                <c:pt idx="119">
                  <c:v>2.5833333333333299</c:v>
                </c:pt>
                <c:pt idx="120">
                  <c:v>2.80555555555555</c:v>
                </c:pt>
                <c:pt idx="121">
                  <c:v>3.6388888888888902</c:v>
                </c:pt>
                <c:pt idx="122">
                  <c:v>3.4444444444444402</c:v>
                </c:pt>
                <c:pt idx="123">
                  <c:v>3.25</c:v>
                </c:pt>
                <c:pt idx="124">
                  <c:v>3</c:v>
                </c:pt>
                <c:pt idx="125">
                  <c:v>2.7222222222222201</c:v>
                </c:pt>
                <c:pt idx="126">
                  <c:v>2.6944444444444402</c:v>
                </c:pt>
                <c:pt idx="127">
                  <c:v>2.55555555555555</c:v>
                </c:pt>
                <c:pt idx="128">
                  <c:v>2.4444444444444402</c:v>
                </c:pt>
                <c:pt idx="129">
                  <c:v>2.25</c:v>
                </c:pt>
                <c:pt idx="130">
                  <c:v>2.4722222222222201</c:v>
                </c:pt>
                <c:pt idx="131">
                  <c:v>2.2777777777777701</c:v>
                </c:pt>
                <c:pt idx="132">
                  <c:v>2.8888888888888902</c:v>
                </c:pt>
                <c:pt idx="133">
                  <c:v>3.7777777777777799</c:v>
                </c:pt>
                <c:pt idx="134">
                  <c:v>4.6666666666666599</c:v>
                </c:pt>
                <c:pt idx="135">
                  <c:v>5.55555555555555</c:v>
                </c:pt>
                <c:pt idx="136">
                  <c:v>5.3611111111111098</c:v>
                </c:pt>
                <c:pt idx="137">
                  <c:v>0.194444444444444</c:v>
                </c:pt>
                <c:pt idx="138">
                  <c:v>1.55555555555555</c:v>
                </c:pt>
                <c:pt idx="139">
                  <c:v>1.7222222222222201</c:v>
                </c:pt>
                <c:pt idx="140">
                  <c:v>2.1944444444444402</c:v>
                </c:pt>
                <c:pt idx="141">
                  <c:v>3.4166666666666599</c:v>
                </c:pt>
                <c:pt idx="142">
                  <c:v>3.7222222222222201</c:v>
                </c:pt>
                <c:pt idx="143">
                  <c:v>3.6944444444444402</c:v>
                </c:pt>
                <c:pt idx="144">
                  <c:v>4.2222222222222197</c:v>
                </c:pt>
                <c:pt idx="145">
                  <c:v>5.0833333333333304</c:v>
                </c:pt>
                <c:pt idx="146">
                  <c:v>5.80555555555555</c:v>
                </c:pt>
                <c:pt idx="147">
                  <c:v>6.7222222222222197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E6-4B73-B417-C6EDA4164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2060600"/>
        <c:axId val="272058960"/>
      </c:scatterChart>
      <c:valAx>
        <c:axId val="272060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chemeClr val="tx1"/>
                    </a:solidFill>
                    <a:latin typeface="Gill Sans Light"/>
                    <a:ea typeface="+mn-ea"/>
                    <a:cs typeface="+mn-cs"/>
                  </a:defRPr>
                </a:pPr>
                <a:r>
                  <a:rPr lang="da-DK"/>
                  <a:t>Percentage point change in the share of the working-age population, 1960-2014</a:t>
                </a:r>
              </a:p>
              <a:p>
                <a:pPr algn="ctr" rtl="0"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18498162228369247"/>
              <c:y val="0.822477545064024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sz="1200" b="0" i="0" u="none" strike="noStrike" kern="1200" baseline="0">
                  <a:solidFill>
                    <a:schemeClr val="tx1"/>
                  </a:solidFill>
                  <a:latin typeface="Gill Sans Light"/>
                  <a:ea typeface="+mn-ea"/>
                  <a:cs typeface="+mn-cs"/>
                </a:defRPr>
              </a:pPr>
              <a:endParaRPr lang="da-DK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7F7F7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Gill Sans Light"/>
                <a:ea typeface="+mn-ea"/>
                <a:cs typeface="+mn-cs"/>
              </a:defRPr>
            </a:pPr>
            <a:endParaRPr lang="da-DK"/>
          </a:p>
        </c:txPr>
        <c:crossAx val="272058960"/>
        <c:crosses val="autoZero"/>
        <c:crossBetween val="midCat"/>
      </c:valAx>
      <c:valAx>
        <c:axId val="2720589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Gill Sans Light"/>
                    <a:ea typeface="+mn-ea"/>
                    <a:cs typeface="+mn-cs"/>
                  </a:defRPr>
                </a:pPr>
                <a:r>
                  <a:rPr lang="en-US"/>
                  <a:t>Average annual percentage point change in real GDP per capita, 2960-2014</a:t>
                </a:r>
              </a:p>
            </c:rich>
          </c:tx>
          <c:layout>
            <c:manualLayout>
              <c:xMode val="edge"/>
              <c:yMode val="edge"/>
              <c:x val="1.2870386957985478E-2"/>
              <c:y val="4.7023330256233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Gill Sans Light"/>
                  <a:ea typeface="+mn-ea"/>
                  <a:cs typeface="+mn-cs"/>
                </a:defRPr>
              </a:pPr>
              <a:endParaRPr lang="da-DK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7F7F7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Gill Sans Light"/>
                <a:ea typeface="+mn-ea"/>
                <a:cs typeface="+mn-cs"/>
              </a:defRPr>
            </a:pPr>
            <a:endParaRPr lang="da-DK"/>
          </a:p>
        </c:txPr>
        <c:crossAx val="272060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Gill Sans Light"/>
        </a:defRPr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05343053219624"/>
          <c:y val="7.3419934318571564E-2"/>
          <c:w val="0.50988685612381546"/>
          <c:h val="0.6438750267022237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2810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5-4298-9C34-4A4A2B20275D}"/>
              </c:ext>
            </c:extLst>
          </c:dPt>
          <c:dPt>
            <c:idx val="1"/>
            <c:bubble3D val="0"/>
            <c:spPr>
              <a:solidFill>
                <a:srgbClr val="E29A4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85-4298-9C34-4A4A2B20275D}"/>
              </c:ext>
            </c:extLst>
          </c:dPt>
          <c:dPt>
            <c:idx val="2"/>
            <c:bubble3D val="0"/>
            <c:spPr>
              <a:solidFill>
                <a:srgbClr val="DEAE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85-4298-9C34-4A4A2B2027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ill Sans Ligh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Risk-adjusted market rate returns</c:v>
                </c:pt>
                <c:pt idx="1">
                  <c:v>Close to market rate return</c:v>
                </c:pt>
                <c:pt idx="2">
                  <c:v>Close to capital preservation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0.66</c:v>
                </c:pt>
                <c:pt idx="1">
                  <c:v>0.18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85-4298-9C34-4A4A2B202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Light"/>
        </a:defRPr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55374864060033"/>
          <c:y val="8.0064621683514428E-2"/>
          <c:w val="0.65883940802216079"/>
          <c:h val="0.484403428940284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Outperforming</c:v>
                </c:pt>
              </c:strCache>
            </c:strRef>
          </c:tx>
          <c:spPr>
            <a:solidFill>
              <a:srgbClr val="E28104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2810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86C-4E92-8689-561F56365C8D}"/>
              </c:ext>
            </c:extLst>
          </c:dPt>
          <c:dPt>
            <c:idx val="1"/>
            <c:invertIfNegative val="0"/>
            <c:bubble3D val="0"/>
            <c:spPr>
              <a:solidFill>
                <a:srgbClr val="E2810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86C-4E92-8689-561F56365C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ill Sans Ligh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Impact performance
relative to expectations</c:v>
                </c:pt>
                <c:pt idx="1">
                  <c:v>Financiel performance
relative to expectations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6C-4E92-8689-561F56365C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line</c:v>
                </c:pt>
              </c:strCache>
            </c:strRef>
          </c:tx>
          <c:spPr>
            <a:solidFill>
              <a:srgbClr val="E29A48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ill Sans Ligh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Impact performance
relative to expectations</c:v>
                </c:pt>
                <c:pt idx="1">
                  <c:v>Financiel performance
relative to expectations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0.79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6C-4E92-8689-561F56365C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Underperforming</c:v>
                </c:pt>
              </c:strCache>
            </c:strRef>
          </c:tx>
          <c:spPr>
            <a:solidFill>
              <a:srgbClr val="DEAE79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2912058978409688E-3"/>
                  <c:y val="-1.186433183259397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6C-4E92-8689-561F56365C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ill Sans Ligh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Impact performance
relative to expectations</c:v>
                </c:pt>
                <c:pt idx="1">
                  <c:v>Financiel performance
relative to expectations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0.02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6C-4E92-8689-561F56365C8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4337216"/>
        <c:axId val="484338336"/>
      </c:barChart>
      <c:catAx>
        <c:axId val="48433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7F7F7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Gill Sans Light"/>
                <a:ea typeface="+mn-ea"/>
                <a:cs typeface="+mn-cs"/>
              </a:defRPr>
            </a:pPr>
            <a:endParaRPr lang="da-DK"/>
          </a:p>
        </c:txPr>
        <c:crossAx val="484338336"/>
        <c:crosses val="autoZero"/>
        <c:auto val="1"/>
        <c:lblAlgn val="ctr"/>
        <c:lblOffset val="100"/>
        <c:noMultiLvlLbl val="0"/>
      </c:catAx>
      <c:valAx>
        <c:axId val="48433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7F7F7F"/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Light"/>
                <a:ea typeface="+mn-ea"/>
                <a:cs typeface="+mn-cs"/>
              </a:defRPr>
            </a:pPr>
            <a:endParaRPr lang="da-DK"/>
          </a:p>
        </c:txPr>
        <c:crossAx val="4843372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Light"/>
        </a:defRPr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4ABD4-5AA2-AE48-A868-3A778E9646E8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D6CC7-EE17-8446-A4E6-A761BB89686F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10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D6CC7-EE17-8446-A4E6-A761BB89686F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417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D6CC7-EE17-8446-A4E6-A761BB89686F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390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D6CC7-EE17-8446-A4E6-A761BB89686F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61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Måske vi skal udelade Bridge fra materialet – vi kan </a:t>
            </a:r>
            <a:r>
              <a:rPr lang="da-DK" dirty="0" err="1"/>
              <a:t>evt</a:t>
            </a:r>
            <a:r>
              <a:rPr lang="da-DK" dirty="0"/>
              <a:t> gemme slide til fonde og personer, der har fokus på uddannelse. 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194F9-2FD0-4D7F-A256-EFB50404E3F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9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795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739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222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vestment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18178" y="241152"/>
            <a:ext cx="9472247" cy="460375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Lucida Sans" panose="020B06020305040202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911181" y="6589348"/>
            <a:ext cx="747553" cy="26865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37409A-83EF-454B-B474-736CA41C5278}" type="slidenum">
              <a:rPr lang="da-DK" sz="1000" smtClean="0">
                <a:solidFill>
                  <a:schemeClr val="bg1">
                    <a:lumMod val="50000"/>
                  </a:schemeClr>
                </a:solidFill>
              </a:rPr>
              <a:t>‹nr.›</a:t>
            </a:fld>
            <a:endParaRPr lang="da-DK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29"/>
          <p:cNvSpPr txBox="1"/>
          <p:nvPr userDrawn="1"/>
        </p:nvSpPr>
        <p:spPr>
          <a:xfrm>
            <a:off x="9178507" y="223124"/>
            <a:ext cx="2806581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950" b="1" noProof="0" dirty="0">
                <a:latin typeface="Calibri"/>
                <a:cs typeface="Calibri"/>
              </a:rPr>
              <a:t>Investment strategy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8957A0DB-8D72-41EF-A28B-850F34DA4498}"/>
              </a:ext>
            </a:extLst>
          </p:cNvPr>
          <p:cNvSpPr/>
          <p:nvPr userDrawn="1"/>
        </p:nvSpPr>
        <p:spPr>
          <a:xfrm>
            <a:off x="10248864" y="152399"/>
            <a:ext cx="214089" cy="80210"/>
          </a:xfrm>
          <a:prstGeom prst="rect">
            <a:avLst/>
          </a:prstGeom>
          <a:solidFill>
            <a:srgbClr val="E599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5A94036-A871-45C5-A023-62A6BAD2BE72}"/>
              </a:ext>
            </a:extLst>
          </p:cNvPr>
          <p:cNvSpPr/>
          <p:nvPr userDrawn="1"/>
        </p:nvSpPr>
        <p:spPr>
          <a:xfrm>
            <a:off x="10526928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31606B1-C7AB-43F1-B6DC-6AD878EBB396}"/>
              </a:ext>
            </a:extLst>
          </p:cNvPr>
          <p:cNvSpPr/>
          <p:nvPr userDrawn="1"/>
        </p:nvSpPr>
        <p:spPr>
          <a:xfrm>
            <a:off x="10804992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90E0749A-64A6-4FB8-A491-74C03E973388}"/>
              </a:ext>
            </a:extLst>
          </p:cNvPr>
          <p:cNvSpPr/>
          <p:nvPr userDrawn="1"/>
        </p:nvSpPr>
        <p:spPr>
          <a:xfrm>
            <a:off x="11083056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3304F607-236D-493B-A9FC-1AEE8F8E5D77}"/>
              </a:ext>
            </a:extLst>
          </p:cNvPr>
          <p:cNvSpPr/>
          <p:nvPr userDrawn="1"/>
        </p:nvSpPr>
        <p:spPr>
          <a:xfrm>
            <a:off x="11361120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DD351433-2854-49E4-8B52-64100849AC5F}"/>
              </a:ext>
            </a:extLst>
          </p:cNvPr>
          <p:cNvSpPr/>
          <p:nvPr userDrawn="1"/>
        </p:nvSpPr>
        <p:spPr>
          <a:xfrm>
            <a:off x="9970800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F3A9E99E-D080-4EF4-B219-FD4B54DA8125}"/>
              </a:ext>
            </a:extLst>
          </p:cNvPr>
          <p:cNvSpPr/>
          <p:nvPr userDrawn="1"/>
        </p:nvSpPr>
        <p:spPr>
          <a:xfrm>
            <a:off x="11639181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8CE56623-F74B-473E-8C0F-5E7D734D98C6}"/>
              </a:ext>
            </a:extLst>
          </p:cNvPr>
          <p:cNvSpPr/>
          <p:nvPr userDrawn="1"/>
        </p:nvSpPr>
        <p:spPr>
          <a:xfrm>
            <a:off x="9692736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14" name="Picture 2" descr="Billedresultat for nordic impact funds logo">
            <a:extLst>
              <a:ext uri="{FF2B5EF4-FFF2-40B4-BE49-F238E27FC236}">
                <a16:creationId xmlns:a16="http://schemas.microsoft.com/office/drawing/2014/main" id="{08B55709-B70F-458C-91F8-342AFDCE77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7" y="6464410"/>
            <a:ext cx="2460845" cy="2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arket conside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9843DD4-3B3A-4E1B-8E99-ED2E8A688A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9843DD4-3B3A-4E1B-8E99-ED2E8A688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18178" y="241152"/>
            <a:ext cx="9472247" cy="460375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Lucida Sans" panose="020B06020305040202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911181" y="6589348"/>
            <a:ext cx="747553" cy="26865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37409A-83EF-454B-B474-736CA41C5278}" type="slidenum">
              <a:rPr lang="da-DK" sz="1000" smtClean="0">
                <a:solidFill>
                  <a:schemeClr val="bg1">
                    <a:lumMod val="50000"/>
                  </a:schemeClr>
                </a:solidFill>
              </a:rPr>
              <a:t>‹nr.›</a:t>
            </a:fld>
            <a:endParaRPr lang="da-DK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29"/>
          <p:cNvSpPr txBox="1"/>
          <p:nvPr userDrawn="1"/>
        </p:nvSpPr>
        <p:spPr>
          <a:xfrm>
            <a:off x="8907848" y="223124"/>
            <a:ext cx="30772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950" b="1" noProof="0" dirty="0">
                <a:latin typeface="+mn-lt"/>
                <a:cs typeface="Calibri"/>
              </a:rPr>
              <a:t>Market considerations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6A18DF8-110E-48F1-BAB1-A35E436266AF}"/>
              </a:ext>
            </a:extLst>
          </p:cNvPr>
          <p:cNvSpPr/>
          <p:nvPr userDrawn="1"/>
        </p:nvSpPr>
        <p:spPr>
          <a:xfrm>
            <a:off x="10248864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473EFF28-7886-4F7B-9ADB-2CC79B77A9ED}"/>
              </a:ext>
            </a:extLst>
          </p:cNvPr>
          <p:cNvSpPr/>
          <p:nvPr userDrawn="1"/>
        </p:nvSpPr>
        <p:spPr>
          <a:xfrm>
            <a:off x="10526928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23C4704C-1BCA-4B7B-BFA6-CFA7A0B75B58}"/>
              </a:ext>
            </a:extLst>
          </p:cNvPr>
          <p:cNvSpPr/>
          <p:nvPr userDrawn="1"/>
        </p:nvSpPr>
        <p:spPr>
          <a:xfrm>
            <a:off x="10804992" y="152399"/>
            <a:ext cx="214089" cy="80210"/>
          </a:xfrm>
          <a:prstGeom prst="rect">
            <a:avLst/>
          </a:prstGeom>
          <a:solidFill>
            <a:srgbClr val="E599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B0B2926F-FDEA-4338-A418-49134F8ADC3E}"/>
              </a:ext>
            </a:extLst>
          </p:cNvPr>
          <p:cNvSpPr/>
          <p:nvPr userDrawn="1"/>
        </p:nvSpPr>
        <p:spPr>
          <a:xfrm>
            <a:off x="11083056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07A3C363-5372-464B-AE5D-67FBE661DC1C}"/>
              </a:ext>
            </a:extLst>
          </p:cNvPr>
          <p:cNvSpPr/>
          <p:nvPr userDrawn="1"/>
        </p:nvSpPr>
        <p:spPr>
          <a:xfrm>
            <a:off x="11361120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DF2A8CB2-5443-4973-A4C7-BD02B47C4282}"/>
              </a:ext>
            </a:extLst>
          </p:cNvPr>
          <p:cNvSpPr/>
          <p:nvPr userDrawn="1"/>
        </p:nvSpPr>
        <p:spPr>
          <a:xfrm>
            <a:off x="9970800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001D7725-CD49-4145-AF38-9F7F5A3F7BEC}"/>
              </a:ext>
            </a:extLst>
          </p:cNvPr>
          <p:cNvSpPr/>
          <p:nvPr userDrawn="1"/>
        </p:nvSpPr>
        <p:spPr>
          <a:xfrm>
            <a:off x="11639181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AAB21EA3-4389-4980-AE85-47BDC1BBA3A8}"/>
              </a:ext>
            </a:extLst>
          </p:cNvPr>
          <p:cNvSpPr/>
          <p:nvPr userDrawn="1"/>
        </p:nvSpPr>
        <p:spPr>
          <a:xfrm>
            <a:off x="9692736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14" name="Picture 2" descr="Billedresultat for nordic impact funds logo">
            <a:extLst>
              <a:ext uri="{FF2B5EF4-FFF2-40B4-BE49-F238E27FC236}">
                <a16:creationId xmlns:a16="http://schemas.microsoft.com/office/drawing/2014/main" id="{C1112FBD-F2E2-40E4-A6D7-08E58F1089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7" y="6464410"/>
            <a:ext cx="2460845" cy="2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39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18178" y="241152"/>
            <a:ext cx="9472247" cy="460375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Lucida Sans" panose="020B06020305040202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911181" y="6589348"/>
            <a:ext cx="747553" cy="26865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37409A-83EF-454B-B474-736CA41C5278}" type="slidenum">
              <a:rPr lang="da-DK" sz="1000" smtClean="0">
                <a:solidFill>
                  <a:schemeClr val="bg1">
                    <a:lumMod val="50000"/>
                  </a:schemeClr>
                </a:solidFill>
              </a:rPr>
              <a:t>‹nr.›</a:t>
            </a:fld>
            <a:endParaRPr lang="da-DK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2" descr="Billedresultat for nordic impact fund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7" y="6464410"/>
            <a:ext cx="2460845" cy="2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29">
            <a:extLst>
              <a:ext uri="{FF2B5EF4-FFF2-40B4-BE49-F238E27FC236}">
                <a16:creationId xmlns:a16="http://schemas.microsoft.com/office/drawing/2014/main" id="{7EDC602B-A225-41AF-B6DC-3AF5A2AC5B1D}"/>
              </a:ext>
            </a:extLst>
          </p:cNvPr>
          <p:cNvSpPr txBox="1"/>
          <p:nvPr userDrawn="1"/>
        </p:nvSpPr>
        <p:spPr>
          <a:xfrm>
            <a:off x="8907848" y="223124"/>
            <a:ext cx="30772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950" b="1" noProof="0" dirty="0">
                <a:latin typeface="Calibri"/>
                <a:cs typeface="Calibri"/>
              </a:rPr>
              <a:t>Appendices  - Pipeline examples</a:t>
            </a: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07F471C7-FB91-4590-A8AB-2E4784D1EDEB}"/>
              </a:ext>
            </a:extLst>
          </p:cNvPr>
          <p:cNvSpPr/>
          <p:nvPr userDrawn="1"/>
        </p:nvSpPr>
        <p:spPr>
          <a:xfrm>
            <a:off x="10248864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3B66786F-6ECC-4398-8E4F-AA1DF1EC2F76}"/>
              </a:ext>
            </a:extLst>
          </p:cNvPr>
          <p:cNvSpPr/>
          <p:nvPr userDrawn="1"/>
        </p:nvSpPr>
        <p:spPr>
          <a:xfrm>
            <a:off x="10526928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2CAC977A-499D-4090-8F85-90EAEA79E3F5}"/>
              </a:ext>
            </a:extLst>
          </p:cNvPr>
          <p:cNvSpPr/>
          <p:nvPr userDrawn="1"/>
        </p:nvSpPr>
        <p:spPr>
          <a:xfrm>
            <a:off x="10804992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F0DBA136-715B-4F99-9F9F-98A630A8F44F}"/>
              </a:ext>
            </a:extLst>
          </p:cNvPr>
          <p:cNvSpPr/>
          <p:nvPr userDrawn="1"/>
        </p:nvSpPr>
        <p:spPr>
          <a:xfrm>
            <a:off x="11083056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3921CBDA-416A-42BE-AFCD-C19BCA0FC534}"/>
              </a:ext>
            </a:extLst>
          </p:cNvPr>
          <p:cNvSpPr/>
          <p:nvPr userDrawn="1"/>
        </p:nvSpPr>
        <p:spPr>
          <a:xfrm>
            <a:off x="11361120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3D17871B-738F-4CC6-996F-C16B9D7B78F7}"/>
              </a:ext>
            </a:extLst>
          </p:cNvPr>
          <p:cNvSpPr/>
          <p:nvPr userDrawn="1"/>
        </p:nvSpPr>
        <p:spPr>
          <a:xfrm>
            <a:off x="9970800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A14F173C-4B42-48B4-8008-69E746C91846}"/>
              </a:ext>
            </a:extLst>
          </p:cNvPr>
          <p:cNvSpPr/>
          <p:nvPr userDrawn="1"/>
        </p:nvSpPr>
        <p:spPr>
          <a:xfrm>
            <a:off x="11639181" y="152399"/>
            <a:ext cx="214089" cy="80210"/>
          </a:xfrm>
          <a:prstGeom prst="rect">
            <a:avLst/>
          </a:prstGeom>
          <a:solidFill>
            <a:srgbClr val="E599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32E39DAE-501A-4B2F-839D-C257B0348572}"/>
              </a:ext>
            </a:extLst>
          </p:cNvPr>
          <p:cNvSpPr/>
          <p:nvPr userDrawn="1"/>
        </p:nvSpPr>
        <p:spPr>
          <a:xfrm>
            <a:off x="9692736" y="152399"/>
            <a:ext cx="214089" cy="80210"/>
          </a:xfrm>
          <a:prstGeom prst="rect">
            <a:avLst/>
          </a:prstGeom>
          <a:solidFill>
            <a:srgbClr val="001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8287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1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018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777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306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611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637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245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926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F1A8-5AF5-E940-B2A0-7EE923F8772C}" type="datetimeFigureOut">
              <a:rPr lang="da-DK" smtClean="0"/>
              <a:pPr/>
              <a:t>24-01-2018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B4E4-D934-E949-88E4-A1CD22E6644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98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KINGSTON/NordicImpactFound/Powerpoint254X143mm_s.1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325120" y="94766"/>
            <a:ext cx="6659234" cy="600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600" b="1" dirty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INVESTING </a:t>
            </a:r>
          </a:p>
          <a:p>
            <a:r>
              <a:rPr lang="da-DK" sz="6600" b="1" dirty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FOR </a:t>
            </a:r>
          </a:p>
          <a:p>
            <a:r>
              <a:rPr lang="da-DK" sz="6600" b="1" dirty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SOCIAL </a:t>
            </a:r>
          </a:p>
          <a:p>
            <a:r>
              <a:rPr lang="da-DK" sz="6600" b="1" dirty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IMPACT </a:t>
            </a:r>
          </a:p>
          <a:p>
            <a:r>
              <a:rPr lang="da-DK" sz="6600" b="1" dirty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IN AFRICA</a:t>
            </a:r>
          </a:p>
          <a:p>
            <a:pPr>
              <a:lnSpc>
                <a:spcPts val="6500"/>
              </a:lnSpc>
            </a:pPr>
            <a:r>
              <a:rPr lang="da-DK" sz="2000" b="1" dirty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IDA Global Development 24 </a:t>
            </a:r>
            <a:r>
              <a:rPr lang="da-DK" sz="2000" b="1" dirty="0" err="1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January</a:t>
            </a:r>
            <a:r>
              <a:rPr lang="da-DK" sz="2000" b="1" dirty="0">
                <a:solidFill>
                  <a:schemeClr val="bg1"/>
                </a:solidFill>
                <a:latin typeface="Gill Sans Light" charset="0"/>
                <a:ea typeface="Gill Sans Light" charset="0"/>
                <a:cs typeface="Gill Sans Light" charset="0"/>
              </a:rPr>
              <a:t> 2018.</a:t>
            </a:r>
          </a:p>
        </p:txBody>
      </p:sp>
    </p:spTree>
    <p:extLst>
      <p:ext uri="{BB962C8B-B14F-4D97-AF65-F5344CB8AC3E}">
        <p14:creationId xmlns:p14="http://schemas.microsoft.com/office/powerpoint/2010/main" val="93111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5273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FINANCIAL RETURN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03C7EE09-4380-4801-A30D-ACB6C86ABFF8}"/>
              </a:ext>
            </a:extLst>
          </p:cNvPr>
          <p:cNvSpPr/>
          <p:nvPr/>
        </p:nvSpPr>
        <p:spPr>
          <a:xfrm>
            <a:off x="1397995" y="1544525"/>
            <a:ext cx="3200400" cy="779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300" dirty="0">
                <a:latin typeface="Gill Sans Light" charset="0"/>
              </a:rPr>
              <a:t>EXPECTED RETURN </a:t>
            </a:r>
            <a:r>
              <a:rPr lang="da-DK" dirty="0">
                <a:latin typeface="Gill Sans Light" charset="0"/>
              </a:rPr>
              <a:t> </a:t>
            </a:r>
          </a:p>
          <a:p>
            <a:pPr>
              <a:lnSpc>
                <a:spcPts val="2600"/>
              </a:lnSpc>
            </a:pPr>
            <a:r>
              <a:rPr lang="da-DK" b="1" dirty="0">
                <a:latin typeface="Gill Sans" charset="0"/>
              </a:rPr>
              <a:t>IMPACT FUNDS (N=209)</a:t>
            </a:r>
            <a:endParaRPr lang="da-DK" dirty="0">
              <a:effectLst/>
              <a:latin typeface="Gill Sans" charset="0"/>
            </a:endParaRP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BD79BD32-2F85-482E-A39C-E28E684C9CB7}"/>
              </a:ext>
            </a:extLst>
          </p:cNvPr>
          <p:cNvSpPr/>
          <p:nvPr/>
        </p:nvSpPr>
        <p:spPr>
          <a:xfrm>
            <a:off x="6142537" y="1544525"/>
            <a:ext cx="3263900" cy="779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300" dirty="0">
                <a:latin typeface="Gill Sans Light" charset="0"/>
              </a:rPr>
              <a:t>PAST PERFORMANCE </a:t>
            </a:r>
          </a:p>
          <a:p>
            <a:pPr>
              <a:lnSpc>
                <a:spcPts val="2600"/>
              </a:lnSpc>
            </a:pPr>
            <a:r>
              <a:rPr lang="da-DK" b="1" dirty="0">
                <a:latin typeface="Gill Sans" charset="0"/>
              </a:rPr>
              <a:t>IMPACT FUNDS (N=202)</a:t>
            </a:r>
            <a:endParaRPr lang="da-DK" dirty="0">
              <a:effectLst/>
              <a:latin typeface="Gill Sans" charset="0"/>
            </a:endParaRPr>
          </a:p>
        </p:txBody>
      </p:sp>
      <p:graphicFrame>
        <p:nvGraphicFramePr>
          <p:cNvPr id="42" name="Chart 13">
            <a:extLst>
              <a:ext uri="{FF2B5EF4-FFF2-40B4-BE49-F238E27FC236}">
                <a16:creationId xmlns:a16="http://schemas.microsoft.com/office/drawing/2014/main" id="{D8FD90E5-A465-436B-BB24-B48BECF3F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565569"/>
              </p:ext>
            </p:extLst>
          </p:nvPr>
        </p:nvGraphicFramePr>
        <p:xfrm>
          <a:off x="803636" y="2214232"/>
          <a:ext cx="4389119" cy="396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5" name="Chart 14">
            <a:extLst>
              <a:ext uri="{FF2B5EF4-FFF2-40B4-BE49-F238E27FC236}">
                <a16:creationId xmlns:a16="http://schemas.microsoft.com/office/drawing/2014/main" id="{966ADE5A-C3D5-4BE3-90BE-7800B1F1F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427526"/>
              </p:ext>
            </p:extLst>
          </p:nvPr>
        </p:nvGraphicFramePr>
        <p:xfrm>
          <a:off x="5568953" y="2463302"/>
          <a:ext cx="4411069" cy="366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Rektangel 45">
            <a:extLst>
              <a:ext uri="{FF2B5EF4-FFF2-40B4-BE49-F238E27FC236}">
                <a16:creationId xmlns:a16="http://schemas.microsoft.com/office/drawing/2014/main" id="{AC74C3C5-4017-4371-B07F-9C3077C2C860}"/>
              </a:ext>
            </a:extLst>
          </p:cNvPr>
          <p:cNvSpPr/>
          <p:nvPr/>
        </p:nvSpPr>
        <p:spPr>
          <a:xfrm>
            <a:off x="1416050" y="5086340"/>
            <a:ext cx="6096000" cy="15901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40"/>
              </a:lnSpc>
            </a:pPr>
            <a:r>
              <a:rPr lang="en-US" sz="1200" b="1" dirty="0">
                <a:latin typeface="Gill Sans" charset="0"/>
              </a:rPr>
              <a:t>66%</a:t>
            </a:r>
            <a:r>
              <a:rPr lang="en-US" sz="1200" dirty="0">
                <a:latin typeface="Gill Sans" charset="0"/>
              </a:rPr>
              <a:t> </a:t>
            </a:r>
            <a:r>
              <a:rPr lang="en-US" sz="1200" dirty="0">
                <a:latin typeface="Gill Sans Light" charset="0"/>
              </a:rPr>
              <a:t>Risk-adjusted market rate returns</a:t>
            </a:r>
          </a:p>
          <a:p>
            <a:endParaRPr lang="en-US" sz="1200" dirty="0">
              <a:latin typeface="Gill Sans" charset="0"/>
            </a:endParaRPr>
          </a:p>
          <a:p>
            <a:r>
              <a:rPr lang="en-US" sz="1200" b="1" dirty="0">
                <a:latin typeface="Gill Sans" charset="0"/>
              </a:rPr>
              <a:t>18%</a:t>
            </a:r>
            <a:r>
              <a:rPr lang="en-US" sz="1200" dirty="0">
                <a:latin typeface="Gill Sans" charset="0"/>
              </a:rPr>
              <a:t> </a:t>
            </a:r>
            <a:r>
              <a:rPr lang="en-US" sz="1200" dirty="0">
                <a:latin typeface="Gill Sans Light" charset="0"/>
              </a:rPr>
              <a:t>Close to market rate return</a:t>
            </a:r>
            <a:br>
              <a:rPr lang="en-US" sz="1200" dirty="0">
                <a:latin typeface="Gill Sans" charset="0"/>
              </a:rPr>
            </a:br>
            <a:endParaRPr lang="en-US" sz="1200" dirty="0">
              <a:latin typeface="Gill Sans" charset="0"/>
            </a:endParaRPr>
          </a:p>
          <a:p>
            <a:r>
              <a:rPr lang="en-US" sz="1200" b="1" dirty="0">
                <a:latin typeface="Gill Sans" charset="0"/>
              </a:rPr>
              <a:t>16%</a:t>
            </a:r>
            <a:r>
              <a:rPr lang="en-US" sz="1200" dirty="0">
                <a:latin typeface="Gill Sans" charset="0"/>
              </a:rPr>
              <a:t> </a:t>
            </a:r>
            <a:r>
              <a:rPr lang="en-US" sz="1200" dirty="0">
                <a:latin typeface="Gill Sans Light" charset="0"/>
              </a:rPr>
              <a:t>Close to capital preservation</a:t>
            </a:r>
          </a:p>
          <a:p>
            <a:endParaRPr lang="en-US" sz="1200" dirty="0">
              <a:latin typeface="Gill Sans" charset="0"/>
            </a:endParaRPr>
          </a:p>
          <a:p>
            <a:r>
              <a:rPr lang="en-US" sz="1200" dirty="0">
                <a:latin typeface="Gill Sans Light" charset="0"/>
              </a:rPr>
              <a:t>Gross return expectations for survey funds were on average </a:t>
            </a:r>
            <a:r>
              <a:rPr lang="en-US" sz="1200" b="1" dirty="0">
                <a:latin typeface="Gill Sans Light" charset="0"/>
              </a:rPr>
              <a:t>16,5 %</a:t>
            </a:r>
            <a:r>
              <a:rPr lang="en-US" sz="1200" dirty="0">
                <a:latin typeface="Gill Sans Light" charset="0"/>
              </a:rPr>
              <a:t> </a:t>
            </a:r>
            <a:br>
              <a:rPr lang="en-US" sz="1200" dirty="0">
                <a:latin typeface="Gill Sans Light" charset="0"/>
              </a:rPr>
            </a:br>
            <a:r>
              <a:rPr lang="en-US" sz="1200" dirty="0">
                <a:latin typeface="Gill Sans Light" charset="0"/>
              </a:rPr>
              <a:t>(on equity) and </a:t>
            </a:r>
            <a:r>
              <a:rPr lang="en-US" sz="1200" b="1" dirty="0">
                <a:latin typeface="Gill Sans Light" charset="0"/>
              </a:rPr>
              <a:t>91% </a:t>
            </a:r>
            <a:r>
              <a:rPr lang="en-US" sz="1200" dirty="0">
                <a:latin typeface="Gill Sans Light" charset="0"/>
              </a:rPr>
              <a:t>are on or above target</a:t>
            </a:r>
            <a:endParaRPr lang="en-US" sz="1200" dirty="0">
              <a:effectLst/>
              <a:latin typeface="Gill Sans Light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E982856-6747-4493-9D44-090095A53911}"/>
              </a:ext>
            </a:extLst>
          </p:cNvPr>
          <p:cNvSpPr/>
          <p:nvPr/>
        </p:nvSpPr>
        <p:spPr>
          <a:xfrm>
            <a:off x="9406437" y="6534147"/>
            <a:ext cx="2726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Light" charset="0"/>
              </a:rPr>
              <a:t>Source: GIIN Impact Investor Survey, 2017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3ED84D7-E5B2-47DE-A3FE-F398ED1CFB75}"/>
              </a:ext>
            </a:extLst>
          </p:cNvPr>
          <p:cNvSpPr/>
          <p:nvPr/>
        </p:nvSpPr>
        <p:spPr>
          <a:xfrm>
            <a:off x="1163779" y="5163127"/>
            <a:ext cx="162000" cy="162000"/>
          </a:xfrm>
          <a:prstGeom prst="rect">
            <a:avLst/>
          </a:prstGeom>
          <a:solidFill>
            <a:srgbClr val="E28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8CEAB38C-6B79-49BA-BE44-693C8C020B33}"/>
              </a:ext>
            </a:extLst>
          </p:cNvPr>
          <p:cNvSpPr/>
          <p:nvPr/>
        </p:nvSpPr>
        <p:spPr>
          <a:xfrm>
            <a:off x="1166304" y="5530228"/>
            <a:ext cx="162000" cy="162000"/>
          </a:xfrm>
          <a:prstGeom prst="rect">
            <a:avLst/>
          </a:prstGeom>
          <a:solidFill>
            <a:srgbClr val="E29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647B36CF-A277-4B1C-B596-58D807CCB048}"/>
              </a:ext>
            </a:extLst>
          </p:cNvPr>
          <p:cNvSpPr/>
          <p:nvPr/>
        </p:nvSpPr>
        <p:spPr>
          <a:xfrm>
            <a:off x="1165043" y="5881429"/>
            <a:ext cx="162000" cy="162000"/>
          </a:xfrm>
          <a:prstGeom prst="rect">
            <a:avLst/>
          </a:prstGeom>
          <a:solidFill>
            <a:srgbClr val="DEA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029615C-7929-4C6F-A93B-B9635218E936}"/>
              </a:ext>
            </a:extLst>
          </p:cNvPr>
          <p:cNvSpPr/>
          <p:nvPr/>
        </p:nvSpPr>
        <p:spPr>
          <a:xfrm>
            <a:off x="6358437" y="508634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Gill Sans Light" charset="0"/>
              </a:rPr>
              <a:t>Outperforming</a:t>
            </a:r>
          </a:p>
          <a:p>
            <a:endParaRPr lang="en-US" sz="1200" dirty="0">
              <a:latin typeface="Gill Sans" charset="0"/>
            </a:endParaRPr>
          </a:p>
          <a:p>
            <a:r>
              <a:rPr lang="en-US" sz="1200" dirty="0">
                <a:latin typeface="Gill Sans Light" charset="0"/>
              </a:rPr>
              <a:t>In line</a:t>
            </a:r>
          </a:p>
          <a:p>
            <a:endParaRPr lang="en-US" sz="1200" dirty="0">
              <a:latin typeface="Gill Sans" charset="0"/>
            </a:endParaRPr>
          </a:p>
          <a:p>
            <a:r>
              <a:rPr lang="en-US" sz="1200" dirty="0">
                <a:latin typeface="Gill Sans Light" charset="0"/>
              </a:rPr>
              <a:t>Underperforming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41BD1A37-B961-412B-B79A-35DEEBA8025B}"/>
              </a:ext>
            </a:extLst>
          </p:cNvPr>
          <p:cNvSpPr/>
          <p:nvPr/>
        </p:nvSpPr>
        <p:spPr>
          <a:xfrm>
            <a:off x="6094736" y="5168049"/>
            <a:ext cx="162000" cy="162000"/>
          </a:xfrm>
          <a:prstGeom prst="rect">
            <a:avLst/>
          </a:prstGeom>
          <a:solidFill>
            <a:srgbClr val="E28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BE49A429-4E0E-4C9E-BD76-B37B057417CD}"/>
              </a:ext>
            </a:extLst>
          </p:cNvPr>
          <p:cNvSpPr/>
          <p:nvPr/>
        </p:nvSpPr>
        <p:spPr>
          <a:xfrm>
            <a:off x="6097261" y="5535150"/>
            <a:ext cx="162000" cy="162000"/>
          </a:xfrm>
          <a:prstGeom prst="rect">
            <a:avLst/>
          </a:prstGeom>
          <a:solidFill>
            <a:srgbClr val="E29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920E4603-5C0E-4EE5-92C7-DDF538E6C52F}"/>
              </a:ext>
            </a:extLst>
          </p:cNvPr>
          <p:cNvSpPr/>
          <p:nvPr/>
        </p:nvSpPr>
        <p:spPr>
          <a:xfrm>
            <a:off x="6096000" y="5886351"/>
            <a:ext cx="162000" cy="162000"/>
          </a:xfrm>
          <a:prstGeom prst="rect">
            <a:avLst/>
          </a:prstGeom>
          <a:solidFill>
            <a:srgbClr val="DEA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6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47195-0F0A-4CEE-89EC-3AFB16E7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582" y="523442"/>
            <a:ext cx="10515600" cy="1325563"/>
          </a:xfrm>
        </p:spPr>
        <p:txBody>
          <a:bodyPr/>
          <a:lstStyle/>
          <a:p>
            <a:r>
              <a:rPr lang="da-DK" dirty="0"/>
              <a:t>SOLUTIONS </a:t>
            </a:r>
            <a:br>
              <a:rPr lang="da-DK" dirty="0"/>
            </a:br>
            <a:r>
              <a:rPr lang="da-DK" sz="2000" dirty="0"/>
              <a:t>– TRENDS AND CHALLENGES</a:t>
            </a:r>
            <a:endParaRPr lang="en-US" sz="2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B181BF-9BE6-4F4B-A3CC-1C5173227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018"/>
            <a:ext cx="9949874" cy="48675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2900" dirty="0">
                <a:latin typeface="+mj-lt"/>
                <a:ea typeface="+mj-ea"/>
                <a:cs typeface="+mj-cs"/>
              </a:rPr>
              <a:t>TRENDS:</a:t>
            </a:r>
          </a:p>
          <a:p>
            <a:r>
              <a:rPr lang="da-DK" dirty="0">
                <a:latin typeface="GillSans-Light"/>
              </a:rPr>
              <a:t>Mobile 	– </a:t>
            </a:r>
            <a:r>
              <a:rPr lang="da-DK" dirty="0" err="1">
                <a:latin typeface="GillSans-Light"/>
              </a:rPr>
              <a:t>accessibility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payment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credit</a:t>
            </a:r>
            <a:r>
              <a:rPr lang="da-DK" dirty="0">
                <a:latin typeface="GillSans-Light"/>
              </a:rPr>
              <a:t>, info, </a:t>
            </a:r>
            <a:r>
              <a:rPr lang="da-DK" dirty="0" err="1">
                <a:latin typeface="GillSans-Light"/>
              </a:rPr>
              <a:t>communication</a:t>
            </a:r>
            <a:r>
              <a:rPr lang="da-DK" dirty="0">
                <a:latin typeface="GillSans-Light"/>
              </a:rPr>
              <a:t>, USSD</a:t>
            </a:r>
          </a:p>
          <a:p>
            <a:r>
              <a:rPr lang="da-DK" dirty="0">
                <a:latin typeface="GillSans-Light"/>
              </a:rPr>
              <a:t>PAYG 		– Pay-as-</a:t>
            </a:r>
            <a:r>
              <a:rPr lang="da-DK" dirty="0" err="1">
                <a:latin typeface="GillSans-Light"/>
              </a:rPr>
              <a:t>you</a:t>
            </a:r>
            <a:r>
              <a:rPr lang="da-DK" dirty="0">
                <a:latin typeface="GillSans-Light"/>
              </a:rPr>
              <a:t>-go</a:t>
            </a:r>
          </a:p>
          <a:p>
            <a:r>
              <a:rPr lang="da-DK" dirty="0">
                <a:latin typeface="GillSans-Light"/>
              </a:rPr>
              <a:t>Solar		– home solar, </a:t>
            </a:r>
            <a:r>
              <a:rPr lang="da-DK" dirty="0" err="1">
                <a:latin typeface="GillSans-Light"/>
              </a:rPr>
              <a:t>off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grid</a:t>
            </a:r>
            <a:r>
              <a:rPr lang="da-DK" dirty="0">
                <a:latin typeface="GillSans-Light"/>
              </a:rPr>
              <a:t>, mini </a:t>
            </a:r>
            <a:r>
              <a:rPr lang="da-DK" dirty="0" err="1">
                <a:latin typeface="GillSans-Light"/>
              </a:rPr>
              <a:t>grid</a:t>
            </a:r>
            <a:r>
              <a:rPr lang="da-DK" dirty="0">
                <a:latin typeface="GillSans-Light"/>
              </a:rPr>
              <a:t>, on </a:t>
            </a:r>
            <a:r>
              <a:rPr lang="da-DK" dirty="0" err="1">
                <a:latin typeface="GillSans-Light"/>
              </a:rPr>
              <a:t>grid</a:t>
            </a:r>
            <a:r>
              <a:rPr lang="da-DK" dirty="0">
                <a:latin typeface="GillSans-Light"/>
              </a:rPr>
              <a:t> …for light, </a:t>
            </a:r>
            <a:r>
              <a:rPr lang="da-DK" dirty="0" err="1">
                <a:latin typeface="GillSans-Light"/>
              </a:rPr>
              <a:t>cooling</a:t>
            </a:r>
            <a:r>
              <a:rPr lang="da-DK" dirty="0">
                <a:latin typeface="GillSans-Light"/>
              </a:rPr>
              <a:t>, 			    	   </a:t>
            </a:r>
            <a:r>
              <a:rPr lang="da-DK" dirty="0" err="1">
                <a:latin typeface="GillSans-Light"/>
              </a:rPr>
              <a:t>water</a:t>
            </a:r>
            <a:r>
              <a:rPr lang="da-DK" dirty="0">
                <a:latin typeface="GillSans-Light"/>
              </a:rPr>
              <a:t> pumps, </a:t>
            </a:r>
            <a:r>
              <a:rPr lang="da-DK" dirty="0" err="1">
                <a:latin typeface="GillSans-Light"/>
              </a:rPr>
              <a:t>storage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processing</a:t>
            </a:r>
            <a:r>
              <a:rPr lang="da-DK" dirty="0">
                <a:latin typeface="GillSans-Light"/>
              </a:rPr>
              <a:t>, kiosks etc.</a:t>
            </a:r>
          </a:p>
          <a:p>
            <a:r>
              <a:rPr lang="da-DK" dirty="0">
                <a:latin typeface="GillSans-Light"/>
              </a:rPr>
              <a:t>Data driven 	– multiple information </a:t>
            </a:r>
            <a:r>
              <a:rPr lang="da-DK" dirty="0" err="1">
                <a:latin typeface="GillSans-Light"/>
              </a:rPr>
              <a:t>sources</a:t>
            </a:r>
            <a:r>
              <a:rPr lang="da-DK" dirty="0">
                <a:latin typeface="GillSans-Light"/>
              </a:rPr>
              <a:t>, uniting </a:t>
            </a:r>
            <a:r>
              <a:rPr lang="da-DK" dirty="0" err="1">
                <a:latin typeface="GillSans-Light"/>
              </a:rPr>
              <a:t>fragmented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markets</a:t>
            </a:r>
            <a:r>
              <a:rPr lang="da-DK" dirty="0">
                <a:latin typeface="GillSans-Light"/>
              </a:rPr>
              <a:t>, 			    	    </a:t>
            </a:r>
            <a:r>
              <a:rPr lang="da-DK" dirty="0" err="1">
                <a:latin typeface="GillSans-Light"/>
              </a:rPr>
              <a:t>using</a:t>
            </a:r>
            <a:r>
              <a:rPr lang="da-DK" dirty="0">
                <a:latin typeface="GillSans-Light"/>
              </a:rPr>
              <a:t> data to </a:t>
            </a:r>
            <a:r>
              <a:rPr lang="da-DK" dirty="0" err="1">
                <a:latin typeface="GillSans-Light"/>
              </a:rPr>
              <a:t>improve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productivity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machine</a:t>
            </a:r>
            <a:r>
              <a:rPr lang="da-DK" dirty="0">
                <a:latin typeface="GillSans-Light"/>
              </a:rPr>
              <a:t> learning </a:t>
            </a:r>
            <a:r>
              <a:rPr lang="da-DK" dirty="0" err="1">
                <a:latin typeface="GillSans-Light"/>
              </a:rPr>
              <a:t>algorithms</a:t>
            </a:r>
            <a:endParaRPr lang="da-DK" dirty="0">
              <a:latin typeface="GillSans-Light"/>
            </a:endParaRPr>
          </a:p>
          <a:p>
            <a:r>
              <a:rPr lang="da-DK" dirty="0">
                <a:latin typeface="GillSans-Light"/>
              </a:rPr>
              <a:t>Blockchain 	– for cross border </a:t>
            </a:r>
            <a:r>
              <a:rPr lang="da-DK" dirty="0" err="1">
                <a:latin typeface="GillSans-Light"/>
              </a:rPr>
              <a:t>payments</a:t>
            </a:r>
            <a:r>
              <a:rPr lang="da-DK" dirty="0">
                <a:latin typeface="GillSans-Light"/>
              </a:rPr>
              <a:t>, land </a:t>
            </a:r>
            <a:r>
              <a:rPr lang="da-DK" dirty="0" err="1">
                <a:latin typeface="GillSans-Light"/>
              </a:rPr>
              <a:t>rights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identity</a:t>
            </a:r>
            <a:r>
              <a:rPr lang="da-DK" dirty="0">
                <a:latin typeface="GillSans-Light"/>
              </a:rPr>
              <a:t>, legal </a:t>
            </a:r>
            <a:r>
              <a:rPr lang="da-DK" dirty="0" err="1">
                <a:latin typeface="GillSans-Light"/>
              </a:rPr>
              <a:t>contracts</a:t>
            </a:r>
            <a:r>
              <a:rPr lang="da-DK" dirty="0">
                <a:latin typeface="GillSans-Light"/>
              </a:rPr>
              <a:t>…</a:t>
            </a:r>
          </a:p>
          <a:p>
            <a:r>
              <a:rPr lang="da-DK" dirty="0">
                <a:latin typeface="GillSans-Light"/>
              </a:rPr>
              <a:t>Wallets	- digital </a:t>
            </a:r>
            <a:r>
              <a:rPr lang="da-DK" dirty="0" err="1">
                <a:latin typeface="GillSans-Light"/>
              </a:rPr>
              <a:t>wallets</a:t>
            </a:r>
            <a:r>
              <a:rPr lang="da-DK" dirty="0">
                <a:latin typeface="GillSans-Light"/>
              </a:rPr>
              <a:t> for </a:t>
            </a:r>
            <a:r>
              <a:rPr lang="da-DK" dirty="0" err="1">
                <a:latin typeface="GillSans-Light"/>
              </a:rPr>
              <a:t>education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health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insurance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savings</a:t>
            </a:r>
            <a:r>
              <a:rPr lang="da-DK" dirty="0">
                <a:latin typeface="GillSans-Light"/>
              </a:rPr>
              <a:t>, inputs </a:t>
            </a:r>
            <a:r>
              <a:rPr lang="da-DK" dirty="0" err="1">
                <a:latin typeface="GillSans-Light"/>
              </a:rPr>
              <a:t>etc</a:t>
            </a:r>
            <a:endParaRPr lang="da-DK" dirty="0">
              <a:latin typeface="GillSans-Light"/>
            </a:endParaRPr>
          </a:p>
          <a:p>
            <a:endParaRPr lang="da-DK" dirty="0"/>
          </a:p>
          <a:p>
            <a:pPr marL="0" indent="0">
              <a:buNone/>
            </a:pPr>
            <a:r>
              <a:rPr lang="da-DK" sz="2900" dirty="0">
                <a:latin typeface="+mj-lt"/>
                <a:ea typeface="+mj-ea"/>
                <a:cs typeface="+mj-cs"/>
              </a:rPr>
              <a:t>CHALLENGES: </a:t>
            </a:r>
          </a:p>
          <a:p>
            <a:r>
              <a:rPr lang="da-DK" dirty="0" err="1">
                <a:latin typeface="GillSans-Light"/>
              </a:rPr>
              <a:t>Need</a:t>
            </a:r>
            <a:r>
              <a:rPr lang="da-DK" dirty="0">
                <a:latin typeface="GillSans-Light"/>
              </a:rPr>
              <a:t> for </a:t>
            </a:r>
            <a:r>
              <a:rPr lang="da-DK" dirty="0" err="1">
                <a:latin typeface="GillSans-Light"/>
              </a:rPr>
              <a:t>physical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structures</a:t>
            </a:r>
            <a:r>
              <a:rPr lang="da-DK" dirty="0">
                <a:latin typeface="GillSans-Light"/>
              </a:rPr>
              <a:t>, </a:t>
            </a:r>
            <a:r>
              <a:rPr lang="da-DK" dirty="0" err="1">
                <a:latin typeface="GillSans-Light"/>
              </a:rPr>
              <a:t>networks</a:t>
            </a:r>
            <a:r>
              <a:rPr lang="da-DK" dirty="0">
                <a:latin typeface="GillSans-Light"/>
              </a:rPr>
              <a:t>, distribution, partners</a:t>
            </a:r>
          </a:p>
          <a:p>
            <a:r>
              <a:rPr lang="da-DK" dirty="0" err="1">
                <a:latin typeface="GillSans-Light"/>
              </a:rPr>
              <a:t>Many</a:t>
            </a:r>
            <a:r>
              <a:rPr lang="da-DK" dirty="0">
                <a:latin typeface="GillSans-Light"/>
              </a:rPr>
              <a:t> solutions to same problems – </a:t>
            </a:r>
            <a:r>
              <a:rPr lang="da-DK" dirty="0" err="1">
                <a:latin typeface="GillSans-Light"/>
              </a:rPr>
              <a:t>who</a:t>
            </a:r>
            <a:r>
              <a:rPr lang="da-DK" dirty="0">
                <a:latin typeface="GillSans-Light"/>
              </a:rPr>
              <a:t> is the </a:t>
            </a:r>
            <a:r>
              <a:rPr lang="da-DK" dirty="0" err="1">
                <a:latin typeface="GillSans-Light"/>
              </a:rPr>
              <a:t>winner</a:t>
            </a:r>
            <a:r>
              <a:rPr lang="da-DK" dirty="0">
                <a:latin typeface="GillSans-Light"/>
              </a:rPr>
              <a:t> or is the </a:t>
            </a:r>
            <a:r>
              <a:rPr lang="da-DK" dirty="0" err="1">
                <a:latin typeface="GillSans-Light"/>
              </a:rPr>
              <a:t>market</a:t>
            </a:r>
            <a:r>
              <a:rPr lang="da-DK" dirty="0">
                <a:latin typeface="GillSans-Light"/>
              </a:rPr>
              <a:t> big </a:t>
            </a:r>
            <a:r>
              <a:rPr lang="da-DK" dirty="0" err="1">
                <a:latin typeface="GillSans-Light"/>
              </a:rPr>
              <a:t>enough</a:t>
            </a:r>
            <a:r>
              <a:rPr lang="da-DK" dirty="0">
                <a:latin typeface="GillSans-Light"/>
              </a:rPr>
              <a:t>? Will </a:t>
            </a:r>
            <a:r>
              <a:rPr lang="da-DK" dirty="0" err="1">
                <a:latin typeface="GillSans-Light"/>
              </a:rPr>
              <a:t>some</a:t>
            </a:r>
            <a:r>
              <a:rPr lang="da-DK" dirty="0">
                <a:latin typeface="GillSans-Light"/>
              </a:rPr>
              <a:t> of the solutions </a:t>
            </a:r>
            <a:r>
              <a:rPr lang="da-DK" dirty="0" err="1">
                <a:latin typeface="GillSans-Light"/>
              </a:rPr>
              <a:t>be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taken</a:t>
            </a:r>
            <a:r>
              <a:rPr lang="da-DK" dirty="0">
                <a:latin typeface="GillSans-Light"/>
              </a:rPr>
              <a:t> over by </a:t>
            </a:r>
            <a:r>
              <a:rPr lang="da-DK" dirty="0" err="1">
                <a:latin typeface="GillSans-Light"/>
              </a:rPr>
              <a:t>government</a:t>
            </a:r>
            <a:r>
              <a:rPr lang="da-DK" dirty="0">
                <a:latin typeface="GillSans-Light"/>
              </a:rPr>
              <a:t>?</a:t>
            </a:r>
          </a:p>
          <a:p>
            <a:r>
              <a:rPr lang="da-DK" dirty="0" err="1">
                <a:latin typeface="GillSans-Light"/>
              </a:rPr>
              <a:t>Many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start-ups</a:t>
            </a:r>
            <a:r>
              <a:rPr lang="da-DK" dirty="0">
                <a:latin typeface="GillSans-Light"/>
              </a:rPr>
              <a:t> – </a:t>
            </a:r>
            <a:r>
              <a:rPr lang="da-DK" dirty="0" err="1">
                <a:latin typeface="GillSans-Light"/>
              </a:rPr>
              <a:t>few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mature</a:t>
            </a:r>
            <a:r>
              <a:rPr lang="da-DK" dirty="0">
                <a:latin typeface="GillSans-Light"/>
              </a:rPr>
              <a:t> </a:t>
            </a:r>
            <a:r>
              <a:rPr lang="da-DK" dirty="0" err="1">
                <a:latin typeface="GillSans-Light"/>
              </a:rPr>
              <a:t>businesses</a:t>
            </a:r>
            <a:endParaRPr lang="da-DK" dirty="0">
              <a:latin typeface="GillSans-Light"/>
            </a:endParaRP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DF9F3C-E48E-4E76-9A8D-6F43336ED7D4}"/>
              </a:ext>
            </a:extLst>
          </p:cNvPr>
          <p:cNvSpPr/>
          <p:nvPr/>
        </p:nvSpPr>
        <p:spPr>
          <a:xfrm>
            <a:off x="838200" y="1948873"/>
            <a:ext cx="9617364" cy="2706254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171450" indent="-171450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6AB4C3-6C91-496D-AFCE-7EB0C2DCE4B5}"/>
              </a:ext>
            </a:extLst>
          </p:cNvPr>
          <p:cNvSpPr/>
          <p:nvPr/>
        </p:nvSpPr>
        <p:spPr>
          <a:xfrm>
            <a:off x="838198" y="5098473"/>
            <a:ext cx="9617365" cy="1339271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171450" indent="-171450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9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634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ENEZA EDUCATION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71C4C357-1A38-4631-A65D-E5EB579C630B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noProof="0" dirty="0">
                <a:latin typeface="Gill Sans Light"/>
                <a:cs typeface="Calibri"/>
              </a:rPr>
              <a:t>Why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798282-B3EE-4192-A94F-DF63EA3369CE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39BE48C-B0B2-46B8-BA56-39F7CAADBF8C}"/>
              </a:ext>
            </a:extLst>
          </p:cNvPr>
          <p:cNvSpPr/>
          <p:nvPr/>
        </p:nvSpPr>
        <p:spPr>
          <a:xfrm>
            <a:off x="1072519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92EDB775-66E1-4970-AC27-6F1F24AD0EA4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8179B07E-4B21-49D4-A017-D9B4FADF213E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BB5DF8E-3060-4877-96BA-CF490C9FAD81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58EA6E7-59FC-48D8-9070-720D7220EBD1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9626FA35-4CA5-4B76-B89B-859221375626}"/>
              </a:ext>
            </a:extLst>
          </p:cNvPr>
          <p:cNvSpPr/>
          <p:nvPr/>
        </p:nvSpPr>
        <p:spPr>
          <a:xfrm>
            <a:off x="8319099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C04C7F92-297C-4E60-AE8D-BE33686F2DC2}"/>
              </a:ext>
            </a:extLst>
          </p:cNvPr>
          <p:cNvSpPr/>
          <p:nvPr/>
        </p:nvSpPr>
        <p:spPr>
          <a:xfrm>
            <a:off x="8243473" y="2018951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3.2 million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E139476E-B3FD-4FC7-9CF8-2BD52CC861F9}"/>
              </a:ext>
            </a:extLst>
          </p:cNvPr>
          <p:cNvSpPr/>
          <p:nvPr/>
        </p:nvSpPr>
        <p:spPr>
          <a:xfrm>
            <a:off x="9015695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28880C9-C45F-4324-9506-EA3EC19154B0}"/>
              </a:ext>
            </a:extLst>
          </p:cNvPr>
          <p:cNvSpPr/>
          <p:nvPr/>
        </p:nvSpPr>
        <p:spPr>
          <a:xfrm>
            <a:off x="8954638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KE, TZ, GH &amp; CI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04364657-010F-4C12-81EE-D0C527C814B0}"/>
              </a:ext>
            </a:extLst>
          </p:cNvPr>
          <p:cNvSpPr/>
          <p:nvPr/>
        </p:nvSpPr>
        <p:spPr>
          <a:xfrm>
            <a:off x="10408887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BA13AC06-F19D-4712-8110-D982A397141D}"/>
              </a:ext>
            </a:extLst>
          </p:cNvPr>
          <p:cNvSpPr/>
          <p:nvPr/>
        </p:nvSpPr>
        <p:spPr>
          <a:xfrm>
            <a:off x="10376968" y="2068336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USD 3 million</a:t>
            </a: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2B1D8854-A44F-4D3F-9CAA-4DCFA8B38C59}"/>
              </a:ext>
            </a:extLst>
          </p:cNvPr>
          <p:cNvSpPr/>
          <p:nvPr/>
        </p:nvSpPr>
        <p:spPr>
          <a:xfrm>
            <a:off x="11105484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79E7672A-6483-4648-B4DB-B323D9CF93EE}"/>
              </a:ext>
            </a:extLst>
          </p:cNvPr>
          <p:cNvSpPr/>
          <p:nvPr/>
        </p:nvSpPr>
        <p:spPr>
          <a:xfrm>
            <a:off x="11027384" y="2018951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Education</a:t>
            </a:r>
          </a:p>
        </p:txBody>
      </p:sp>
      <p:grpSp>
        <p:nvGrpSpPr>
          <p:cNvPr id="32" name="Gruppieren 238">
            <a:extLst>
              <a:ext uri="{FF2B5EF4-FFF2-40B4-BE49-F238E27FC236}">
                <a16:creationId xmlns:a16="http://schemas.microsoft.com/office/drawing/2014/main" id="{D7E1D1F9-0A33-4357-B6C7-1907237381D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94575" y="1566756"/>
            <a:ext cx="383470" cy="400868"/>
            <a:chOff x="8343964" y="5747544"/>
            <a:chExt cx="839787" cy="877887"/>
          </a:xfrm>
          <a:solidFill>
            <a:srgbClr val="001532"/>
          </a:solidFill>
        </p:grpSpPr>
        <p:sp>
          <p:nvSpPr>
            <p:cNvPr id="33" name="Freeform 1083">
              <a:extLst>
                <a:ext uri="{FF2B5EF4-FFF2-40B4-BE49-F238E27FC236}">
                  <a16:creationId xmlns:a16="http://schemas.microsoft.com/office/drawing/2014/main" id="{1051BDE2-F205-4D46-A940-A51520214C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15414" y="5747544"/>
              <a:ext cx="495300" cy="566737"/>
            </a:xfrm>
            <a:custGeom>
              <a:avLst/>
              <a:gdLst>
                <a:gd name="T0" fmla="*/ 13 w 132"/>
                <a:gd name="T1" fmla="*/ 109 h 151"/>
                <a:gd name="T2" fmla="*/ 65 w 132"/>
                <a:gd name="T3" fmla="*/ 151 h 151"/>
                <a:gd name="T4" fmla="*/ 119 w 132"/>
                <a:gd name="T5" fmla="*/ 109 h 151"/>
                <a:gd name="T6" fmla="*/ 130 w 132"/>
                <a:gd name="T7" fmla="*/ 91 h 151"/>
                <a:gd name="T8" fmla="*/ 130 w 132"/>
                <a:gd name="T9" fmla="*/ 73 h 151"/>
                <a:gd name="T10" fmla="*/ 126 w 132"/>
                <a:gd name="T11" fmla="*/ 68 h 151"/>
                <a:gd name="T12" fmla="*/ 125 w 132"/>
                <a:gd name="T13" fmla="*/ 43 h 151"/>
                <a:gd name="T14" fmla="*/ 66 w 132"/>
                <a:gd name="T15" fmla="*/ 0 h 151"/>
                <a:gd name="T16" fmla="*/ 8 w 132"/>
                <a:gd name="T17" fmla="*/ 43 h 151"/>
                <a:gd name="T18" fmla="*/ 8 w 132"/>
                <a:gd name="T19" fmla="*/ 68 h 151"/>
                <a:gd name="T20" fmla="*/ 3 w 132"/>
                <a:gd name="T21" fmla="*/ 73 h 151"/>
                <a:gd name="T22" fmla="*/ 3 w 132"/>
                <a:gd name="T23" fmla="*/ 91 h 151"/>
                <a:gd name="T24" fmla="*/ 13 w 132"/>
                <a:gd name="T25" fmla="*/ 109 h 151"/>
                <a:gd name="T26" fmla="*/ 65 w 132"/>
                <a:gd name="T27" fmla="*/ 136 h 151"/>
                <a:gd name="T28" fmla="*/ 27 w 132"/>
                <a:gd name="T29" fmla="*/ 104 h 151"/>
                <a:gd name="T30" fmla="*/ 21 w 132"/>
                <a:gd name="T31" fmla="*/ 68 h 151"/>
                <a:gd name="T32" fmla="*/ 21 w 132"/>
                <a:gd name="T33" fmla="*/ 65 h 151"/>
                <a:gd name="T34" fmla="*/ 96 w 132"/>
                <a:gd name="T35" fmla="*/ 50 h 151"/>
                <a:gd name="T36" fmla="*/ 111 w 132"/>
                <a:gd name="T37" fmla="*/ 70 h 151"/>
                <a:gd name="T38" fmla="*/ 105 w 132"/>
                <a:gd name="T39" fmla="*/ 104 h 151"/>
                <a:gd name="T40" fmla="*/ 65 w 132"/>
                <a:gd name="T41" fmla="*/ 13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51">
                  <a:moveTo>
                    <a:pt x="13" y="109"/>
                  </a:moveTo>
                  <a:cubicBezTo>
                    <a:pt x="20" y="133"/>
                    <a:pt x="42" y="151"/>
                    <a:pt x="65" y="151"/>
                  </a:cubicBezTo>
                  <a:cubicBezTo>
                    <a:pt x="90" y="151"/>
                    <a:pt x="111" y="133"/>
                    <a:pt x="119" y="109"/>
                  </a:cubicBezTo>
                  <a:cubicBezTo>
                    <a:pt x="122" y="106"/>
                    <a:pt x="127" y="100"/>
                    <a:pt x="130" y="91"/>
                  </a:cubicBezTo>
                  <a:cubicBezTo>
                    <a:pt x="132" y="85"/>
                    <a:pt x="132" y="78"/>
                    <a:pt x="130" y="73"/>
                  </a:cubicBezTo>
                  <a:cubicBezTo>
                    <a:pt x="128" y="72"/>
                    <a:pt x="127" y="69"/>
                    <a:pt x="126" y="68"/>
                  </a:cubicBezTo>
                  <a:cubicBezTo>
                    <a:pt x="126" y="57"/>
                    <a:pt x="126" y="52"/>
                    <a:pt x="125" y="43"/>
                  </a:cubicBezTo>
                  <a:cubicBezTo>
                    <a:pt x="122" y="18"/>
                    <a:pt x="97" y="0"/>
                    <a:pt x="66" y="0"/>
                  </a:cubicBezTo>
                  <a:cubicBezTo>
                    <a:pt x="37" y="0"/>
                    <a:pt x="8" y="18"/>
                    <a:pt x="8" y="43"/>
                  </a:cubicBezTo>
                  <a:cubicBezTo>
                    <a:pt x="8" y="52"/>
                    <a:pt x="8" y="57"/>
                    <a:pt x="8" y="68"/>
                  </a:cubicBezTo>
                  <a:cubicBezTo>
                    <a:pt x="4" y="69"/>
                    <a:pt x="3" y="72"/>
                    <a:pt x="3" y="73"/>
                  </a:cubicBezTo>
                  <a:cubicBezTo>
                    <a:pt x="1" y="78"/>
                    <a:pt x="0" y="85"/>
                    <a:pt x="3" y="91"/>
                  </a:cubicBezTo>
                  <a:cubicBezTo>
                    <a:pt x="5" y="100"/>
                    <a:pt x="9" y="106"/>
                    <a:pt x="13" y="109"/>
                  </a:cubicBezTo>
                  <a:close/>
                  <a:moveTo>
                    <a:pt x="65" y="136"/>
                  </a:moveTo>
                  <a:cubicBezTo>
                    <a:pt x="47" y="136"/>
                    <a:pt x="32" y="122"/>
                    <a:pt x="27" y="104"/>
                  </a:cubicBezTo>
                  <a:cubicBezTo>
                    <a:pt x="26" y="96"/>
                    <a:pt x="21" y="75"/>
                    <a:pt x="21" y="68"/>
                  </a:cubicBezTo>
                  <a:cubicBezTo>
                    <a:pt x="21" y="67"/>
                    <a:pt x="21" y="66"/>
                    <a:pt x="21" y="65"/>
                  </a:cubicBezTo>
                  <a:cubicBezTo>
                    <a:pt x="76" y="63"/>
                    <a:pt x="86" y="50"/>
                    <a:pt x="96" y="50"/>
                  </a:cubicBezTo>
                  <a:cubicBezTo>
                    <a:pt x="96" y="50"/>
                    <a:pt x="96" y="67"/>
                    <a:pt x="111" y="70"/>
                  </a:cubicBezTo>
                  <a:cubicBezTo>
                    <a:pt x="110" y="79"/>
                    <a:pt x="106" y="97"/>
                    <a:pt x="105" y="104"/>
                  </a:cubicBezTo>
                  <a:cubicBezTo>
                    <a:pt x="100" y="122"/>
                    <a:pt x="84" y="136"/>
                    <a:pt x="65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84">
              <a:extLst>
                <a:ext uri="{FF2B5EF4-FFF2-40B4-BE49-F238E27FC236}">
                  <a16:creationId xmlns:a16="http://schemas.microsoft.com/office/drawing/2014/main" id="{FB6B64BF-DF45-430A-8124-909974BCF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8343964" y="6325394"/>
              <a:ext cx="839787" cy="300037"/>
            </a:xfrm>
            <a:custGeom>
              <a:avLst/>
              <a:gdLst>
                <a:gd name="T0" fmla="*/ 214 w 224"/>
                <a:gd name="T1" fmla="*/ 25 h 80"/>
                <a:gd name="T2" fmla="*/ 168 w 224"/>
                <a:gd name="T3" fmla="*/ 0 h 80"/>
                <a:gd name="T4" fmla="*/ 56 w 224"/>
                <a:gd name="T5" fmla="*/ 0 h 80"/>
                <a:gd name="T6" fmla="*/ 11 w 224"/>
                <a:gd name="T7" fmla="*/ 25 h 80"/>
                <a:gd name="T8" fmla="*/ 0 w 224"/>
                <a:gd name="T9" fmla="*/ 50 h 80"/>
                <a:gd name="T10" fmla="*/ 113 w 224"/>
                <a:gd name="T11" fmla="*/ 80 h 80"/>
                <a:gd name="T12" fmla="*/ 224 w 224"/>
                <a:gd name="T13" fmla="*/ 50 h 80"/>
                <a:gd name="T14" fmla="*/ 214 w 224"/>
                <a:gd name="T15" fmla="*/ 2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80">
                  <a:moveTo>
                    <a:pt x="214" y="25"/>
                  </a:moveTo>
                  <a:cubicBezTo>
                    <a:pt x="207" y="14"/>
                    <a:pt x="188" y="4"/>
                    <a:pt x="168" y="0"/>
                  </a:cubicBezTo>
                  <a:cubicBezTo>
                    <a:pt x="107" y="38"/>
                    <a:pt x="56" y="0"/>
                    <a:pt x="56" y="0"/>
                  </a:cubicBezTo>
                  <a:cubicBezTo>
                    <a:pt x="36" y="4"/>
                    <a:pt x="17" y="14"/>
                    <a:pt x="11" y="25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0" y="58"/>
                    <a:pt x="50" y="80"/>
                    <a:pt x="113" y="80"/>
                  </a:cubicBezTo>
                  <a:cubicBezTo>
                    <a:pt x="174" y="80"/>
                    <a:pt x="224" y="58"/>
                    <a:pt x="224" y="50"/>
                  </a:cubicBezTo>
                  <a:cubicBezTo>
                    <a:pt x="224" y="50"/>
                    <a:pt x="224" y="41"/>
                    <a:pt x="2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4" name="Gruppieren 377">
            <a:extLst>
              <a:ext uri="{FF2B5EF4-FFF2-40B4-BE49-F238E27FC236}">
                <a16:creationId xmlns:a16="http://schemas.microsoft.com/office/drawing/2014/main" id="{7AA275D1-BA44-44D7-8546-A825E10D564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520455" y="1560361"/>
            <a:ext cx="330137" cy="398261"/>
            <a:chOff x="6408738" y="503238"/>
            <a:chExt cx="600075" cy="723901"/>
          </a:xfrm>
          <a:solidFill>
            <a:srgbClr val="001532"/>
          </a:solidFill>
        </p:grpSpPr>
        <p:sp>
          <p:nvSpPr>
            <p:cNvPr id="85" name="Freeform 3250">
              <a:extLst>
                <a:ext uri="{FF2B5EF4-FFF2-40B4-BE49-F238E27FC236}">
                  <a16:creationId xmlns:a16="http://schemas.microsoft.com/office/drawing/2014/main" id="{02F2B3F6-2C6C-4983-A21E-45E4B64C8C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4001" y="668338"/>
              <a:ext cx="211138" cy="44450"/>
            </a:xfrm>
            <a:custGeom>
              <a:avLst/>
              <a:gdLst>
                <a:gd name="T0" fmla="*/ 56 w 56"/>
                <a:gd name="T1" fmla="*/ 6 h 12"/>
                <a:gd name="T2" fmla="*/ 51 w 56"/>
                <a:gd name="T3" fmla="*/ 12 h 12"/>
                <a:gd name="T4" fmla="*/ 5 w 56"/>
                <a:gd name="T5" fmla="*/ 12 h 12"/>
                <a:gd name="T6" fmla="*/ 0 w 56"/>
                <a:gd name="T7" fmla="*/ 6 h 12"/>
                <a:gd name="T8" fmla="*/ 0 w 56"/>
                <a:gd name="T9" fmla="*/ 6 h 12"/>
                <a:gd name="T10" fmla="*/ 5 w 56"/>
                <a:gd name="T11" fmla="*/ 0 h 12"/>
                <a:gd name="T12" fmla="*/ 51 w 56"/>
                <a:gd name="T13" fmla="*/ 0 h 12"/>
                <a:gd name="T14" fmla="*/ 56 w 56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2">
                  <a:moveTo>
                    <a:pt x="56" y="6"/>
                  </a:moveTo>
                  <a:cubicBezTo>
                    <a:pt x="56" y="9"/>
                    <a:pt x="54" y="12"/>
                    <a:pt x="5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51">
              <a:extLst>
                <a:ext uri="{FF2B5EF4-FFF2-40B4-BE49-F238E27FC236}">
                  <a16:creationId xmlns:a16="http://schemas.microsoft.com/office/drawing/2014/main" id="{12F3AA9A-56F0-41D0-9E22-68807204769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84951" y="503238"/>
              <a:ext cx="244475" cy="142875"/>
            </a:xfrm>
            <a:custGeom>
              <a:avLst/>
              <a:gdLst>
                <a:gd name="T0" fmla="*/ 65 w 65"/>
                <a:gd name="T1" fmla="*/ 19 h 38"/>
                <a:gd name="T2" fmla="*/ 52 w 65"/>
                <a:gd name="T3" fmla="*/ 38 h 38"/>
                <a:gd name="T4" fmla="*/ 14 w 65"/>
                <a:gd name="T5" fmla="*/ 38 h 38"/>
                <a:gd name="T6" fmla="*/ 0 w 65"/>
                <a:gd name="T7" fmla="*/ 19 h 38"/>
                <a:gd name="T8" fmla="*/ 0 w 65"/>
                <a:gd name="T9" fmla="*/ 19 h 38"/>
                <a:gd name="T10" fmla="*/ 14 w 65"/>
                <a:gd name="T11" fmla="*/ 0 h 38"/>
                <a:gd name="T12" fmla="*/ 28 w 65"/>
                <a:gd name="T13" fmla="*/ 10 h 38"/>
                <a:gd name="T14" fmla="*/ 38 w 65"/>
                <a:gd name="T15" fmla="*/ 0 h 38"/>
                <a:gd name="T16" fmla="*/ 47 w 65"/>
                <a:gd name="T17" fmla="*/ 10 h 38"/>
                <a:gd name="T18" fmla="*/ 52 w 65"/>
                <a:gd name="T19" fmla="*/ 0 h 38"/>
                <a:gd name="T20" fmla="*/ 65 w 65"/>
                <a:gd name="T2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8">
                  <a:moveTo>
                    <a:pt x="65" y="19"/>
                  </a:moveTo>
                  <a:cubicBezTo>
                    <a:pt x="65" y="29"/>
                    <a:pt x="59" y="38"/>
                    <a:pt x="5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7" y="38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7" y="0"/>
                    <a:pt x="14" y="0"/>
                  </a:cubicBezTo>
                  <a:cubicBezTo>
                    <a:pt x="14" y="0"/>
                    <a:pt x="24" y="11"/>
                    <a:pt x="28" y="10"/>
                  </a:cubicBezTo>
                  <a:cubicBezTo>
                    <a:pt x="32" y="9"/>
                    <a:pt x="34" y="0"/>
                    <a:pt x="38" y="0"/>
                  </a:cubicBezTo>
                  <a:cubicBezTo>
                    <a:pt x="41" y="1"/>
                    <a:pt x="44" y="10"/>
                    <a:pt x="47" y="10"/>
                  </a:cubicBezTo>
                  <a:cubicBezTo>
                    <a:pt x="49" y="9"/>
                    <a:pt x="52" y="0"/>
                    <a:pt x="52" y="0"/>
                  </a:cubicBezTo>
                  <a:cubicBezTo>
                    <a:pt x="59" y="0"/>
                    <a:pt x="65" y="9"/>
                    <a:pt x="6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252">
              <a:extLst>
                <a:ext uri="{FF2B5EF4-FFF2-40B4-BE49-F238E27FC236}">
                  <a16:creationId xmlns:a16="http://schemas.microsoft.com/office/drawing/2014/main" id="{39B89ABA-0DDC-483D-A736-3E06FF53EF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08738" y="739776"/>
              <a:ext cx="600075" cy="487363"/>
            </a:xfrm>
            <a:custGeom>
              <a:avLst/>
              <a:gdLst>
                <a:gd name="T0" fmla="*/ 160 w 160"/>
                <a:gd name="T1" fmla="*/ 116 h 130"/>
                <a:gd name="T2" fmla="*/ 145 w 160"/>
                <a:gd name="T3" fmla="*/ 130 h 130"/>
                <a:gd name="T4" fmla="*/ 15 w 160"/>
                <a:gd name="T5" fmla="*/ 130 h 130"/>
                <a:gd name="T6" fmla="*/ 0 w 160"/>
                <a:gd name="T7" fmla="*/ 116 h 130"/>
                <a:gd name="T8" fmla="*/ 15 w 160"/>
                <a:gd name="T9" fmla="*/ 101 h 130"/>
                <a:gd name="T10" fmla="*/ 15 w 160"/>
                <a:gd name="T11" fmla="*/ 47 h 130"/>
                <a:gd name="T12" fmla="*/ 62 w 160"/>
                <a:gd name="T13" fmla="*/ 0 h 130"/>
                <a:gd name="T14" fmla="*/ 98 w 160"/>
                <a:gd name="T15" fmla="*/ 0 h 130"/>
                <a:gd name="T16" fmla="*/ 145 w 160"/>
                <a:gd name="T17" fmla="*/ 47 h 130"/>
                <a:gd name="T18" fmla="*/ 145 w 160"/>
                <a:gd name="T19" fmla="*/ 101 h 130"/>
                <a:gd name="T20" fmla="*/ 160 w 160"/>
                <a:gd name="T21" fmla="*/ 116 h 130"/>
                <a:gd name="T22" fmla="*/ 106 w 160"/>
                <a:gd name="T23" fmla="*/ 76 h 130"/>
                <a:gd name="T24" fmla="*/ 88 w 160"/>
                <a:gd name="T25" fmla="*/ 55 h 130"/>
                <a:gd name="T26" fmla="*/ 75 w 160"/>
                <a:gd name="T27" fmla="*/ 46 h 130"/>
                <a:gd name="T28" fmla="*/ 84 w 160"/>
                <a:gd name="T29" fmla="*/ 40 h 130"/>
                <a:gd name="T30" fmla="*/ 100 w 160"/>
                <a:gd name="T31" fmla="*/ 44 h 130"/>
                <a:gd name="T32" fmla="*/ 103 w 160"/>
                <a:gd name="T33" fmla="*/ 31 h 130"/>
                <a:gd name="T34" fmla="*/ 87 w 160"/>
                <a:gd name="T35" fmla="*/ 28 h 130"/>
                <a:gd name="T36" fmla="*/ 87 w 160"/>
                <a:gd name="T37" fmla="*/ 26 h 130"/>
                <a:gd name="T38" fmla="*/ 87 w 160"/>
                <a:gd name="T39" fmla="*/ 26 h 130"/>
                <a:gd name="T40" fmla="*/ 87 w 160"/>
                <a:gd name="T41" fmla="*/ 25 h 130"/>
                <a:gd name="T42" fmla="*/ 82 w 160"/>
                <a:gd name="T43" fmla="*/ 19 h 130"/>
                <a:gd name="T44" fmla="*/ 76 w 160"/>
                <a:gd name="T45" fmla="*/ 25 h 130"/>
                <a:gd name="T46" fmla="*/ 76 w 160"/>
                <a:gd name="T47" fmla="*/ 27 h 130"/>
                <a:gd name="T48" fmla="*/ 76 w 160"/>
                <a:gd name="T49" fmla="*/ 28 h 130"/>
                <a:gd name="T50" fmla="*/ 76 w 160"/>
                <a:gd name="T51" fmla="*/ 29 h 130"/>
                <a:gd name="T52" fmla="*/ 58 w 160"/>
                <a:gd name="T53" fmla="*/ 48 h 130"/>
                <a:gd name="T54" fmla="*/ 78 w 160"/>
                <a:gd name="T55" fmla="*/ 68 h 130"/>
                <a:gd name="T56" fmla="*/ 89 w 160"/>
                <a:gd name="T57" fmla="*/ 77 h 130"/>
                <a:gd name="T58" fmla="*/ 79 w 160"/>
                <a:gd name="T59" fmla="*/ 84 h 130"/>
                <a:gd name="T60" fmla="*/ 61 w 160"/>
                <a:gd name="T61" fmla="*/ 80 h 130"/>
                <a:gd name="T62" fmla="*/ 57 w 160"/>
                <a:gd name="T63" fmla="*/ 92 h 130"/>
                <a:gd name="T64" fmla="*/ 76 w 160"/>
                <a:gd name="T65" fmla="*/ 97 h 130"/>
                <a:gd name="T66" fmla="*/ 76 w 160"/>
                <a:gd name="T67" fmla="*/ 99 h 130"/>
                <a:gd name="T68" fmla="*/ 76 w 160"/>
                <a:gd name="T69" fmla="*/ 99 h 130"/>
                <a:gd name="T70" fmla="*/ 76 w 160"/>
                <a:gd name="T71" fmla="*/ 100 h 130"/>
                <a:gd name="T72" fmla="*/ 81 w 160"/>
                <a:gd name="T73" fmla="*/ 105 h 130"/>
                <a:gd name="T74" fmla="*/ 87 w 160"/>
                <a:gd name="T75" fmla="*/ 100 h 130"/>
                <a:gd name="T76" fmla="*/ 87 w 160"/>
                <a:gd name="T77" fmla="*/ 99 h 130"/>
                <a:gd name="T78" fmla="*/ 87 w 160"/>
                <a:gd name="T79" fmla="*/ 99 h 130"/>
                <a:gd name="T80" fmla="*/ 87 w 160"/>
                <a:gd name="T81" fmla="*/ 96 h 130"/>
                <a:gd name="T82" fmla="*/ 106 w 160"/>
                <a:gd name="T83" fmla="*/ 7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130">
                  <a:moveTo>
                    <a:pt x="160" y="116"/>
                  </a:moveTo>
                  <a:cubicBezTo>
                    <a:pt x="160" y="124"/>
                    <a:pt x="153" y="130"/>
                    <a:pt x="145" y="130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7" y="130"/>
                    <a:pt x="0" y="124"/>
                    <a:pt x="0" y="116"/>
                  </a:cubicBezTo>
                  <a:cubicBezTo>
                    <a:pt x="0" y="108"/>
                    <a:pt x="7" y="101"/>
                    <a:pt x="15" y="101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21"/>
                    <a:pt x="36" y="0"/>
                    <a:pt x="62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4" y="0"/>
                    <a:pt x="145" y="21"/>
                    <a:pt x="145" y="47"/>
                  </a:cubicBezTo>
                  <a:cubicBezTo>
                    <a:pt x="145" y="101"/>
                    <a:pt x="145" y="101"/>
                    <a:pt x="145" y="101"/>
                  </a:cubicBezTo>
                  <a:cubicBezTo>
                    <a:pt x="153" y="101"/>
                    <a:pt x="160" y="108"/>
                    <a:pt x="160" y="116"/>
                  </a:cubicBezTo>
                  <a:close/>
                  <a:moveTo>
                    <a:pt x="106" y="76"/>
                  </a:moveTo>
                  <a:cubicBezTo>
                    <a:pt x="106" y="66"/>
                    <a:pt x="101" y="60"/>
                    <a:pt x="88" y="55"/>
                  </a:cubicBezTo>
                  <a:cubicBezTo>
                    <a:pt x="79" y="52"/>
                    <a:pt x="75" y="50"/>
                    <a:pt x="75" y="46"/>
                  </a:cubicBezTo>
                  <a:cubicBezTo>
                    <a:pt x="75" y="43"/>
                    <a:pt x="77" y="40"/>
                    <a:pt x="84" y="40"/>
                  </a:cubicBezTo>
                  <a:cubicBezTo>
                    <a:pt x="92" y="40"/>
                    <a:pt x="97" y="42"/>
                    <a:pt x="100" y="44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0"/>
                    <a:pt x="94" y="28"/>
                    <a:pt x="87" y="2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2"/>
                    <a:pt x="85" y="19"/>
                    <a:pt x="82" y="19"/>
                  </a:cubicBezTo>
                  <a:cubicBezTo>
                    <a:pt x="79" y="19"/>
                    <a:pt x="76" y="22"/>
                    <a:pt x="76" y="2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65" y="31"/>
                    <a:pt x="58" y="38"/>
                    <a:pt x="58" y="48"/>
                  </a:cubicBezTo>
                  <a:cubicBezTo>
                    <a:pt x="58" y="59"/>
                    <a:pt x="66" y="64"/>
                    <a:pt x="78" y="68"/>
                  </a:cubicBezTo>
                  <a:cubicBezTo>
                    <a:pt x="86" y="71"/>
                    <a:pt x="89" y="73"/>
                    <a:pt x="89" y="77"/>
                  </a:cubicBezTo>
                  <a:cubicBezTo>
                    <a:pt x="89" y="82"/>
                    <a:pt x="85" y="84"/>
                    <a:pt x="79" y="84"/>
                  </a:cubicBezTo>
                  <a:cubicBezTo>
                    <a:pt x="72" y="84"/>
                    <a:pt x="65" y="82"/>
                    <a:pt x="61" y="8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2" y="95"/>
                    <a:pt x="69" y="97"/>
                    <a:pt x="76" y="97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6" y="103"/>
                    <a:pt x="78" y="105"/>
                    <a:pt x="81" y="105"/>
                  </a:cubicBezTo>
                  <a:cubicBezTo>
                    <a:pt x="84" y="105"/>
                    <a:pt x="87" y="103"/>
                    <a:pt x="87" y="100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99" y="94"/>
                    <a:pt x="106" y="86"/>
                    <a:pt x="10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9" name="Rectangle 83">
            <a:extLst>
              <a:ext uri="{FF2B5EF4-FFF2-40B4-BE49-F238E27FC236}">
                <a16:creationId xmlns:a16="http://schemas.microsoft.com/office/drawing/2014/main" id="{89A85208-7C85-4EE8-B889-E75B9ACF6902}"/>
              </a:ext>
            </a:extLst>
          </p:cNvPr>
          <p:cNvSpPr/>
          <p:nvPr/>
        </p:nvSpPr>
        <p:spPr>
          <a:xfrm>
            <a:off x="9712291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A4933824-1F7D-4F29-A6F9-5ABBA876A460}"/>
              </a:ext>
            </a:extLst>
          </p:cNvPr>
          <p:cNvSpPr/>
          <p:nvPr/>
        </p:nvSpPr>
        <p:spPr>
          <a:xfrm>
            <a:off x="9665803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Growth</a:t>
            </a:r>
          </a:p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stage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24EDC0-AC5C-4102-8A6F-461CC3FC2C09}"/>
              </a:ext>
            </a:extLst>
          </p:cNvPr>
          <p:cNvGrpSpPr/>
          <p:nvPr/>
        </p:nvGrpSpPr>
        <p:grpSpPr>
          <a:xfrm>
            <a:off x="8120634" y="2742057"/>
            <a:ext cx="3557016" cy="3630169"/>
            <a:chOff x="8120634" y="2742057"/>
            <a:chExt cx="3557016" cy="3630169"/>
          </a:xfrm>
        </p:grpSpPr>
        <p:pic>
          <p:nvPicPr>
            <p:cNvPr id="95" name="Picture 120">
              <a:extLst>
                <a:ext uri="{FF2B5EF4-FFF2-40B4-BE49-F238E27FC236}">
                  <a16:creationId xmlns:a16="http://schemas.microsoft.com/office/drawing/2014/main" id="{06860F1A-E42A-419F-BB7E-071F2D170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0634" y="2742057"/>
              <a:ext cx="1772225" cy="1562650"/>
            </a:xfrm>
            <a:prstGeom prst="rect">
              <a:avLst/>
            </a:prstGeom>
          </p:spPr>
        </p:pic>
        <p:pic>
          <p:nvPicPr>
            <p:cNvPr id="96" name="Picture 121">
              <a:extLst>
                <a:ext uri="{FF2B5EF4-FFF2-40B4-BE49-F238E27FC236}">
                  <a16:creationId xmlns:a16="http://schemas.microsoft.com/office/drawing/2014/main" id="{C7BC8F81-6BAF-4EF5-93C9-872C4523D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209"/>
            <a:stretch/>
          </p:blipFill>
          <p:spPr>
            <a:xfrm>
              <a:off x="9892859" y="2742057"/>
              <a:ext cx="1784791" cy="15671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2">
              <a:extLst>
                <a:ext uri="{FF2B5EF4-FFF2-40B4-BE49-F238E27FC236}">
                  <a16:creationId xmlns:a16="http://schemas.microsoft.com/office/drawing/2014/main" id="{A6B95B18-1BF8-4D1C-9D73-D98B85062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52" r="1029"/>
            <a:stretch/>
          </p:blipFill>
          <p:spPr>
            <a:xfrm>
              <a:off x="8120634" y="4287326"/>
              <a:ext cx="3557016" cy="2084900"/>
            </a:xfrm>
            <a:prstGeom prst="rect">
              <a:avLst/>
            </a:prstGeom>
          </p:spPr>
        </p:pic>
      </p:grpSp>
      <p:sp>
        <p:nvSpPr>
          <p:cNvPr id="98" name="Rektangel 97">
            <a:extLst>
              <a:ext uri="{FF2B5EF4-FFF2-40B4-BE49-F238E27FC236}">
                <a16:creationId xmlns:a16="http://schemas.microsoft.com/office/drawing/2014/main" id="{CA554531-03E0-4A9E-9310-08A382102908}"/>
              </a:ext>
            </a:extLst>
          </p:cNvPr>
          <p:cNvSpPr/>
          <p:nvPr/>
        </p:nvSpPr>
        <p:spPr>
          <a:xfrm>
            <a:off x="476249" y="2057400"/>
            <a:ext cx="48006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Light" charset="0"/>
              </a:rPr>
              <a:t>A MOBILE EDUCATION PLATFORM</a:t>
            </a:r>
          </a:p>
          <a:p>
            <a:endParaRPr lang="en-US" sz="1200" dirty="0">
              <a:latin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200" dirty="0" err="1">
                <a:latin typeface="Gill Sans Light" charset="0"/>
              </a:rPr>
              <a:t>Eneza</a:t>
            </a:r>
            <a:r>
              <a:rPr lang="en-US" sz="1200" dirty="0">
                <a:latin typeface="Gill Sans Light" charset="0"/>
              </a:rPr>
              <a:t> Education is a comprehensive virtual tutor, that provides universal access to affordable, quality, lifelong learning through ubiquitous mobile technology. As a social enterprise, </a:t>
            </a:r>
            <a:r>
              <a:rPr lang="en-US" sz="1200" dirty="0" err="1">
                <a:latin typeface="Gill Sans Light" charset="0"/>
              </a:rPr>
              <a:t>Eneza</a:t>
            </a:r>
            <a:r>
              <a:rPr lang="en-US" sz="1200" dirty="0">
                <a:latin typeface="Gill Sans Light" charset="0"/>
              </a:rPr>
              <a:t> reinvest its resources to educate low income earners at scale, 70% of them living in rural areas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With over 3.2 million unique users, </a:t>
            </a:r>
            <a:r>
              <a:rPr lang="en-US" sz="1200" dirty="0" err="1">
                <a:latin typeface="Gill Sans Light" charset="0"/>
              </a:rPr>
              <a:t>Eneza</a:t>
            </a:r>
            <a:r>
              <a:rPr lang="en-US" sz="1200" dirty="0">
                <a:latin typeface="Gill Sans Light" charset="0"/>
              </a:rPr>
              <a:t> Education is undoubtedly Africa’s #1 Mobile Learning Platform for 10 – 25-year-old learners in rural Africa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err="1">
                <a:latin typeface="Gill Sans Light" charset="0"/>
              </a:rPr>
              <a:t>Eneza</a:t>
            </a:r>
            <a:r>
              <a:rPr lang="en-US" sz="1200" dirty="0">
                <a:latin typeface="Gill Sans Light" charset="0"/>
              </a:rPr>
              <a:t> offers a virtual tutor and teacher’s assistant – a way for both students and teachers to access courses and assessments while interacting with live instructors – all through low-cost mobile phones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Students can access locally-aligned tutorials, tips, and assessments, as well as a leaderboard, Wikipedia text and live teacher chat, an online web app, an offline desktop app, and an Android app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Individual parents, students or teachers can buy a subscription to courses for a low weekly or monthly fee</a:t>
            </a:r>
          </a:p>
        </p:txBody>
      </p:sp>
      <p:grpSp>
        <p:nvGrpSpPr>
          <p:cNvPr id="104" name="Gruppieren 419">
            <a:extLst>
              <a:ext uri="{FF2B5EF4-FFF2-40B4-BE49-F238E27FC236}">
                <a16:creationId xmlns:a16="http://schemas.microsoft.com/office/drawing/2014/main" id="{C193D86C-A3E9-4957-AF6A-32F261CC7F3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94584" y="1620180"/>
            <a:ext cx="349154" cy="329160"/>
            <a:chOff x="8040688" y="5967413"/>
            <a:chExt cx="720725" cy="679451"/>
          </a:xfrm>
          <a:solidFill>
            <a:srgbClr val="001532"/>
          </a:solidFill>
        </p:grpSpPr>
        <p:sp>
          <p:nvSpPr>
            <p:cNvPr id="105" name="Freeform 1741">
              <a:extLst>
                <a:ext uri="{FF2B5EF4-FFF2-40B4-BE49-F238E27FC236}">
                  <a16:creationId xmlns:a16="http://schemas.microsoft.com/office/drawing/2014/main" id="{D9953B2D-6E41-4097-8B82-2081381A6F4F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0688" y="6556376"/>
              <a:ext cx="720725" cy="90488"/>
            </a:xfrm>
            <a:custGeom>
              <a:avLst/>
              <a:gdLst>
                <a:gd name="T0" fmla="*/ 192 w 192"/>
                <a:gd name="T1" fmla="*/ 12 h 24"/>
                <a:gd name="T2" fmla="*/ 180 w 192"/>
                <a:gd name="T3" fmla="*/ 24 h 24"/>
                <a:gd name="T4" fmla="*/ 12 w 192"/>
                <a:gd name="T5" fmla="*/ 24 h 24"/>
                <a:gd name="T6" fmla="*/ 0 w 192"/>
                <a:gd name="T7" fmla="*/ 12 h 24"/>
                <a:gd name="T8" fmla="*/ 0 w 192"/>
                <a:gd name="T9" fmla="*/ 12 h 24"/>
                <a:gd name="T10" fmla="*/ 12 w 192"/>
                <a:gd name="T11" fmla="*/ 0 h 24"/>
                <a:gd name="T12" fmla="*/ 180 w 192"/>
                <a:gd name="T13" fmla="*/ 0 h 24"/>
                <a:gd name="T14" fmla="*/ 192 w 192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24">
                  <a:moveTo>
                    <a:pt x="192" y="12"/>
                  </a:moveTo>
                  <a:cubicBezTo>
                    <a:pt x="192" y="19"/>
                    <a:pt x="187" y="24"/>
                    <a:pt x="18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2" y="5"/>
                    <a:pt x="192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743">
              <a:extLst>
                <a:ext uri="{FF2B5EF4-FFF2-40B4-BE49-F238E27FC236}">
                  <a16:creationId xmlns:a16="http://schemas.microsoft.com/office/drawing/2014/main" id="{DA474485-9CCE-41C2-ACE3-B64E7751B48D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7363" y="6286501"/>
              <a:ext cx="134938" cy="225425"/>
            </a:xfrm>
            <a:custGeom>
              <a:avLst/>
              <a:gdLst>
                <a:gd name="T0" fmla="*/ 12 w 36"/>
                <a:gd name="T1" fmla="*/ 0 h 60"/>
                <a:gd name="T2" fmla="*/ 0 w 36"/>
                <a:gd name="T3" fmla="*/ 12 h 60"/>
                <a:gd name="T4" fmla="*/ 0 w 36"/>
                <a:gd name="T5" fmla="*/ 48 h 60"/>
                <a:gd name="T6" fmla="*/ 12 w 36"/>
                <a:gd name="T7" fmla="*/ 60 h 60"/>
                <a:gd name="T8" fmla="*/ 24 w 36"/>
                <a:gd name="T9" fmla="*/ 60 h 60"/>
                <a:gd name="T10" fmla="*/ 36 w 36"/>
                <a:gd name="T11" fmla="*/ 48 h 60"/>
                <a:gd name="T12" fmla="*/ 36 w 36"/>
                <a:gd name="T13" fmla="*/ 12 h 60"/>
                <a:gd name="T14" fmla="*/ 24 w 36"/>
                <a:gd name="T15" fmla="*/ 0 h 60"/>
                <a:gd name="T16" fmla="*/ 12 w 3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0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2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31" y="60"/>
                    <a:pt x="36" y="55"/>
                    <a:pt x="36" y="4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5"/>
                    <a:pt x="31" y="0"/>
                    <a:pt x="24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744">
              <a:extLst>
                <a:ext uri="{FF2B5EF4-FFF2-40B4-BE49-F238E27FC236}">
                  <a16:creationId xmlns:a16="http://schemas.microsoft.com/office/drawing/2014/main" id="{E6B155CA-4818-49E1-9325-FDA8A75272FE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2788" y="6151563"/>
              <a:ext cx="134938" cy="360363"/>
            </a:xfrm>
            <a:custGeom>
              <a:avLst/>
              <a:gdLst>
                <a:gd name="T0" fmla="*/ 36 w 36"/>
                <a:gd name="T1" fmla="*/ 84 h 96"/>
                <a:gd name="T2" fmla="*/ 24 w 36"/>
                <a:gd name="T3" fmla="*/ 96 h 96"/>
                <a:gd name="T4" fmla="*/ 12 w 36"/>
                <a:gd name="T5" fmla="*/ 96 h 96"/>
                <a:gd name="T6" fmla="*/ 0 w 36"/>
                <a:gd name="T7" fmla="*/ 84 h 96"/>
                <a:gd name="T8" fmla="*/ 0 w 36"/>
                <a:gd name="T9" fmla="*/ 12 h 96"/>
                <a:gd name="T10" fmla="*/ 12 w 36"/>
                <a:gd name="T11" fmla="*/ 0 h 96"/>
                <a:gd name="T12" fmla="*/ 24 w 36"/>
                <a:gd name="T13" fmla="*/ 0 h 96"/>
                <a:gd name="T14" fmla="*/ 36 w 36"/>
                <a:gd name="T15" fmla="*/ 12 h 96"/>
                <a:gd name="T16" fmla="*/ 36 w 36"/>
                <a:gd name="T17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96">
                  <a:moveTo>
                    <a:pt x="36" y="84"/>
                  </a:moveTo>
                  <a:cubicBezTo>
                    <a:pt x="36" y="91"/>
                    <a:pt x="31" y="96"/>
                    <a:pt x="24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5"/>
                    <a:pt x="36" y="12"/>
                  </a:cubicBezTo>
                  <a:lnTo>
                    <a:pt x="3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745">
              <a:extLst>
                <a:ext uri="{FF2B5EF4-FFF2-40B4-BE49-F238E27FC236}">
                  <a16:creationId xmlns:a16="http://schemas.microsoft.com/office/drawing/2014/main" id="{CDAD4E47-C7FE-4C16-8781-BA707DFF9A86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8213" y="5967413"/>
              <a:ext cx="134938" cy="544513"/>
            </a:xfrm>
            <a:custGeom>
              <a:avLst/>
              <a:gdLst>
                <a:gd name="T0" fmla="*/ 36 w 36"/>
                <a:gd name="T1" fmla="*/ 133 h 145"/>
                <a:gd name="T2" fmla="*/ 24 w 36"/>
                <a:gd name="T3" fmla="*/ 145 h 145"/>
                <a:gd name="T4" fmla="*/ 12 w 36"/>
                <a:gd name="T5" fmla="*/ 145 h 145"/>
                <a:gd name="T6" fmla="*/ 0 w 36"/>
                <a:gd name="T7" fmla="*/ 133 h 145"/>
                <a:gd name="T8" fmla="*/ 0 w 36"/>
                <a:gd name="T9" fmla="*/ 12 h 145"/>
                <a:gd name="T10" fmla="*/ 12 w 36"/>
                <a:gd name="T11" fmla="*/ 0 h 145"/>
                <a:gd name="T12" fmla="*/ 24 w 36"/>
                <a:gd name="T13" fmla="*/ 0 h 145"/>
                <a:gd name="T14" fmla="*/ 36 w 36"/>
                <a:gd name="T15" fmla="*/ 12 h 145"/>
                <a:gd name="T16" fmla="*/ 36 w 36"/>
                <a:gd name="T1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45">
                  <a:moveTo>
                    <a:pt x="36" y="133"/>
                  </a:moveTo>
                  <a:cubicBezTo>
                    <a:pt x="36" y="140"/>
                    <a:pt x="31" y="145"/>
                    <a:pt x="24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6" y="145"/>
                    <a:pt x="0" y="140"/>
                    <a:pt x="0" y="1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6"/>
                    <a:pt x="36" y="12"/>
                  </a:cubicBezTo>
                  <a:lnTo>
                    <a:pt x="36" y="1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8" name="Gruppieren 139">
            <a:extLst>
              <a:ext uri="{FF2B5EF4-FFF2-40B4-BE49-F238E27FC236}">
                <a16:creationId xmlns:a16="http://schemas.microsoft.com/office/drawing/2014/main" id="{F5DB8396-9430-47A5-9FFD-72586AA334E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255230" y="1608525"/>
            <a:ext cx="307483" cy="307483"/>
            <a:chOff x="8081963" y="5702300"/>
            <a:chExt cx="723900" cy="723900"/>
          </a:xfrm>
          <a:solidFill>
            <a:srgbClr val="001532"/>
          </a:solidFill>
        </p:grpSpPr>
        <p:sp>
          <p:nvSpPr>
            <p:cNvPr id="119" name="Freeform 2412">
              <a:extLst>
                <a:ext uri="{FF2B5EF4-FFF2-40B4-BE49-F238E27FC236}">
                  <a16:creationId xmlns:a16="http://schemas.microsoft.com/office/drawing/2014/main" id="{5BC331B9-67B8-4587-833A-C58000978717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1863" y="5788025"/>
              <a:ext cx="254000" cy="638175"/>
            </a:xfrm>
            <a:custGeom>
              <a:avLst/>
              <a:gdLst>
                <a:gd name="T0" fmla="*/ 67 w 68"/>
                <a:gd name="T1" fmla="*/ 157 h 170"/>
                <a:gd name="T2" fmla="*/ 62 w 68"/>
                <a:gd name="T3" fmla="*/ 165 h 170"/>
                <a:gd name="T4" fmla="*/ 44 w 68"/>
                <a:gd name="T5" fmla="*/ 169 h 170"/>
                <a:gd name="T6" fmla="*/ 36 w 68"/>
                <a:gd name="T7" fmla="*/ 164 h 170"/>
                <a:gd name="T8" fmla="*/ 1 w 68"/>
                <a:gd name="T9" fmla="*/ 13 h 170"/>
                <a:gd name="T10" fmla="*/ 6 w 68"/>
                <a:gd name="T11" fmla="*/ 5 h 170"/>
                <a:gd name="T12" fmla="*/ 24 w 68"/>
                <a:gd name="T13" fmla="*/ 1 h 170"/>
                <a:gd name="T14" fmla="*/ 32 w 68"/>
                <a:gd name="T15" fmla="*/ 6 h 170"/>
                <a:gd name="T16" fmla="*/ 67 w 68"/>
                <a:gd name="T17" fmla="*/ 15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70">
                  <a:moveTo>
                    <a:pt x="67" y="157"/>
                  </a:moveTo>
                  <a:cubicBezTo>
                    <a:pt x="68" y="161"/>
                    <a:pt x="66" y="164"/>
                    <a:pt x="62" y="165"/>
                  </a:cubicBezTo>
                  <a:cubicBezTo>
                    <a:pt x="44" y="169"/>
                    <a:pt x="44" y="169"/>
                    <a:pt x="44" y="169"/>
                  </a:cubicBezTo>
                  <a:cubicBezTo>
                    <a:pt x="41" y="170"/>
                    <a:pt x="37" y="168"/>
                    <a:pt x="36" y="16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9"/>
                    <a:pt x="2" y="6"/>
                    <a:pt x="6" y="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7" y="0"/>
                    <a:pt x="31" y="2"/>
                    <a:pt x="32" y="6"/>
                  </a:cubicBezTo>
                  <a:lnTo>
                    <a:pt x="67" y="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2413">
              <a:extLst>
                <a:ext uri="{FF2B5EF4-FFF2-40B4-BE49-F238E27FC236}">
                  <a16:creationId xmlns:a16="http://schemas.microsoft.com/office/drawing/2014/main" id="{FC01ADFF-2C8F-43F5-B325-794FEC4851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81963" y="5702300"/>
              <a:ext cx="225425" cy="723900"/>
            </a:xfrm>
            <a:custGeom>
              <a:avLst/>
              <a:gdLst>
                <a:gd name="T0" fmla="*/ 60 w 60"/>
                <a:gd name="T1" fmla="*/ 174 h 193"/>
                <a:gd name="T2" fmla="*/ 45 w 60"/>
                <a:gd name="T3" fmla="*/ 193 h 193"/>
                <a:gd name="T4" fmla="*/ 15 w 60"/>
                <a:gd name="T5" fmla="*/ 193 h 193"/>
                <a:gd name="T6" fmla="*/ 0 w 60"/>
                <a:gd name="T7" fmla="*/ 174 h 193"/>
                <a:gd name="T8" fmla="*/ 0 w 60"/>
                <a:gd name="T9" fmla="*/ 18 h 193"/>
                <a:gd name="T10" fmla="*/ 15 w 60"/>
                <a:gd name="T11" fmla="*/ 0 h 193"/>
                <a:gd name="T12" fmla="*/ 45 w 60"/>
                <a:gd name="T13" fmla="*/ 0 h 193"/>
                <a:gd name="T14" fmla="*/ 60 w 60"/>
                <a:gd name="T15" fmla="*/ 18 h 193"/>
                <a:gd name="T16" fmla="*/ 60 w 60"/>
                <a:gd name="T17" fmla="*/ 174 h 193"/>
                <a:gd name="T18" fmla="*/ 48 w 60"/>
                <a:gd name="T19" fmla="*/ 19 h 193"/>
                <a:gd name="T20" fmla="*/ 40 w 60"/>
                <a:gd name="T21" fmla="*/ 12 h 193"/>
                <a:gd name="T22" fmla="*/ 19 w 60"/>
                <a:gd name="T23" fmla="*/ 12 h 193"/>
                <a:gd name="T24" fmla="*/ 12 w 60"/>
                <a:gd name="T25" fmla="*/ 19 h 193"/>
                <a:gd name="T26" fmla="*/ 12 w 60"/>
                <a:gd name="T27" fmla="*/ 65 h 193"/>
                <a:gd name="T28" fmla="*/ 19 w 60"/>
                <a:gd name="T29" fmla="*/ 72 h 193"/>
                <a:gd name="T30" fmla="*/ 40 w 60"/>
                <a:gd name="T31" fmla="*/ 72 h 193"/>
                <a:gd name="T32" fmla="*/ 48 w 60"/>
                <a:gd name="T33" fmla="*/ 65 h 193"/>
                <a:gd name="T34" fmla="*/ 48 w 60"/>
                <a:gd name="T35" fmla="*/ 1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193">
                  <a:moveTo>
                    <a:pt x="60" y="174"/>
                  </a:moveTo>
                  <a:cubicBezTo>
                    <a:pt x="60" y="184"/>
                    <a:pt x="53" y="193"/>
                    <a:pt x="45" y="193"/>
                  </a:cubicBezTo>
                  <a:cubicBezTo>
                    <a:pt x="15" y="193"/>
                    <a:pt x="15" y="193"/>
                    <a:pt x="15" y="193"/>
                  </a:cubicBezTo>
                  <a:cubicBezTo>
                    <a:pt x="6" y="193"/>
                    <a:pt x="0" y="184"/>
                    <a:pt x="0" y="17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3" y="0"/>
                    <a:pt x="60" y="8"/>
                    <a:pt x="60" y="18"/>
                  </a:cubicBezTo>
                  <a:lnTo>
                    <a:pt x="60" y="174"/>
                  </a:lnTo>
                  <a:close/>
                  <a:moveTo>
                    <a:pt x="48" y="19"/>
                  </a:moveTo>
                  <a:cubicBezTo>
                    <a:pt x="48" y="15"/>
                    <a:pt x="44" y="12"/>
                    <a:pt x="40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5" y="12"/>
                    <a:pt x="12" y="15"/>
                    <a:pt x="12" y="19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9"/>
                    <a:pt x="15" y="72"/>
                    <a:pt x="1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4" y="72"/>
                    <a:pt x="48" y="69"/>
                    <a:pt x="48" y="65"/>
                  </a:cubicBezTo>
                  <a:lnTo>
                    <a:pt x="48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2414">
              <a:extLst>
                <a:ext uri="{FF2B5EF4-FFF2-40B4-BE49-F238E27FC236}">
                  <a16:creationId xmlns:a16="http://schemas.microsoft.com/office/drawing/2014/main" id="{584542D0-35F1-42D1-97E4-BE5AE0D4AF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351838" y="5746750"/>
              <a:ext cx="180975" cy="679450"/>
            </a:xfrm>
            <a:custGeom>
              <a:avLst/>
              <a:gdLst>
                <a:gd name="T0" fmla="*/ 34 w 48"/>
                <a:gd name="T1" fmla="*/ 0 h 181"/>
                <a:gd name="T2" fmla="*/ 14 w 48"/>
                <a:gd name="T3" fmla="*/ 0 h 181"/>
                <a:gd name="T4" fmla="*/ 0 w 48"/>
                <a:gd name="T5" fmla="*/ 14 h 181"/>
                <a:gd name="T6" fmla="*/ 0 w 48"/>
                <a:gd name="T7" fmla="*/ 166 h 181"/>
                <a:gd name="T8" fmla="*/ 14 w 48"/>
                <a:gd name="T9" fmla="*/ 181 h 181"/>
                <a:gd name="T10" fmla="*/ 34 w 48"/>
                <a:gd name="T11" fmla="*/ 181 h 181"/>
                <a:gd name="T12" fmla="*/ 48 w 48"/>
                <a:gd name="T13" fmla="*/ 166 h 181"/>
                <a:gd name="T14" fmla="*/ 48 w 48"/>
                <a:gd name="T15" fmla="*/ 14 h 181"/>
                <a:gd name="T16" fmla="*/ 34 w 48"/>
                <a:gd name="T17" fmla="*/ 0 h 181"/>
                <a:gd name="T18" fmla="*/ 35 w 48"/>
                <a:gd name="T19" fmla="*/ 82 h 181"/>
                <a:gd name="T20" fmla="*/ 30 w 48"/>
                <a:gd name="T21" fmla="*/ 89 h 181"/>
                <a:gd name="T22" fmla="*/ 18 w 48"/>
                <a:gd name="T23" fmla="*/ 89 h 181"/>
                <a:gd name="T24" fmla="*/ 13 w 48"/>
                <a:gd name="T25" fmla="*/ 82 h 181"/>
                <a:gd name="T26" fmla="*/ 13 w 48"/>
                <a:gd name="T27" fmla="*/ 19 h 181"/>
                <a:gd name="T28" fmla="*/ 18 w 48"/>
                <a:gd name="T29" fmla="*/ 12 h 181"/>
                <a:gd name="T30" fmla="*/ 30 w 48"/>
                <a:gd name="T31" fmla="*/ 12 h 181"/>
                <a:gd name="T32" fmla="*/ 35 w 48"/>
                <a:gd name="T33" fmla="*/ 19 h 181"/>
                <a:gd name="T34" fmla="*/ 35 w 48"/>
                <a:gd name="T35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181">
                  <a:moveTo>
                    <a:pt x="3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74"/>
                    <a:pt x="6" y="181"/>
                    <a:pt x="14" y="181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42" y="181"/>
                    <a:pt x="48" y="174"/>
                    <a:pt x="48" y="16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6"/>
                    <a:pt x="42" y="0"/>
                    <a:pt x="34" y="0"/>
                  </a:cubicBezTo>
                  <a:close/>
                  <a:moveTo>
                    <a:pt x="35" y="82"/>
                  </a:moveTo>
                  <a:cubicBezTo>
                    <a:pt x="35" y="86"/>
                    <a:pt x="33" y="89"/>
                    <a:pt x="30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5" y="89"/>
                    <a:pt x="13" y="86"/>
                    <a:pt x="13" y="82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5"/>
                    <a:pt x="15" y="12"/>
                    <a:pt x="18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3" y="12"/>
                    <a:pt x="35" y="15"/>
                    <a:pt x="35" y="19"/>
                  </a:cubicBezTo>
                  <a:lnTo>
                    <a:pt x="35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7" name="Rectangle 2">
            <a:extLst>
              <a:ext uri="{FF2B5EF4-FFF2-40B4-BE49-F238E27FC236}">
                <a16:creationId xmlns:a16="http://schemas.microsoft.com/office/drawing/2014/main" id="{AC138981-E62B-4DE6-902A-DB94C8BB81A3}"/>
              </a:ext>
            </a:extLst>
          </p:cNvPr>
          <p:cNvSpPr/>
          <p:nvPr/>
        </p:nvSpPr>
        <p:spPr>
          <a:xfrm>
            <a:off x="5327142" y="3033713"/>
            <a:ext cx="2721122" cy="3338511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200" dirty="0" err="1">
                <a:solidFill>
                  <a:schemeClr val="tx1"/>
                </a:solidFill>
                <a:latin typeface="Gill Sans Light" charset="0"/>
              </a:rPr>
              <a:t>Eneza</a:t>
            </a:r>
            <a:r>
              <a:rPr lang="en-US" sz="1200" dirty="0">
                <a:solidFill>
                  <a:schemeClr val="tx1"/>
                </a:solidFill>
                <a:latin typeface="Gill Sans Light" charset="0"/>
              </a:rPr>
              <a:t> aims to reach the masses through accessible and affordable products, and is thus considered a “base of the pyramid” business model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Gill Sans Light" charset="0"/>
              </a:rPr>
              <a:t>All products are extremely low cost for the end user (students, teachers or parents) and range between $1.20-$7.20 a month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200" dirty="0" err="1">
                <a:solidFill>
                  <a:schemeClr val="tx1"/>
                </a:solidFill>
                <a:latin typeface="Gill Sans Light" charset="0"/>
              </a:rPr>
              <a:t>Eneza</a:t>
            </a:r>
            <a:r>
              <a:rPr lang="en-US" sz="1200" dirty="0">
                <a:solidFill>
                  <a:schemeClr val="tx1"/>
                </a:solidFill>
                <a:latin typeface="Gill Sans Light" charset="0"/>
              </a:rPr>
              <a:t> furthermore sells web-based school accounts, SMS data reports and tips for parents and teachers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0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  <p:sp>
        <p:nvSpPr>
          <p:cNvPr id="91" name="Rectangle 31">
            <a:extLst>
              <a:ext uri="{FF2B5EF4-FFF2-40B4-BE49-F238E27FC236}">
                <a16:creationId xmlns:a16="http://schemas.microsoft.com/office/drawing/2014/main" id="{932C4734-1004-45AE-923A-076F4DB1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665" y="2742682"/>
            <a:ext cx="2720153" cy="251106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46800" rIns="108000" bIns="46800" anchor="ctr">
            <a:noAutofit/>
          </a:bodyPr>
          <a:lstStyle/>
          <a:p>
            <a:pPr algn="ctr">
              <a:buClr>
                <a:srgbClr val="92D050"/>
              </a:buClr>
            </a:pPr>
            <a:r>
              <a:rPr lang="en-US" sz="2300" dirty="0">
                <a:latin typeface="Gill Sans Light" charset="0"/>
              </a:rPr>
              <a:t>BUSINESS MODEL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14B600D-53E2-40D7-90B3-6FD5CC564758}"/>
              </a:ext>
            </a:extLst>
          </p:cNvPr>
          <p:cNvGrpSpPr>
            <a:grpSpLocks noChangeAspect="1"/>
          </p:cNvGrpSpPr>
          <p:nvPr/>
        </p:nvGrpSpPr>
        <p:grpSpPr>
          <a:xfrm>
            <a:off x="9098495" y="1563878"/>
            <a:ext cx="367200" cy="424362"/>
            <a:chOff x="4961334" y="1173054"/>
            <a:chExt cx="490194" cy="566503"/>
          </a:xfrm>
        </p:grpSpPr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id="{14B59B87-0EF8-45B0-AE15-B7A16596D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407" y="1292482"/>
              <a:ext cx="110634" cy="135030"/>
            </a:xfrm>
            <a:custGeom>
              <a:avLst/>
              <a:gdLst/>
              <a:ahLst/>
              <a:cxnLst>
                <a:cxn ang="0">
                  <a:pos x="568" y="24"/>
                </a:cxn>
                <a:cxn ang="0">
                  <a:pos x="168" y="160"/>
                </a:cxn>
                <a:cxn ang="0">
                  <a:pos x="96" y="280"/>
                </a:cxn>
                <a:cxn ang="0">
                  <a:pos x="24" y="320"/>
                </a:cxn>
                <a:cxn ang="0">
                  <a:pos x="40" y="424"/>
                </a:cxn>
                <a:cxn ang="0">
                  <a:pos x="0" y="488"/>
                </a:cxn>
                <a:cxn ang="0">
                  <a:pos x="24" y="536"/>
                </a:cxn>
                <a:cxn ang="0">
                  <a:pos x="56" y="696"/>
                </a:cxn>
                <a:cxn ang="0">
                  <a:pos x="120" y="696"/>
                </a:cxn>
                <a:cxn ang="0">
                  <a:pos x="112" y="416"/>
                </a:cxn>
                <a:cxn ang="0">
                  <a:pos x="160" y="384"/>
                </a:cxn>
                <a:cxn ang="0">
                  <a:pos x="512" y="384"/>
                </a:cxn>
                <a:cxn ang="0">
                  <a:pos x="600" y="216"/>
                </a:cxn>
                <a:cxn ang="0">
                  <a:pos x="656" y="0"/>
                </a:cxn>
                <a:cxn ang="0">
                  <a:pos x="568" y="24"/>
                </a:cxn>
              </a:cxnLst>
              <a:rect l="0" t="0" r="r" b="b"/>
              <a:pathLst>
                <a:path w="656" h="696">
                  <a:moveTo>
                    <a:pt x="568" y="24"/>
                  </a:moveTo>
                  <a:lnTo>
                    <a:pt x="168" y="160"/>
                  </a:lnTo>
                  <a:lnTo>
                    <a:pt x="96" y="280"/>
                  </a:lnTo>
                  <a:lnTo>
                    <a:pt x="24" y="320"/>
                  </a:lnTo>
                  <a:lnTo>
                    <a:pt x="40" y="424"/>
                  </a:lnTo>
                  <a:lnTo>
                    <a:pt x="0" y="488"/>
                  </a:lnTo>
                  <a:lnTo>
                    <a:pt x="24" y="536"/>
                  </a:lnTo>
                  <a:lnTo>
                    <a:pt x="56" y="696"/>
                  </a:lnTo>
                  <a:lnTo>
                    <a:pt x="120" y="696"/>
                  </a:lnTo>
                  <a:lnTo>
                    <a:pt x="112" y="416"/>
                  </a:lnTo>
                  <a:lnTo>
                    <a:pt x="160" y="384"/>
                  </a:lnTo>
                  <a:lnTo>
                    <a:pt x="512" y="384"/>
                  </a:lnTo>
                  <a:lnTo>
                    <a:pt x="600" y="216"/>
                  </a:lnTo>
                  <a:lnTo>
                    <a:pt x="656" y="0"/>
                  </a:lnTo>
                  <a:lnTo>
                    <a:pt x="56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F7DC1D97-835D-4639-84F0-60CF5234D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3673" y="1275461"/>
              <a:ext cx="125102" cy="119428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224" y="72"/>
                </a:cxn>
                <a:cxn ang="0">
                  <a:pos x="264" y="384"/>
                </a:cxn>
                <a:cxn ang="0">
                  <a:pos x="0" y="384"/>
                </a:cxn>
                <a:cxn ang="0">
                  <a:pos x="8" y="496"/>
                </a:cxn>
                <a:cxn ang="0">
                  <a:pos x="192" y="504"/>
                </a:cxn>
                <a:cxn ang="0">
                  <a:pos x="208" y="616"/>
                </a:cxn>
                <a:cxn ang="0">
                  <a:pos x="296" y="616"/>
                </a:cxn>
                <a:cxn ang="0">
                  <a:pos x="336" y="504"/>
                </a:cxn>
                <a:cxn ang="0">
                  <a:pos x="408" y="512"/>
                </a:cxn>
                <a:cxn ang="0">
                  <a:pos x="672" y="376"/>
                </a:cxn>
                <a:cxn ang="0">
                  <a:pos x="744" y="248"/>
                </a:cxn>
                <a:cxn ang="0">
                  <a:pos x="312" y="0"/>
                </a:cxn>
              </a:cxnLst>
              <a:rect l="0" t="0" r="r" b="b"/>
              <a:pathLst>
                <a:path w="744" h="616">
                  <a:moveTo>
                    <a:pt x="312" y="0"/>
                  </a:moveTo>
                  <a:lnTo>
                    <a:pt x="224" y="72"/>
                  </a:lnTo>
                  <a:lnTo>
                    <a:pt x="264" y="384"/>
                  </a:lnTo>
                  <a:lnTo>
                    <a:pt x="0" y="384"/>
                  </a:lnTo>
                  <a:lnTo>
                    <a:pt x="8" y="496"/>
                  </a:lnTo>
                  <a:lnTo>
                    <a:pt x="192" y="504"/>
                  </a:lnTo>
                  <a:lnTo>
                    <a:pt x="208" y="616"/>
                  </a:lnTo>
                  <a:lnTo>
                    <a:pt x="296" y="616"/>
                  </a:lnTo>
                  <a:lnTo>
                    <a:pt x="336" y="504"/>
                  </a:lnTo>
                  <a:lnTo>
                    <a:pt x="408" y="512"/>
                  </a:lnTo>
                  <a:lnTo>
                    <a:pt x="672" y="376"/>
                  </a:lnTo>
                  <a:lnTo>
                    <a:pt x="744" y="24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E39588FB-DE88-436F-A7AB-72ECD9C72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622" y="1173054"/>
              <a:ext cx="56452" cy="76025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88" y="80"/>
                </a:cxn>
                <a:cxn ang="0">
                  <a:pos x="56" y="224"/>
                </a:cxn>
                <a:cxn ang="0">
                  <a:pos x="0" y="376"/>
                </a:cxn>
                <a:cxn ang="0">
                  <a:pos x="88" y="392"/>
                </a:cxn>
                <a:cxn ang="0">
                  <a:pos x="96" y="352"/>
                </a:cxn>
                <a:cxn ang="0">
                  <a:pos x="312" y="208"/>
                </a:cxn>
                <a:cxn ang="0">
                  <a:pos x="336" y="0"/>
                </a:cxn>
              </a:cxnLst>
              <a:rect l="0" t="0" r="r" b="b"/>
              <a:pathLst>
                <a:path w="336" h="392">
                  <a:moveTo>
                    <a:pt x="336" y="0"/>
                  </a:moveTo>
                  <a:lnTo>
                    <a:pt x="288" y="80"/>
                  </a:lnTo>
                  <a:lnTo>
                    <a:pt x="56" y="224"/>
                  </a:lnTo>
                  <a:lnTo>
                    <a:pt x="0" y="376"/>
                  </a:lnTo>
                  <a:lnTo>
                    <a:pt x="88" y="392"/>
                  </a:lnTo>
                  <a:lnTo>
                    <a:pt x="96" y="352"/>
                  </a:lnTo>
                  <a:lnTo>
                    <a:pt x="312" y="20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8561365D-88AA-4924-8CB0-ED38A3F3D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114" y="1245959"/>
              <a:ext cx="63260" cy="62125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376" y="16"/>
                </a:cxn>
                <a:cxn ang="0">
                  <a:pos x="320" y="80"/>
                </a:cxn>
                <a:cxn ang="0">
                  <a:pos x="280" y="136"/>
                </a:cxn>
                <a:cxn ang="0">
                  <a:pos x="200" y="136"/>
                </a:cxn>
                <a:cxn ang="0">
                  <a:pos x="120" y="320"/>
                </a:cxn>
                <a:cxn ang="0">
                  <a:pos x="0" y="296"/>
                </a:cxn>
                <a:cxn ang="0">
                  <a:pos x="112" y="88"/>
                </a:cxn>
                <a:cxn ang="0">
                  <a:pos x="288" y="0"/>
                </a:cxn>
              </a:cxnLst>
              <a:rect l="0" t="0" r="r" b="b"/>
              <a:pathLst>
                <a:path w="376" h="320">
                  <a:moveTo>
                    <a:pt x="288" y="0"/>
                  </a:moveTo>
                  <a:lnTo>
                    <a:pt x="376" y="16"/>
                  </a:lnTo>
                  <a:lnTo>
                    <a:pt x="320" y="80"/>
                  </a:lnTo>
                  <a:lnTo>
                    <a:pt x="280" y="136"/>
                  </a:lnTo>
                  <a:lnTo>
                    <a:pt x="200" y="136"/>
                  </a:lnTo>
                  <a:lnTo>
                    <a:pt x="120" y="320"/>
                  </a:lnTo>
                  <a:lnTo>
                    <a:pt x="0" y="296"/>
                  </a:lnTo>
                  <a:lnTo>
                    <a:pt x="112" y="88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DD05D79C-B09E-433D-B9D3-5ED9ADA18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781" y="1185536"/>
              <a:ext cx="29503" cy="52764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160" y="0"/>
                </a:cxn>
                <a:cxn ang="0">
                  <a:pos x="176" y="168"/>
                </a:cxn>
                <a:cxn ang="0">
                  <a:pos x="120" y="272"/>
                </a:cxn>
                <a:cxn ang="0">
                  <a:pos x="32" y="176"/>
                </a:cxn>
                <a:cxn ang="0">
                  <a:pos x="0" y="144"/>
                </a:cxn>
                <a:cxn ang="0">
                  <a:pos x="32" y="104"/>
                </a:cxn>
                <a:cxn ang="0">
                  <a:pos x="8" y="24"/>
                </a:cxn>
              </a:cxnLst>
              <a:rect l="0" t="0" r="r" b="b"/>
              <a:pathLst>
                <a:path w="176" h="272">
                  <a:moveTo>
                    <a:pt x="8" y="24"/>
                  </a:moveTo>
                  <a:lnTo>
                    <a:pt x="160" y="0"/>
                  </a:lnTo>
                  <a:lnTo>
                    <a:pt x="176" y="168"/>
                  </a:lnTo>
                  <a:lnTo>
                    <a:pt x="120" y="272"/>
                  </a:lnTo>
                  <a:lnTo>
                    <a:pt x="32" y="176"/>
                  </a:lnTo>
                  <a:lnTo>
                    <a:pt x="0" y="144"/>
                  </a:lnTo>
                  <a:lnTo>
                    <a:pt x="32" y="104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BB5B47FD-174A-4221-B11F-C7588B4C0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3887" y="1261561"/>
              <a:ext cx="82266" cy="89926"/>
            </a:xfrm>
            <a:custGeom>
              <a:avLst/>
              <a:gdLst/>
              <a:ahLst/>
              <a:cxnLst>
                <a:cxn ang="0">
                  <a:pos x="368" y="0"/>
                </a:cxn>
                <a:cxn ang="0">
                  <a:pos x="488" y="72"/>
                </a:cxn>
                <a:cxn ang="0">
                  <a:pos x="408" y="144"/>
                </a:cxn>
                <a:cxn ang="0">
                  <a:pos x="440" y="456"/>
                </a:cxn>
                <a:cxn ang="0">
                  <a:pos x="184" y="456"/>
                </a:cxn>
                <a:cxn ang="0">
                  <a:pos x="112" y="424"/>
                </a:cxn>
                <a:cxn ang="0">
                  <a:pos x="0" y="464"/>
                </a:cxn>
                <a:cxn ang="0">
                  <a:pos x="48" y="336"/>
                </a:cxn>
                <a:cxn ang="0">
                  <a:pos x="48" y="216"/>
                </a:cxn>
                <a:cxn ang="0">
                  <a:pos x="168" y="240"/>
                </a:cxn>
                <a:cxn ang="0">
                  <a:pos x="248" y="48"/>
                </a:cxn>
                <a:cxn ang="0">
                  <a:pos x="328" y="48"/>
                </a:cxn>
                <a:cxn ang="0">
                  <a:pos x="368" y="0"/>
                </a:cxn>
              </a:cxnLst>
              <a:rect l="0" t="0" r="r" b="b"/>
              <a:pathLst>
                <a:path w="488" h="464">
                  <a:moveTo>
                    <a:pt x="368" y="0"/>
                  </a:moveTo>
                  <a:lnTo>
                    <a:pt x="488" y="72"/>
                  </a:lnTo>
                  <a:lnTo>
                    <a:pt x="408" y="144"/>
                  </a:lnTo>
                  <a:lnTo>
                    <a:pt x="440" y="456"/>
                  </a:lnTo>
                  <a:lnTo>
                    <a:pt x="184" y="456"/>
                  </a:lnTo>
                  <a:lnTo>
                    <a:pt x="112" y="424"/>
                  </a:lnTo>
                  <a:lnTo>
                    <a:pt x="0" y="464"/>
                  </a:lnTo>
                  <a:lnTo>
                    <a:pt x="48" y="336"/>
                  </a:lnTo>
                  <a:lnTo>
                    <a:pt x="48" y="216"/>
                  </a:lnTo>
                  <a:lnTo>
                    <a:pt x="168" y="240"/>
                  </a:lnTo>
                  <a:lnTo>
                    <a:pt x="248" y="48"/>
                  </a:lnTo>
                  <a:lnTo>
                    <a:pt x="328" y="4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12D1DAA-6DE5-49B6-9280-190AC0253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12" y="1173054"/>
              <a:ext cx="159994" cy="150633"/>
            </a:xfrm>
            <a:custGeom>
              <a:avLst/>
              <a:gdLst/>
              <a:ahLst/>
              <a:cxnLst>
                <a:cxn ang="0">
                  <a:pos x="304" y="0"/>
                </a:cxn>
                <a:cxn ang="0">
                  <a:pos x="624" y="96"/>
                </a:cxn>
                <a:cxn ang="0">
                  <a:pos x="672" y="88"/>
                </a:cxn>
                <a:cxn ang="0">
                  <a:pos x="696" y="168"/>
                </a:cxn>
                <a:cxn ang="0">
                  <a:pos x="664" y="208"/>
                </a:cxn>
                <a:cxn ang="0">
                  <a:pos x="704" y="240"/>
                </a:cxn>
                <a:cxn ang="0">
                  <a:pos x="792" y="344"/>
                </a:cxn>
                <a:cxn ang="0">
                  <a:pos x="792" y="432"/>
                </a:cxn>
                <a:cxn ang="0">
                  <a:pos x="752" y="488"/>
                </a:cxn>
                <a:cxn ang="0">
                  <a:pos x="952" y="648"/>
                </a:cxn>
                <a:cxn ang="0">
                  <a:pos x="552" y="776"/>
                </a:cxn>
                <a:cxn ang="0">
                  <a:pos x="128" y="536"/>
                </a:cxn>
                <a:cxn ang="0">
                  <a:pos x="0" y="456"/>
                </a:cxn>
                <a:cxn ang="0">
                  <a:pos x="56" y="392"/>
                </a:cxn>
                <a:cxn ang="0">
                  <a:pos x="64" y="352"/>
                </a:cxn>
                <a:cxn ang="0">
                  <a:pos x="280" y="208"/>
                </a:cxn>
                <a:cxn ang="0">
                  <a:pos x="304" y="0"/>
                </a:cxn>
              </a:cxnLst>
              <a:rect l="0" t="0" r="r" b="b"/>
              <a:pathLst>
                <a:path w="952" h="776">
                  <a:moveTo>
                    <a:pt x="304" y="0"/>
                  </a:moveTo>
                  <a:lnTo>
                    <a:pt x="624" y="96"/>
                  </a:lnTo>
                  <a:lnTo>
                    <a:pt x="672" y="88"/>
                  </a:lnTo>
                  <a:lnTo>
                    <a:pt x="696" y="168"/>
                  </a:lnTo>
                  <a:lnTo>
                    <a:pt x="664" y="208"/>
                  </a:lnTo>
                  <a:lnTo>
                    <a:pt x="704" y="240"/>
                  </a:lnTo>
                  <a:lnTo>
                    <a:pt x="792" y="344"/>
                  </a:lnTo>
                  <a:lnTo>
                    <a:pt x="792" y="432"/>
                  </a:lnTo>
                  <a:lnTo>
                    <a:pt x="752" y="488"/>
                  </a:lnTo>
                  <a:lnTo>
                    <a:pt x="952" y="648"/>
                  </a:lnTo>
                  <a:lnTo>
                    <a:pt x="552" y="776"/>
                  </a:lnTo>
                  <a:lnTo>
                    <a:pt x="128" y="536"/>
                  </a:lnTo>
                  <a:lnTo>
                    <a:pt x="0" y="456"/>
                  </a:lnTo>
                  <a:lnTo>
                    <a:pt x="56" y="392"/>
                  </a:lnTo>
                  <a:lnTo>
                    <a:pt x="64" y="352"/>
                  </a:lnTo>
                  <a:lnTo>
                    <a:pt x="280" y="20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034187AD-B939-48B6-90BB-E7CAE864C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398" y="1218159"/>
              <a:ext cx="118293" cy="10694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40" y="96"/>
                </a:cxn>
                <a:cxn ang="0">
                  <a:pos x="48" y="200"/>
                </a:cxn>
                <a:cxn ang="0">
                  <a:pos x="0" y="264"/>
                </a:cxn>
                <a:cxn ang="0">
                  <a:pos x="208" y="416"/>
                </a:cxn>
                <a:cxn ang="0">
                  <a:pos x="288" y="384"/>
                </a:cxn>
                <a:cxn ang="0">
                  <a:pos x="632" y="552"/>
                </a:cxn>
                <a:cxn ang="0">
                  <a:pos x="704" y="520"/>
                </a:cxn>
                <a:cxn ang="0">
                  <a:pos x="704" y="416"/>
                </a:cxn>
                <a:cxn ang="0">
                  <a:pos x="688" y="80"/>
                </a:cxn>
                <a:cxn ang="0">
                  <a:pos x="520" y="32"/>
                </a:cxn>
                <a:cxn ang="0">
                  <a:pos x="440" y="88"/>
                </a:cxn>
                <a:cxn ang="0">
                  <a:pos x="384" y="160"/>
                </a:cxn>
                <a:cxn ang="0">
                  <a:pos x="232" y="24"/>
                </a:cxn>
                <a:cxn ang="0">
                  <a:pos x="96" y="0"/>
                </a:cxn>
              </a:cxnLst>
              <a:rect l="0" t="0" r="r" b="b"/>
              <a:pathLst>
                <a:path w="704" h="552">
                  <a:moveTo>
                    <a:pt x="96" y="0"/>
                  </a:moveTo>
                  <a:lnTo>
                    <a:pt x="40" y="96"/>
                  </a:lnTo>
                  <a:lnTo>
                    <a:pt x="48" y="200"/>
                  </a:lnTo>
                  <a:lnTo>
                    <a:pt x="0" y="264"/>
                  </a:lnTo>
                  <a:lnTo>
                    <a:pt x="208" y="416"/>
                  </a:lnTo>
                  <a:lnTo>
                    <a:pt x="288" y="384"/>
                  </a:lnTo>
                  <a:lnTo>
                    <a:pt x="632" y="552"/>
                  </a:lnTo>
                  <a:lnTo>
                    <a:pt x="704" y="520"/>
                  </a:lnTo>
                  <a:lnTo>
                    <a:pt x="704" y="416"/>
                  </a:lnTo>
                  <a:lnTo>
                    <a:pt x="688" y="80"/>
                  </a:lnTo>
                  <a:lnTo>
                    <a:pt x="520" y="32"/>
                  </a:lnTo>
                  <a:lnTo>
                    <a:pt x="440" y="88"/>
                  </a:lnTo>
                  <a:lnTo>
                    <a:pt x="384" y="160"/>
                  </a:lnTo>
                  <a:lnTo>
                    <a:pt x="232" y="2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90424841-AEB9-4E09-8BD1-DED700700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138" y="1233477"/>
              <a:ext cx="75458" cy="669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44"/>
                </a:cxn>
                <a:cxn ang="0">
                  <a:pos x="448" y="344"/>
                </a:cxn>
                <a:cxn ang="0">
                  <a:pos x="264" y="144"/>
                </a:cxn>
                <a:cxn ang="0">
                  <a:pos x="264" y="16"/>
                </a:cxn>
                <a:cxn ang="0">
                  <a:pos x="176" y="8"/>
                </a:cxn>
                <a:cxn ang="0">
                  <a:pos x="112" y="24"/>
                </a:cxn>
                <a:cxn ang="0">
                  <a:pos x="0" y="0"/>
                </a:cxn>
              </a:cxnLst>
              <a:rect l="0" t="0" r="r" b="b"/>
              <a:pathLst>
                <a:path w="448" h="344">
                  <a:moveTo>
                    <a:pt x="0" y="0"/>
                  </a:moveTo>
                  <a:lnTo>
                    <a:pt x="16" y="344"/>
                  </a:lnTo>
                  <a:lnTo>
                    <a:pt x="448" y="344"/>
                  </a:lnTo>
                  <a:lnTo>
                    <a:pt x="264" y="144"/>
                  </a:lnTo>
                  <a:lnTo>
                    <a:pt x="264" y="16"/>
                  </a:lnTo>
                  <a:lnTo>
                    <a:pt x="176" y="8"/>
                  </a:lnTo>
                  <a:lnTo>
                    <a:pt x="1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D64E930-04AE-42B6-8E1F-9609F6327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70" y="1298723"/>
              <a:ext cx="119712" cy="141271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608" y="0"/>
                </a:cxn>
                <a:cxn ang="0">
                  <a:pos x="712" y="248"/>
                </a:cxn>
                <a:cxn ang="0">
                  <a:pos x="608" y="504"/>
                </a:cxn>
                <a:cxn ang="0">
                  <a:pos x="624" y="656"/>
                </a:cxn>
                <a:cxn ang="0">
                  <a:pos x="568" y="728"/>
                </a:cxn>
                <a:cxn ang="0">
                  <a:pos x="408" y="728"/>
                </a:cxn>
                <a:cxn ang="0">
                  <a:pos x="248" y="680"/>
                </a:cxn>
                <a:cxn ang="0">
                  <a:pos x="176" y="584"/>
                </a:cxn>
                <a:cxn ang="0">
                  <a:pos x="112" y="584"/>
                </a:cxn>
                <a:cxn ang="0">
                  <a:pos x="0" y="376"/>
                </a:cxn>
                <a:cxn ang="0">
                  <a:pos x="32" y="288"/>
                </a:cxn>
                <a:cxn ang="0">
                  <a:pos x="88" y="272"/>
                </a:cxn>
                <a:cxn ang="0">
                  <a:pos x="112" y="136"/>
                </a:cxn>
                <a:cxn ang="0">
                  <a:pos x="176" y="104"/>
                </a:cxn>
                <a:cxn ang="0">
                  <a:pos x="184" y="0"/>
                </a:cxn>
              </a:cxnLst>
              <a:rect l="0" t="0" r="r" b="b"/>
              <a:pathLst>
                <a:path w="712" h="728">
                  <a:moveTo>
                    <a:pt x="184" y="0"/>
                  </a:moveTo>
                  <a:lnTo>
                    <a:pt x="608" y="0"/>
                  </a:lnTo>
                  <a:lnTo>
                    <a:pt x="712" y="248"/>
                  </a:lnTo>
                  <a:lnTo>
                    <a:pt x="608" y="504"/>
                  </a:lnTo>
                  <a:lnTo>
                    <a:pt x="624" y="656"/>
                  </a:lnTo>
                  <a:lnTo>
                    <a:pt x="568" y="728"/>
                  </a:lnTo>
                  <a:lnTo>
                    <a:pt x="408" y="728"/>
                  </a:lnTo>
                  <a:lnTo>
                    <a:pt x="248" y="680"/>
                  </a:lnTo>
                  <a:lnTo>
                    <a:pt x="176" y="584"/>
                  </a:lnTo>
                  <a:lnTo>
                    <a:pt x="112" y="584"/>
                  </a:lnTo>
                  <a:lnTo>
                    <a:pt x="0" y="376"/>
                  </a:lnTo>
                  <a:lnTo>
                    <a:pt x="32" y="288"/>
                  </a:lnTo>
                  <a:lnTo>
                    <a:pt x="88" y="272"/>
                  </a:lnTo>
                  <a:lnTo>
                    <a:pt x="112" y="136"/>
                  </a:lnTo>
                  <a:lnTo>
                    <a:pt x="176" y="10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5C3540FB-87DE-43C3-946D-3ECEB87A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510" y="1292482"/>
              <a:ext cx="82266" cy="118010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488" y="168"/>
                </a:cxn>
                <a:cxn ang="0">
                  <a:pos x="464" y="304"/>
                </a:cxn>
                <a:cxn ang="0">
                  <a:pos x="408" y="320"/>
                </a:cxn>
                <a:cxn ang="0">
                  <a:pos x="376" y="408"/>
                </a:cxn>
                <a:cxn ang="0">
                  <a:pos x="440" y="520"/>
                </a:cxn>
                <a:cxn ang="0">
                  <a:pos x="288" y="584"/>
                </a:cxn>
                <a:cxn ang="0">
                  <a:pos x="128" y="608"/>
                </a:cxn>
                <a:cxn ang="0">
                  <a:pos x="80" y="576"/>
                </a:cxn>
                <a:cxn ang="0">
                  <a:pos x="136" y="528"/>
                </a:cxn>
                <a:cxn ang="0">
                  <a:pos x="96" y="416"/>
                </a:cxn>
                <a:cxn ang="0">
                  <a:pos x="0" y="384"/>
                </a:cxn>
                <a:cxn ang="0">
                  <a:pos x="88" y="208"/>
                </a:cxn>
                <a:cxn ang="0">
                  <a:pos x="152" y="0"/>
                </a:cxn>
              </a:cxnLst>
              <a:rect l="0" t="0" r="r" b="b"/>
              <a:pathLst>
                <a:path w="488" h="608">
                  <a:moveTo>
                    <a:pt x="152" y="0"/>
                  </a:moveTo>
                  <a:lnTo>
                    <a:pt x="488" y="168"/>
                  </a:lnTo>
                  <a:lnTo>
                    <a:pt x="464" y="304"/>
                  </a:lnTo>
                  <a:lnTo>
                    <a:pt x="408" y="320"/>
                  </a:lnTo>
                  <a:lnTo>
                    <a:pt x="376" y="408"/>
                  </a:lnTo>
                  <a:lnTo>
                    <a:pt x="440" y="520"/>
                  </a:lnTo>
                  <a:lnTo>
                    <a:pt x="288" y="584"/>
                  </a:lnTo>
                  <a:lnTo>
                    <a:pt x="128" y="608"/>
                  </a:lnTo>
                  <a:lnTo>
                    <a:pt x="80" y="576"/>
                  </a:lnTo>
                  <a:lnTo>
                    <a:pt x="136" y="528"/>
                  </a:lnTo>
                  <a:lnTo>
                    <a:pt x="96" y="416"/>
                  </a:lnTo>
                  <a:lnTo>
                    <a:pt x="0" y="384"/>
                  </a:lnTo>
                  <a:lnTo>
                    <a:pt x="88" y="20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280CAFC5-6CFB-4014-A516-C60C2389D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334" y="1343828"/>
              <a:ext cx="33758" cy="27800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28" y="0"/>
                </a:cxn>
                <a:cxn ang="0">
                  <a:pos x="192" y="32"/>
                </a:cxn>
                <a:cxn ang="0">
                  <a:pos x="200" y="144"/>
                </a:cxn>
                <a:cxn ang="0">
                  <a:pos x="0" y="128"/>
                </a:cxn>
                <a:cxn ang="0">
                  <a:pos x="16" y="40"/>
                </a:cxn>
              </a:cxnLst>
              <a:rect l="0" t="0" r="r" b="b"/>
              <a:pathLst>
                <a:path w="200" h="144">
                  <a:moveTo>
                    <a:pt x="16" y="40"/>
                  </a:moveTo>
                  <a:lnTo>
                    <a:pt x="128" y="0"/>
                  </a:lnTo>
                  <a:lnTo>
                    <a:pt x="192" y="32"/>
                  </a:lnTo>
                  <a:lnTo>
                    <a:pt x="200" y="144"/>
                  </a:lnTo>
                  <a:lnTo>
                    <a:pt x="0" y="12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3088CDB8-8A2F-473F-8D2A-F206488B6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334" y="1368507"/>
              <a:ext cx="33758" cy="156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0" y="16"/>
                </a:cxn>
                <a:cxn ang="0">
                  <a:pos x="88" y="80"/>
                </a:cxn>
                <a:cxn ang="0">
                  <a:pos x="0" y="0"/>
                </a:cxn>
              </a:cxnLst>
              <a:rect l="0" t="0" r="r" b="b"/>
              <a:pathLst>
                <a:path w="200" h="80">
                  <a:moveTo>
                    <a:pt x="0" y="0"/>
                  </a:moveTo>
                  <a:lnTo>
                    <a:pt x="200" y="16"/>
                  </a:lnTo>
                  <a:lnTo>
                    <a:pt x="88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1060797B-E100-4090-8DF3-4C4FF5B81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369" y="1371628"/>
              <a:ext cx="53615" cy="43686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12" y="0"/>
                </a:cxn>
                <a:cxn ang="0">
                  <a:pos x="296" y="8"/>
                </a:cxn>
                <a:cxn ang="0">
                  <a:pos x="320" y="120"/>
                </a:cxn>
                <a:cxn ang="0">
                  <a:pos x="288" y="224"/>
                </a:cxn>
                <a:cxn ang="0">
                  <a:pos x="200" y="160"/>
                </a:cxn>
                <a:cxn ang="0">
                  <a:pos x="144" y="104"/>
                </a:cxn>
                <a:cxn ang="0">
                  <a:pos x="88" y="152"/>
                </a:cxn>
                <a:cxn ang="0">
                  <a:pos x="0" y="64"/>
                </a:cxn>
              </a:cxnLst>
              <a:rect l="0" t="0" r="r" b="b"/>
              <a:pathLst>
                <a:path w="320" h="224">
                  <a:moveTo>
                    <a:pt x="0" y="64"/>
                  </a:moveTo>
                  <a:lnTo>
                    <a:pt x="112" y="0"/>
                  </a:lnTo>
                  <a:lnTo>
                    <a:pt x="296" y="8"/>
                  </a:lnTo>
                  <a:lnTo>
                    <a:pt x="320" y="120"/>
                  </a:lnTo>
                  <a:lnTo>
                    <a:pt x="288" y="224"/>
                  </a:lnTo>
                  <a:lnTo>
                    <a:pt x="200" y="160"/>
                  </a:lnTo>
                  <a:lnTo>
                    <a:pt x="144" y="104"/>
                  </a:lnTo>
                  <a:lnTo>
                    <a:pt x="88" y="1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2" name="Freeform 18">
              <a:extLst>
                <a:ext uri="{FF2B5EF4-FFF2-40B4-BE49-F238E27FC236}">
                  <a16:creationId xmlns:a16="http://schemas.microsoft.com/office/drawing/2014/main" id="{6EB94F5D-733B-423E-AD0F-4EFC60A7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622" y="1394890"/>
              <a:ext cx="41701" cy="4056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36" y="0"/>
                </a:cxn>
                <a:cxn ang="0">
                  <a:pos x="248" y="72"/>
                </a:cxn>
                <a:cxn ang="0">
                  <a:pos x="232" y="168"/>
                </a:cxn>
                <a:cxn ang="0">
                  <a:pos x="80" y="176"/>
                </a:cxn>
                <a:cxn ang="0">
                  <a:pos x="0" y="208"/>
                </a:cxn>
                <a:cxn ang="0">
                  <a:pos x="24" y="104"/>
                </a:cxn>
                <a:cxn ang="0">
                  <a:pos x="56" y="0"/>
                </a:cxn>
              </a:cxnLst>
              <a:rect l="0" t="0" r="r" b="b"/>
              <a:pathLst>
                <a:path w="248" h="208">
                  <a:moveTo>
                    <a:pt x="56" y="0"/>
                  </a:moveTo>
                  <a:lnTo>
                    <a:pt x="136" y="0"/>
                  </a:lnTo>
                  <a:lnTo>
                    <a:pt x="248" y="72"/>
                  </a:lnTo>
                  <a:lnTo>
                    <a:pt x="232" y="168"/>
                  </a:lnTo>
                  <a:lnTo>
                    <a:pt x="80" y="176"/>
                  </a:lnTo>
                  <a:lnTo>
                    <a:pt x="0" y="208"/>
                  </a:lnTo>
                  <a:lnTo>
                    <a:pt x="24" y="10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3" name="Freeform 19">
              <a:extLst>
                <a:ext uri="{FF2B5EF4-FFF2-40B4-BE49-F238E27FC236}">
                  <a16:creationId xmlns:a16="http://schemas.microsoft.com/office/drawing/2014/main" id="{3FF61159-FEFC-40DB-A403-F8B0DBFBD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486" y="1388932"/>
              <a:ext cx="29786" cy="3858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4" y="0"/>
                </a:cxn>
                <a:cxn ang="0">
                  <a:pos x="176" y="200"/>
                </a:cxn>
                <a:cxn ang="0">
                  <a:pos x="0" y="200"/>
                </a:cxn>
                <a:cxn ang="0">
                  <a:pos x="24" y="0"/>
                </a:cxn>
              </a:cxnLst>
              <a:rect l="0" t="0" r="r" b="b"/>
              <a:pathLst>
                <a:path w="176" h="200">
                  <a:moveTo>
                    <a:pt x="24" y="0"/>
                  </a:moveTo>
                  <a:lnTo>
                    <a:pt x="144" y="0"/>
                  </a:lnTo>
                  <a:lnTo>
                    <a:pt x="176" y="200"/>
                  </a:lnTo>
                  <a:lnTo>
                    <a:pt x="0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4" name="Freeform 20">
              <a:extLst>
                <a:ext uri="{FF2B5EF4-FFF2-40B4-BE49-F238E27FC236}">
                  <a16:creationId xmlns:a16="http://schemas.microsoft.com/office/drawing/2014/main" id="{E25AC5D3-C6CE-4031-865A-912EEEAE6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898" y="1354607"/>
              <a:ext cx="58154" cy="72905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0" y="208"/>
                </a:cxn>
                <a:cxn ang="0">
                  <a:pos x="112" y="280"/>
                </a:cxn>
                <a:cxn ang="0">
                  <a:pos x="128" y="184"/>
                </a:cxn>
                <a:cxn ang="0">
                  <a:pos x="248" y="176"/>
                </a:cxn>
                <a:cxn ang="0">
                  <a:pos x="272" y="376"/>
                </a:cxn>
                <a:cxn ang="0">
                  <a:pos x="344" y="376"/>
                </a:cxn>
                <a:cxn ang="0">
                  <a:pos x="312" y="216"/>
                </a:cxn>
                <a:cxn ang="0">
                  <a:pos x="288" y="168"/>
                </a:cxn>
                <a:cxn ang="0">
                  <a:pos x="328" y="144"/>
                </a:cxn>
                <a:cxn ang="0">
                  <a:pos x="312" y="0"/>
                </a:cxn>
                <a:cxn ang="0">
                  <a:pos x="120" y="96"/>
                </a:cxn>
                <a:cxn ang="0">
                  <a:pos x="48" y="96"/>
                </a:cxn>
              </a:cxnLst>
              <a:rect l="0" t="0" r="r" b="b"/>
              <a:pathLst>
                <a:path w="344" h="376">
                  <a:moveTo>
                    <a:pt x="48" y="96"/>
                  </a:moveTo>
                  <a:lnTo>
                    <a:pt x="0" y="208"/>
                  </a:lnTo>
                  <a:lnTo>
                    <a:pt x="112" y="280"/>
                  </a:lnTo>
                  <a:lnTo>
                    <a:pt x="128" y="184"/>
                  </a:lnTo>
                  <a:lnTo>
                    <a:pt x="248" y="176"/>
                  </a:lnTo>
                  <a:lnTo>
                    <a:pt x="272" y="376"/>
                  </a:lnTo>
                  <a:lnTo>
                    <a:pt x="344" y="376"/>
                  </a:lnTo>
                  <a:lnTo>
                    <a:pt x="312" y="216"/>
                  </a:lnTo>
                  <a:lnTo>
                    <a:pt x="288" y="168"/>
                  </a:lnTo>
                  <a:lnTo>
                    <a:pt x="328" y="144"/>
                  </a:lnTo>
                  <a:lnTo>
                    <a:pt x="312" y="0"/>
                  </a:lnTo>
                  <a:lnTo>
                    <a:pt x="12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5" name="Freeform 21">
              <a:extLst>
                <a:ext uri="{FF2B5EF4-FFF2-40B4-BE49-F238E27FC236}">
                  <a16:creationId xmlns:a16="http://schemas.microsoft.com/office/drawing/2014/main" id="{DDCD433F-86E5-47AE-AB82-D01249E81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995" y="1367089"/>
              <a:ext cx="83685" cy="76025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32"/>
                </a:cxn>
                <a:cxn ang="0">
                  <a:pos x="16" y="312"/>
                </a:cxn>
                <a:cxn ang="0">
                  <a:pos x="240" y="392"/>
                </a:cxn>
                <a:cxn ang="0">
                  <a:pos x="264" y="256"/>
                </a:cxn>
                <a:cxn ang="0">
                  <a:pos x="424" y="192"/>
                </a:cxn>
                <a:cxn ang="0">
                  <a:pos x="496" y="24"/>
                </a:cxn>
                <a:cxn ang="0">
                  <a:pos x="408" y="0"/>
                </a:cxn>
                <a:cxn ang="0">
                  <a:pos x="56" y="0"/>
                </a:cxn>
              </a:cxnLst>
              <a:rect l="0" t="0" r="r" b="b"/>
              <a:pathLst>
                <a:path w="496" h="392">
                  <a:moveTo>
                    <a:pt x="56" y="0"/>
                  </a:moveTo>
                  <a:lnTo>
                    <a:pt x="0" y="32"/>
                  </a:lnTo>
                  <a:lnTo>
                    <a:pt x="16" y="312"/>
                  </a:lnTo>
                  <a:lnTo>
                    <a:pt x="240" y="392"/>
                  </a:lnTo>
                  <a:lnTo>
                    <a:pt x="264" y="256"/>
                  </a:lnTo>
                  <a:lnTo>
                    <a:pt x="424" y="192"/>
                  </a:lnTo>
                  <a:lnTo>
                    <a:pt x="496" y="24"/>
                  </a:lnTo>
                  <a:lnTo>
                    <a:pt x="40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6" name="Freeform 22">
              <a:extLst>
                <a:ext uri="{FF2B5EF4-FFF2-40B4-BE49-F238E27FC236}">
                  <a16:creationId xmlns:a16="http://schemas.microsoft.com/office/drawing/2014/main" id="{76C07CFC-C2A8-4F8B-BBFB-28688013B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277" y="1371628"/>
              <a:ext cx="51346" cy="76025"/>
            </a:xfrm>
            <a:custGeom>
              <a:avLst/>
              <a:gdLst/>
              <a:ahLst/>
              <a:cxnLst>
                <a:cxn ang="0">
                  <a:pos x="256" y="0"/>
                </a:cxn>
                <a:cxn ang="0">
                  <a:pos x="176" y="160"/>
                </a:cxn>
                <a:cxn ang="0">
                  <a:pos x="16" y="232"/>
                </a:cxn>
                <a:cxn ang="0">
                  <a:pos x="0" y="360"/>
                </a:cxn>
                <a:cxn ang="0">
                  <a:pos x="0" y="392"/>
                </a:cxn>
                <a:cxn ang="0">
                  <a:pos x="296" y="360"/>
                </a:cxn>
                <a:cxn ang="0">
                  <a:pos x="304" y="328"/>
                </a:cxn>
                <a:cxn ang="0">
                  <a:pos x="280" y="312"/>
                </a:cxn>
                <a:cxn ang="0">
                  <a:pos x="272" y="256"/>
                </a:cxn>
                <a:cxn ang="0">
                  <a:pos x="296" y="200"/>
                </a:cxn>
                <a:cxn ang="0">
                  <a:pos x="248" y="168"/>
                </a:cxn>
                <a:cxn ang="0">
                  <a:pos x="296" y="120"/>
                </a:cxn>
                <a:cxn ang="0">
                  <a:pos x="256" y="0"/>
                </a:cxn>
              </a:cxnLst>
              <a:rect l="0" t="0" r="r" b="b"/>
              <a:pathLst>
                <a:path w="304" h="392">
                  <a:moveTo>
                    <a:pt x="256" y="0"/>
                  </a:moveTo>
                  <a:lnTo>
                    <a:pt x="176" y="160"/>
                  </a:lnTo>
                  <a:lnTo>
                    <a:pt x="16" y="232"/>
                  </a:lnTo>
                  <a:lnTo>
                    <a:pt x="0" y="360"/>
                  </a:lnTo>
                  <a:lnTo>
                    <a:pt x="0" y="392"/>
                  </a:lnTo>
                  <a:lnTo>
                    <a:pt x="296" y="360"/>
                  </a:lnTo>
                  <a:lnTo>
                    <a:pt x="304" y="328"/>
                  </a:lnTo>
                  <a:lnTo>
                    <a:pt x="280" y="312"/>
                  </a:lnTo>
                  <a:lnTo>
                    <a:pt x="272" y="256"/>
                  </a:lnTo>
                  <a:lnTo>
                    <a:pt x="296" y="200"/>
                  </a:lnTo>
                  <a:lnTo>
                    <a:pt x="248" y="168"/>
                  </a:lnTo>
                  <a:lnTo>
                    <a:pt x="29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7" name="Freeform 23">
              <a:extLst>
                <a:ext uri="{FF2B5EF4-FFF2-40B4-BE49-F238E27FC236}">
                  <a16:creationId xmlns:a16="http://schemas.microsoft.com/office/drawing/2014/main" id="{15A6E951-7095-4F2A-BBDD-592013BFC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814" y="1393471"/>
              <a:ext cx="87656" cy="46523"/>
            </a:xfrm>
            <a:custGeom>
              <a:avLst/>
              <a:gdLst/>
              <a:ahLst/>
              <a:cxnLst>
                <a:cxn ang="0">
                  <a:pos x="24" y="80"/>
                </a:cxn>
                <a:cxn ang="0">
                  <a:pos x="0" y="144"/>
                </a:cxn>
                <a:cxn ang="0">
                  <a:pos x="16" y="208"/>
                </a:cxn>
                <a:cxn ang="0">
                  <a:pos x="40" y="224"/>
                </a:cxn>
                <a:cxn ang="0">
                  <a:pos x="80" y="208"/>
                </a:cxn>
                <a:cxn ang="0">
                  <a:pos x="112" y="240"/>
                </a:cxn>
                <a:cxn ang="0">
                  <a:pos x="160" y="192"/>
                </a:cxn>
                <a:cxn ang="0">
                  <a:pos x="248" y="216"/>
                </a:cxn>
                <a:cxn ang="0">
                  <a:pos x="360" y="216"/>
                </a:cxn>
                <a:cxn ang="0">
                  <a:pos x="520" y="192"/>
                </a:cxn>
                <a:cxn ang="0">
                  <a:pos x="456" y="96"/>
                </a:cxn>
                <a:cxn ang="0">
                  <a:pos x="384" y="88"/>
                </a:cxn>
                <a:cxn ang="0">
                  <a:pos x="336" y="0"/>
                </a:cxn>
                <a:cxn ang="0">
                  <a:pos x="184" y="64"/>
                </a:cxn>
                <a:cxn ang="0">
                  <a:pos x="24" y="80"/>
                </a:cxn>
              </a:cxnLst>
              <a:rect l="0" t="0" r="r" b="b"/>
              <a:pathLst>
                <a:path w="520" h="240">
                  <a:moveTo>
                    <a:pt x="24" y="80"/>
                  </a:moveTo>
                  <a:lnTo>
                    <a:pt x="0" y="144"/>
                  </a:lnTo>
                  <a:lnTo>
                    <a:pt x="16" y="208"/>
                  </a:lnTo>
                  <a:lnTo>
                    <a:pt x="40" y="224"/>
                  </a:lnTo>
                  <a:lnTo>
                    <a:pt x="80" y="208"/>
                  </a:lnTo>
                  <a:lnTo>
                    <a:pt x="112" y="240"/>
                  </a:lnTo>
                  <a:lnTo>
                    <a:pt x="160" y="192"/>
                  </a:lnTo>
                  <a:lnTo>
                    <a:pt x="248" y="216"/>
                  </a:lnTo>
                  <a:lnTo>
                    <a:pt x="360" y="216"/>
                  </a:lnTo>
                  <a:lnTo>
                    <a:pt x="520" y="192"/>
                  </a:lnTo>
                  <a:lnTo>
                    <a:pt x="456" y="96"/>
                  </a:lnTo>
                  <a:lnTo>
                    <a:pt x="384" y="88"/>
                  </a:lnTo>
                  <a:lnTo>
                    <a:pt x="336" y="0"/>
                  </a:lnTo>
                  <a:lnTo>
                    <a:pt x="184" y="64"/>
                  </a:lnTo>
                  <a:lnTo>
                    <a:pt x="24" y="8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8" name="Freeform 24">
              <a:extLst>
                <a:ext uri="{FF2B5EF4-FFF2-40B4-BE49-F238E27FC236}">
                  <a16:creationId xmlns:a16="http://schemas.microsoft.com/office/drawing/2014/main" id="{988314B5-E71E-41B3-B817-8062585D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589" y="1444533"/>
              <a:ext cx="30921" cy="48225"/>
            </a:xfrm>
            <a:custGeom>
              <a:avLst/>
              <a:gdLst/>
              <a:ahLst/>
              <a:cxnLst>
                <a:cxn ang="0">
                  <a:pos x="24" y="16"/>
                </a:cxn>
                <a:cxn ang="0">
                  <a:pos x="184" y="0"/>
                </a:cxn>
                <a:cxn ang="0">
                  <a:pos x="184" y="152"/>
                </a:cxn>
                <a:cxn ang="0">
                  <a:pos x="56" y="192"/>
                </a:cxn>
                <a:cxn ang="0">
                  <a:pos x="40" y="248"/>
                </a:cxn>
                <a:cxn ang="0">
                  <a:pos x="0" y="184"/>
                </a:cxn>
                <a:cxn ang="0">
                  <a:pos x="24" y="16"/>
                </a:cxn>
              </a:cxnLst>
              <a:rect l="0" t="0" r="r" b="b"/>
              <a:pathLst>
                <a:path w="184" h="248">
                  <a:moveTo>
                    <a:pt x="24" y="16"/>
                  </a:moveTo>
                  <a:lnTo>
                    <a:pt x="184" y="0"/>
                  </a:lnTo>
                  <a:lnTo>
                    <a:pt x="184" y="152"/>
                  </a:lnTo>
                  <a:lnTo>
                    <a:pt x="56" y="192"/>
                  </a:lnTo>
                  <a:lnTo>
                    <a:pt x="40" y="248"/>
                  </a:lnTo>
                  <a:lnTo>
                    <a:pt x="0" y="184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29" name="Freeform 25">
              <a:extLst>
                <a:ext uri="{FF2B5EF4-FFF2-40B4-BE49-F238E27FC236}">
                  <a16:creationId xmlns:a16="http://schemas.microsoft.com/office/drawing/2014/main" id="{F8410146-77E1-4FC5-A350-15CDC50D5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979" y="1433753"/>
              <a:ext cx="61842" cy="66664"/>
            </a:xfrm>
            <a:custGeom>
              <a:avLst/>
              <a:gdLst/>
              <a:ahLst/>
              <a:cxnLst>
                <a:cxn ang="0">
                  <a:pos x="152" y="48"/>
                </a:cxn>
                <a:cxn ang="0">
                  <a:pos x="288" y="40"/>
                </a:cxn>
                <a:cxn ang="0">
                  <a:pos x="296" y="16"/>
                </a:cxn>
                <a:cxn ang="0">
                  <a:pos x="336" y="0"/>
                </a:cxn>
                <a:cxn ang="0">
                  <a:pos x="368" y="32"/>
                </a:cxn>
                <a:cxn ang="0">
                  <a:pos x="224" y="288"/>
                </a:cxn>
                <a:cxn ang="0">
                  <a:pos x="32" y="344"/>
                </a:cxn>
                <a:cxn ang="0">
                  <a:pos x="0" y="296"/>
                </a:cxn>
                <a:cxn ang="0">
                  <a:pos x="16" y="248"/>
                </a:cxn>
                <a:cxn ang="0">
                  <a:pos x="152" y="208"/>
                </a:cxn>
                <a:cxn ang="0">
                  <a:pos x="152" y="48"/>
                </a:cxn>
              </a:cxnLst>
              <a:rect l="0" t="0" r="r" b="b"/>
              <a:pathLst>
                <a:path w="368" h="344">
                  <a:moveTo>
                    <a:pt x="152" y="48"/>
                  </a:moveTo>
                  <a:lnTo>
                    <a:pt x="288" y="40"/>
                  </a:lnTo>
                  <a:lnTo>
                    <a:pt x="296" y="16"/>
                  </a:lnTo>
                  <a:lnTo>
                    <a:pt x="336" y="0"/>
                  </a:lnTo>
                  <a:lnTo>
                    <a:pt x="368" y="32"/>
                  </a:lnTo>
                  <a:lnTo>
                    <a:pt x="224" y="288"/>
                  </a:lnTo>
                  <a:lnTo>
                    <a:pt x="32" y="344"/>
                  </a:lnTo>
                  <a:lnTo>
                    <a:pt x="0" y="296"/>
                  </a:lnTo>
                  <a:lnTo>
                    <a:pt x="16" y="248"/>
                  </a:lnTo>
                  <a:lnTo>
                    <a:pt x="152" y="20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0" name="Freeform 26">
              <a:extLst>
                <a:ext uri="{FF2B5EF4-FFF2-40B4-BE49-F238E27FC236}">
                  <a16:creationId xmlns:a16="http://schemas.microsoft.com/office/drawing/2014/main" id="{517007FC-EDCD-4714-B784-272F2BC1A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3951" y="1429214"/>
              <a:ext cx="161696" cy="135030"/>
            </a:xfrm>
            <a:custGeom>
              <a:avLst/>
              <a:gdLst/>
              <a:ahLst/>
              <a:cxnLst>
                <a:cxn ang="0">
                  <a:pos x="752" y="0"/>
                </a:cxn>
                <a:cxn ang="0">
                  <a:pos x="912" y="56"/>
                </a:cxn>
                <a:cxn ang="0">
                  <a:pos x="944" y="128"/>
                </a:cxn>
                <a:cxn ang="0">
                  <a:pos x="848" y="208"/>
                </a:cxn>
                <a:cxn ang="0">
                  <a:pos x="912" y="288"/>
                </a:cxn>
                <a:cxn ang="0">
                  <a:pos x="904" y="376"/>
                </a:cxn>
                <a:cxn ang="0">
                  <a:pos x="960" y="512"/>
                </a:cxn>
                <a:cxn ang="0">
                  <a:pos x="744" y="512"/>
                </a:cxn>
                <a:cxn ang="0">
                  <a:pos x="744" y="600"/>
                </a:cxn>
                <a:cxn ang="0">
                  <a:pos x="824" y="672"/>
                </a:cxn>
                <a:cxn ang="0">
                  <a:pos x="792" y="696"/>
                </a:cxn>
                <a:cxn ang="0">
                  <a:pos x="472" y="624"/>
                </a:cxn>
                <a:cxn ang="0">
                  <a:pos x="456" y="432"/>
                </a:cxn>
                <a:cxn ang="0">
                  <a:pos x="392" y="432"/>
                </a:cxn>
                <a:cxn ang="0">
                  <a:pos x="328" y="480"/>
                </a:cxn>
                <a:cxn ang="0">
                  <a:pos x="232" y="472"/>
                </a:cxn>
                <a:cxn ang="0">
                  <a:pos x="224" y="408"/>
                </a:cxn>
                <a:cxn ang="0">
                  <a:pos x="48" y="448"/>
                </a:cxn>
                <a:cxn ang="0">
                  <a:pos x="0" y="368"/>
                </a:cxn>
                <a:cxn ang="0">
                  <a:pos x="192" y="312"/>
                </a:cxn>
                <a:cxn ang="0">
                  <a:pos x="344" y="56"/>
                </a:cxn>
                <a:cxn ang="0">
                  <a:pos x="392" y="8"/>
                </a:cxn>
                <a:cxn ang="0">
                  <a:pos x="480" y="32"/>
                </a:cxn>
                <a:cxn ang="0">
                  <a:pos x="592" y="32"/>
                </a:cxn>
                <a:cxn ang="0">
                  <a:pos x="752" y="0"/>
                </a:cxn>
              </a:cxnLst>
              <a:rect l="0" t="0" r="r" b="b"/>
              <a:pathLst>
                <a:path w="960" h="696">
                  <a:moveTo>
                    <a:pt x="752" y="0"/>
                  </a:moveTo>
                  <a:lnTo>
                    <a:pt x="912" y="56"/>
                  </a:lnTo>
                  <a:lnTo>
                    <a:pt x="944" y="128"/>
                  </a:lnTo>
                  <a:lnTo>
                    <a:pt x="848" y="208"/>
                  </a:lnTo>
                  <a:lnTo>
                    <a:pt x="912" y="288"/>
                  </a:lnTo>
                  <a:lnTo>
                    <a:pt x="904" y="376"/>
                  </a:lnTo>
                  <a:lnTo>
                    <a:pt x="960" y="512"/>
                  </a:lnTo>
                  <a:lnTo>
                    <a:pt x="744" y="512"/>
                  </a:lnTo>
                  <a:lnTo>
                    <a:pt x="744" y="600"/>
                  </a:lnTo>
                  <a:lnTo>
                    <a:pt x="824" y="672"/>
                  </a:lnTo>
                  <a:lnTo>
                    <a:pt x="792" y="696"/>
                  </a:lnTo>
                  <a:lnTo>
                    <a:pt x="472" y="624"/>
                  </a:lnTo>
                  <a:lnTo>
                    <a:pt x="456" y="432"/>
                  </a:lnTo>
                  <a:lnTo>
                    <a:pt x="392" y="432"/>
                  </a:lnTo>
                  <a:lnTo>
                    <a:pt x="328" y="480"/>
                  </a:lnTo>
                  <a:lnTo>
                    <a:pt x="232" y="472"/>
                  </a:lnTo>
                  <a:lnTo>
                    <a:pt x="224" y="408"/>
                  </a:lnTo>
                  <a:lnTo>
                    <a:pt x="48" y="448"/>
                  </a:lnTo>
                  <a:lnTo>
                    <a:pt x="0" y="368"/>
                  </a:lnTo>
                  <a:lnTo>
                    <a:pt x="192" y="312"/>
                  </a:lnTo>
                  <a:lnTo>
                    <a:pt x="344" y="56"/>
                  </a:lnTo>
                  <a:lnTo>
                    <a:pt x="392" y="8"/>
                  </a:lnTo>
                  <a:lnTo>
                    <a:pt x="480" y="32"/>
                  </a:lnTo>
                  <a:lnTo>
                    <a:pt x="592" y="32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1" name="Freeform 27">
              <a:extLst>
                <a:ext uri="{FF2B5EF4-FFF2-40B4-BE49-F238E27FC236}">
                  <a16:creationId xmlns:a16="http://schemas.microsoft.com/office/drawing/2014/main" id="{F45DF8FE-F6C8-4949-B95B-568FF0163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759" y="1346948"/>
              <a:ext cx="79430" cy="100706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0" y="264"/>
                </a:cxn>
                <a:cxn ang="0">
                  <a:pos x="16" y="408"/>
                </a:cxn>
                <a:cxn ang="0">
                  <a:pos x="248" y="520"/>
                </a:cxn>
                <a:cxn ang="0">
                  <a:pos x="320" y="472"/>
                </a:cxn>
                <a:cxn ang="0">
                  <a:pos x="432" y="440"/>
                </a:cxn>
                <a:cxn ang="0">
                  <a:pos x="472" y="360"/>
                </a:cxn>
                <a:cxn ang="0">
                  <a:pos x="328" y="280"/>
                </a:cxn>
                <a:cxn ang="0">
                  <a:pos x="336" y="200"/>
                </a:cxn>
                <a:cxn ang="0">
                  <a:pos x="312" y="184"/>
                </a:cxn>
                <a:cxn ang="0">
                  <a:pos x="328" y="112"/>
                </a:cxn>
                <a:cxn ang="0">
                  <a:pos x="104" y="0"/>
                </a:cxn>
              </a:cxnLst>
              <a:rect l="0" t="0" r="r" b="b"/>
              <a:pathLst>
                <a:path w="472" h="520">
                  <a:moveTo>
                    <a:pt x="104" y="0"/>
                  </a:moveTo>
                  <a:lnTo>
                    <a:pt x="0" y="264"/>
                  </a:lnTo>
                  <a:lnTo>
                    <a:pt x="16" y="408"/>
                  </a:lnTo>
                  <a:lnTo>
                    <a:pt x="248" y="520"/>
                  </a:lnTo>
                  <a:lnTo>
                    <a:pt x="320" y="472"/>
                  </a:lnTo>
                  <a:lnTo>
                    <a:pt x="432" y="440"/>
                  </a:lnTo>
                  <a:lnTo>
                    <a:pt x="472" y="360"/>
                  </a:lnTo>
                  <a:lnTo>
                    <a:pt x="328" y="280"/>
                  </a:lnTo>
                  <a:lnTo>
                    <a:pt x="336" y="200"/>
                  </a:lnTo>
                  <a:lnTo>
                    <a:pt x="312" y="184"/>
                  </a:lnTo>
                  <a:lnTo>
                    <a:pt x="328" y="11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2" name="Freeform 28">
              <a:extLst>
                <a:ext uri="{FF2B5EF4-FFF2-40B4-BE49-F238E27FC236}">
                  <a16:creationId xmlns:a16="http://schemas.microsoft.com/office/drawing/2014/main" id="{5D622C28-3972-41E7-8FDF-608E4E045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623" y="1373330"/>
              <a:ext cx="72905" cy="99287"/>
            </a:xfrm>
            <a:custGeom>
              <a:avLst/>
              <a:gdLst/>
              <a:ahLst/>
              <a:cxnLst>
                <a:cxn ang="0">
                  <a:pos x="104" y="64"/>
                </a:cxn>
                <a:cxn ang="0">
                  <a:pos x="96" y="144"/>
                </a:cxn>
                <a:cxn ang="0">
                  <a:pos x="240" y="224"/>
                </a:cxn>
                <a:cxn ang="0">
                  <a:pos x="200" y="304"/>
                </a:cxn>
                <a:cxn ang="0">
                  <a:pos x="88" y="336"/>
                </a:cxn>
                <a:cxn ang="0">
                  <a:pos x="16" y="376"/>
                </a:cxn>
                <a:cxn ang="0">
                  <a:pos x="0" y="432"/>
                </a:cxn>
                <a:cxn ang="0">
                  <a:pos x="56" y="512"/>
                </a:cxn>
                <a:cxn ang="0">
                  <a:pos x="296" y="376"/>
                </a:cxn>
                <a:cxn ang="0">
                  <a:pos x="432" y="0"/>
                </a:cxn>
                <a:cxn ang="0">
                  <a:pos x="224" y="88"/>
                </a:cxn>
                <a:cxn ang="0">
                  <a:pos x="104" y="64"/>
                </a:cxn>
              </a:cxnLst>
              <a:rect l="0" t="0" r="r" b="b"/>
              <a:pathLst>
                <a:path w="432" h="512">
                  <a:moveTo>
                    <a:pt x="104" y="64"/>
                  </a:moveTo>
                  <a:lnTo>
                    <a:pt x="96" y="144"/>
                  </a:lnTo>
                  <a:lnTo>
                    <a:pt x="240" y="224"/>
                  </a:lnTo>
                  <a:lnTo>
                    <a:pt x="200" y="304"/>
                  </a:lnTo>
                  <a:lnTo>
                    <a:pt x="88" y="336"/>
                  </a:lnTo>
                  <a:lnTo>
                    <a:pt x="16" y="376"/>
                  </a:lnTo>
                  <a:lnTo>
                    <a:pt x="0" y="432"/>
                  </a:lnTo>
                  <a:lnTo>
                    <a:pt x="56" y="512"/>
                  </a:lnTo>
                  <a:lnTo>
                    <a:pt x="296" y="376"/>
                  </a:lnTo>
                  <a:lnTo>
                    <a:pt x="432" y="0"/>
                  </a:lnTo>
                  <a:lnTo>
                    <a:pt x="224" y="8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3" name="Freeform 29">
              <a:extLst>
                <a:ext uri="{FF2B5EF4-FFF2-40B4-BE49-F238E27FC236}">
                  <a16:creationId xmlns:a16="http://schemas.microsoft.com/office/drawing/2014/main" id="{683F0ECE-C8C6-4F9B-B3F5-94D32E09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234" y="1426094"/>
              <a:ext cx="54750" cy="7744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64"/>
                </a:cxn>
                <a:cxn ang="0">
                  <a:pos x="40" y="120"/>
                </a:cxn>
                <a:cxn ang="0">
                  <a:pos x="0" y="224"/>
                </a:cxn>
                <a:cxn ang="0">
                  <a:pos x="40" y="280"/>
                </a:cxn>
                <a:cxn ang="0">
                  <a:pos x="144" y="320"/>
                </a:cxn>
                <a:cxn ang="0">
                  <a:pos x="256" y="400"/>
                </a:cxn>
                <a:cxn ang="0">
                  <a:pos x="328" y="328"/>
                </a:cxn>
                <a:cxn ang="0">
                  <a:pos x="328" y="240"/>
                </a:cxn>
                <a:cxn ang="0">
                  <a:pos x="272" y="160"/>
                </a:cxn>
                <a:cxn ang="0">
                  <a:pos x="288" y="112"/>
                </a:cxn>
                <a:cxn ang="0">
                  <a:pos x="56" y="0"/>
                </a:cxn>
              </a:cxnLst>
              <a:rect l="0" t="0" r="r" b="b"/>
              <a:pathLst>
                <a:path w="328" h="400">
                  <a:moveTo>
                    <a:pt x="56" y="0"/>
                  </a:moveTo>
                  <a:lnTo>
                    <a:pt x="8" y="64"/>
                  </a:lnTo>
                  <a:lnTo>
                    <a:pt x="40" y="120"/>
                  </a:lnTo>
                  <a:lnTo>
                    <a:pt x="0" y="224"/>
                  </a:lnTo>
                  <a:lnTo>
                    <a:pt x="40" y="280"/>
                  </a:lnTo>
                  <a:lnTo>
                    <a:pt x="144" y="320"/>
                  </a:lnTo>
                  <a:lnTo>
                    <a:pt x="256" y="400"/>
                  </a:lnTo>
                  <a:lnTo>
                    <a:pt x="328" y="328"/>
                  </a:lnTo>
                  <a:lnTo>
                    <a:pt x="328" y="240"/>
                  </a:lnTo>
                  <a:lnTo>
                    <a:pt x="272" y="160"/>
                  </a:lnTo>
                  <a:lnTo>
                    <a:pt x="288" y="11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4" name="Freeform 30">
              <a:extLst>
                <a:ext uri="{FF2B5EF4-FFF2-40B4-BE49-F238E27FC236}">
                  <a16:creationId xmlns:a16="http://schemas.microsoft.com/office/drawing/2014/main" id="{5A16CA4B-C811-405B-919E-0CCD166C7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6640" y="1439994"/>
              <a:ext cx="79430" cy="10552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256" y="208"/>
                </a:cxn>
                <a:cxn ang="0">
                  <a:pos x="368" y="248"/>
                </a:cxn>
                <a:cxn ang="0">
                  <a:pos x="472" y="328"/>
                </a:cxn>
                <a:cxn ang="0">
                  <a:pos x="376" y="416"/>
                </a:cxn>
                <a:cxn ang="0">
                  <a:pos x="424" y="480"/>
                </a:cxn>
                <a:cxn ang="0">
                  <a:pos x="408" y="544"/>
                </a:cxn>
                <a:cxn ang="0">
                  <a:pos x="264" y="544"/>
                </a:cxn>
                <a:cxn ang="0">
                  <a:pos x="216" y="496"/>
                </a:cxn>
                <a:cxn ang="0">
                  <a:pos x="112" y="456"/>
                </a:cxn>
                <a:cxn ang="0">
                  <a:pos x="48" y="320"/>
                </a:cxn>
                <a:cxn ang="0">
                  <a:pos x="64" y="23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472" h="544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256" y="208"/>
                  </a:lnTo>
                  <a:lnTo>
                    <a:pt x="368" y="248"/>
                  </a:lnTo>
                  <a:lnTo>
                    <a:pt x="472" y="328"/>
                  </a:lnTo>
                  <a:lnTo>
                    <a:pt x="376" y="416"/>
                  </a:lnTo>
                  <a:lnTo>
                    <a:pt x="424" y="480"/>
                  </a:lnTo>
                  <a:lnTo>
                    <a:pt x="408" y="544"/>
                  </a:lnTo>
                  <a:lnTo>
                    <a:pt x="264" y="544"/>
                  </a:lnTo>
                  <a:lnTo>
                    <a:pt x="216" y="496"/>
                  </a:lnTo>
                  <a:lnTo>
                    <a:pt x="112" y="456"/>
                  </a:lnTo>
                  <a:lnTo>
                    <a:pt x="48" y="320"/>
                  </a:lnTo>
                  <a:lnTo>
                    <a:pt x="64" y="23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5" name="Freeform 31">
              <a:extLst>
                <a:ext uri="{FF2B5EF4-FFF2-40B4-BE49-F238E27FC236}">
                  <a16:creationId xmlns:a16="http://schemas.microsoft.com/office/drawing/2014/main" id="{5BD7D0EC-8D76-4B9B-A34B-39FFF9716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973" y="1545522"/>
              <a:ext cx="63543" cy="125669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320" y="0"/>
                </a:cxn>
                <a:cxn ang="0">
                  <a:pos x="376" y="64"/>
                </a:cxn>
                <a:cxn ang="0">
                  <a:pos x="344" y="232"/>
                </a:cxn>
                <a:cxn ang="0">
                  <a:pos x="200" y="432"/>
                </a:cxn>
                <a:cxn ang="0">
                  <a:pos x="144" y="568"/>
                </a:cxn>
                <a:cxn ang="0">
                  <a:pos x="32" y="648"/>
                </a:cxn>
                <a:cxn ang="0">
                  <a:pos x="0" y="488"/>
                </a:cxn>
                <a:cxn ang="0">
                  <a:pos x="88" y="264"/>
                </a:cxn>
                <a:cxn ang="0">
                  <a:pos x="16" y="224"/>
                </a:cxn>
                <a:cxn ang="0">
                  <a:pos x="104" y="152"/>
                </a:cxn>
                <a:cxn ang="0">
                  <a:pos x="120" y="184"/>
                </a:cxn>
                <a:cxn ang="0">
                  <a:pos x="168" y="224"/>
                </a:cxn>
                <a:cxn ang="0">
                  <a:pos x="224" y="184"/>
                </a:cxn>
                <a:cxn ang="0">
                  <a:pos x="168" y="96"/>
                </a:cxn>
                <a:cxn ang="0">
                  <a:pos x="184" y="0"/>
                </a:cxn>
              </a:cxnLst>
              <a:rect l="0" t="0" r="r" b="b"/>
              <a:pathLst>
                <a:path w="376" h="648">
                  <a:moveTo>
                    <a:pt x="184" y="0"/>
                  </a:moveTo>
                  <a:lnTo>
                    <a:pt x="320" y="0"/>
                  </a:lnTo>
                  <a:lnTo>
                    <a:pt x="376" y="64"/>
                  </a:lnTo>
                  <a:lnTo>
                    <a:pt x="344" y="232"/>
                  </a:lnTo>
                  <a:lnTo>
                    <a:pt x="200" y="432"/>
                  </a:lnTo>
                  <a:lnTo>
                    <a:pt x="144" y="568"/>
                  </a:lnTo>
                  <a:lnTo>
                    <a:pt x="32" y="648"/>
                  </a:lnTo>
                  <a:lnTo>
                    <a:pt x="0" y="488"/>
                  </a:lnTo>
                  <a:lnTo>
                    <a:pt x="88" y="264"/>
                  </a:lnTo>
                  <a:lnTo>
                    <a:pt x="16" y="224"/>
                  </a:lnTo>
                  <a:lnTo>
                    <a:pt x="104" y="152"/>
                  </a:lnTo>
                  <a:lnTo>
                    <a:pt x="120" y="184"/>
                  </a:lnTo>
                  <a:lnTo>
                    <a:pt x="168" y="224"/>
                  </a:lnTo>
                  <a:lnTo>
                    <a:pt x="224" y="184"/>
                  </a:lnTo>
                  <a:lnTo>
                    <a:pt x="168" y="96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6" name="Freeform 32">
              <a:extLst>
                <a:ext uri="{FF2B5EF4-FFF2-40B4-BE49-F238E27FC236}">
                  <a16:creationId xmlns:a16="http://schemas.microsoft.com/office/drawing/2014/main" id="{6C9398F6-30CD-44EB-B220-7575617B9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2878" y="1551763"/>
              <a:ext cx="33474" cy="104109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12" y="136"/>
                </a:cxn>
                <a:cxn ang="0">
                  <a:pos x="32" y="184"/>
                </a:cxn>
                <a:cxn ang="0">
                  <a:pos x="48" y="328"/>
                </a:cxn>
                <a:cxn ang="0">
                  <a:pos x="0" y="408"/>
                </a:cxn>
                <a:cxn ang="0">
                  <a:pos x="8" y="536"/>
                </a:cxn>
                <a:cxn ang="0">
                  <a:pos x="136" y="480"/>
                </a:cxn>
                <a:cxn ang="0">
                  <a:pos x="200" y="208"/>
                </a:cxn>
                <a:cxn ang="0">
                  <a:pos x="168" y="0"/>
                </a:cxn>
              </a:cxnLst>
              <a:rect l="0" t="0" r="r" b="b"/>
              <a:pathLst>
                <a:path w="200" h="536">
                  <a:moveTo>
                    <a:pt x="168" y="0"/>
                  </a:moveTo>
                  <a:lnTo>
                    <a:pt x="112" y="136"/>
                  </a:lnTo>
                  <a:lnTo>
                    <a:pt x="32" y="184"/>
                  </a:lnTo>
                  <a:lnTo>
                    <a:pt x="48" y="328"/>
                  </a:lnTo>
                  <a:lnTo>
                    <a:pt x="0" y="408"/>
                  </a:lnTo>
                  <a:lnTo>
                    <a:pt x="8" y="536"/>
                  </a:lnTo>
                  <a:lnTo>
                    <a:pt x="136" y="480"/>
                  </a:lnTo>
                  <a:lnTo>
                    <a:pt x="200" y="20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7" name="Freeform 33">
              <a:extLst>
                <a:ext uri="{FF2B5EF4-FFF2-40B4-BE49-F238E27FC236}">
                  <a16:creationId xmlns:a16="http://schemas.microsoft.com/office/drawing/2014/main" id="{8D710014-B305-4739-811D-9F85E982E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273" y="1582684"/>
              <a:ext cx="56735" cy="66948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192" y="0"/>
                </a:cxn>
                <a:cxn ang="0">
                  <a:pos x="336" y="72"/>
                </a:cxn>
                <a:cxn ang="0">
                  <a:pos x="256" y="296"/>
                </a:cxn>
                <a:cxn ang="0">
                  <a:pos x="128" y="344"/>
                </a:cxn>
                <a:cxn ang="0">
                  <a:pos x="0" y="152"/>
                </a:cxn>
              </a:cxnLst>
              <a:rect l="0" t="0" r="r" b="b"/>
              <a:pathLst>
                <a:path w="336" h="344">
                  <a:moveTo>
                    <a:pt x="0" y="152"/>
                  </a:moveTo>
                  <a:lnTo>
                    <a:pt x="192" y="0"/>
                  </a:lnTo>
                  <a:lnTo>
                    <a:pt x="336" y="72"/>
                  </a:lnTo>
                  <a:lnTo>
                    <a:pt x="256" y="296"/>
                  </a:lnTo>
                  <a:lnTo>
                    <a:pt x="128" y="344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8" name="Freeform 34">
              <a:extLst>
                <a:ext uri="{FF2B5EF4-FFF2-40B4-BE49-F238E27FC236}">
                  <a16:creationId xmlns:a16="http://schemas.microsoft.com/office/drawing/2014/main" id="{0B7E381D-0B17-4689-AB2E-1322502DA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70" y="1528501"/>
              <a:ext cx="88791" cy="85387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456" y="0"/>
                </a:cxn>
                <a:cxn ang="0">
                  <a:pos x="496" y="80"/>
                </a:cxn>
                <a:cxn ang="0">
                  <a:pos x="496" y="168"/>
                </a:cxn>
                <a:cxn ang="0">
                  <a:pos x="528" y="240"/>
                </a:cxn>
                <a:cxn ang="0">
                  <a:pos x="440" y="312"/>
                </a:cxn>
                <a:cxn ang="0">
                  <a:pos x="368" y="280"/>
                </a:cxn>
                <a:cxn ang="0">
                  <a:pos x="176" y="440"/>
                </a:cxn>
                <a:cxn ang="0">
                  <a:pos x="64" y="384"/>
                </a:cxn>
                <a:cxn ang="0">
                  <a:pos x="0" y="256"/>
                </a:cxn>
                <a:cxn ang="0">
                  <a:pos x="104" y="208"/>
                </a:cxn>
                <a:cxn ang="0">
                  <a:pos x="56" y="128"/>
                </a:cxn>
                <a:cxn ang="0">
                  <a:pos x="288" y="176"/>
                </a:cxn>
                <a:cxn ang="0">
                  <a:pos x="320" y="160"/>
                </a:cxn>
                <a:cxn ang="0">
                  <a:pos x="240" y="88"/>
                </a:cxn>
                <a:cxn ang="0">
                  <a:pos x="240" y="0"/>
                </a:cxn>
              </a:cxnLst>
              <a:rect l="0" t="0" r="r" b="b"/>
              <a:pathLst>
                <a:path w="528" h="440">
                  <a:moveTo>
                    <a:pt x="240" y="0"/>
                  </a:moveTo>
                  <a:lnTo>
                    <a:pt x="456" y="0"/>
                  </a:lnTo>
                  <a:lnTo>
                    <a:pt x="496" y="80"/>
                  </a:lnTo>
                  <a:lnTo>
                    <a:pt x="496" y="168"/>
                  </a:lnTo>
                  <a:lnTo>
                    <a:pt x="528" y="240"/>
                  </a:lnTo>
                  <a:lnTo>
                    <a:pt x="440" y="312"/>
                  </a:lnTo>
                  <a:lnTo>
                    <a:pt x="368" y="280"/>
                  </a:lnTo>
                  <a:lnTo>
                    <a:pt x="176" y="440"/>
                  </a:lnTo>
                  <a:lnTo>
                    <a:pt x="64" y="384"/>
                  </a:lnTo>
                  <a:lnTo>
                    <a:pt x="0" y="256"/>
                  </a:lnTo>
                  <a:lnTo>
                    <a:pt x="104" y="208"/>
                  </a:lnTo>
                  <a:lnTo>
                    <a:pt x="56" y="128"/>
                  </a:lnTo>
                  <a:lnTo>
                    <a:pt x="288" y="176"/>
                  </a:lnTo>
                  <a:lnTo>
                    <a:pt x="320" y="160"/>
                  </a:lnTo>
                  <a:lnTo>
                    <a:pt x="240" y="8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39" name="Freeform 35">
              <a:extLst>
                <a:ext uri="{FF2B5EF4-FFF2-40B4-BE49-F238E27FC236}">
                  <a16:creationId xmlns:a16="http://schemas.microsoft.com/office/drawing/2014/main" id="{0CC92752-2FF1-427B-BCFB-6D0E93E5F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228" y="1526799"/>
              <a:ext cx="33474" cy="62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40"/>
                </a:cxn>
                <a:cxn ang="0">
                  <a:pos x="160" y="96"/>
                </a:cxn>
                <a:cxn ang="0">
                  <a:pos x="144" y="192"/>
                </a:cxn>
                <a:cxn ang="0">
                  <a:pos x="200" y="280"/>
                </a:cxn>
                <a:cxn ang="0">
                  <a:pos x="144" y="320"/>
                </a:cxn>
                <a:cxn ang="0">
                  <a:pos x="88" y="280"/>
                </a:cxn>
                <a:cxn ang="0">
                  <a:pos x="72" y="240"/>
                </a:cxn>
                <a:cxn ang="0">
                  <a:pos x="40" y="176"/>
                </a:cxn>
                <a:cxn ang="0">
                  <a:pos x="40" y="88"/>
                </a:cxn>
                <a:cxn ang="0">
                  <a:pos x="0" y="0"/>
                </a:cxn>
              </a:cxnLst>
              <a:rect l="0" t="0" r="r" b="b"/>
              <a:pathLst>
                <a:path w="200" h="320">
                  <a:moveTo>
                    <a:pt x="0" y="0"/>
                  </a:moveTo>
                  <a:lnTo>
                    <a:pt x="120" y="40"/>
                  </a:lnTo>
                  <a:lnTo>
                    <a:pt x="160" y="96"/>
                  </a:lnTo>
                  <a:lnTo>
                    <a:pt x="144" y="192"/>
                  </a:lnTo>
                  <a:lnTo>
                    <a:pt x="200" y="280"/>
                  </a:lnTo>
                  <a:lnTo>
                    <a:pt x="144" y="320"/>
                  </a:lnTo>
                  <a:lnTo>
                    <a:pt x="88" y="280"/>
                  </a:lnTo>
                  <a:lnTo>
                    <a:pt x="72" y="240"/>
                  </a:lnTo>
                  <a:lnTo>
                    <a:pt x="40" y="176"/>
                  </a:lnTo>
                  <a:lnTo>
                    <a:pt x="4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0" name="Freeform 36">
              <a:extLst>
                <a:ext uri="{FF2B5EF4-FFF2-40B4-BE49-F238E27FC236}">
                  <a16:creationId xmlns:a16="http://schemas.microsoft.com/office/drawing/2014/main" id="{A55506E6-3C7F-4458-87E1-DA69FB5AA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894" y="1508360"/>
              <a:ext cx="95883" cy="9474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84" y="0"/>
                </a:cxn>
                <a:cxn ang="0">
                  <a:pos x="184" y="64"/>
                </a:cxn>
                <a:cxn ang="0">
                  <a:pos x="280" y="72"/>
                </a:cxn>
                <a:cxn ang="0">
                  <a:pos x="336" y="24"/>
                </a:cxn>
                <a:cxn ang="0">
                  <a:pos x="408" y="24"/>
                </a:cxn>
                <a:cxn ang="0">
                  <a:pos x="424" y="216"/>
                </a:cxn>
                <a:cxn ang="0">
                  <a:pos x="520" y="232"/>
                </a:cxn>
                <a:cxn ang="0">
                  <a:pos x="568" y="312"/>
                </a:cxn>
                <a:cxn ang="0">
                  <a:pos x="464" y="360"/>
                </a:cxn>
                <a:cxn ang="0">
                  <a:pos x="520" y="488"/>
                </a:cxn>
                <a:cxn ang="0">
                  <a:pos x="8" y="488"/>
                </a:cxn>
                <a:cxn ang="0">
                  <a:pos x="104" y="304"/>
                </a:cxn>
                <a:cxn ang="0">
                  <a:pos x="48" y="216"/>
                </a:cxn>
                <a:cxn ang="0">
                  <a:pos x="56" y="136"/>
                </a:cxn>
                <a:cxn ang="0">
                  <a:pos x="0" y="32"/>
                </a:cxn>
              </a:cxnLst>
              <a:rect l="0" t="0" r="r" b="b"/>
              <a:pathLst>
                <a:path w="568" h="488">
                  <a:moveTo>
                    <a:pt x="0" y="32"/>
                  </a:moveTo>
                  <a:lnTo>
                    <a:pt x="184" y="0"/>
                  </a:lnTo>
                  <a:lnTo>
                    <a:pt x="184" y="64"/>
                  </a:lnTo>
                  <a:lnTo>
                    <a:pt x="280" y="72"/>
                  </a:lnTo>
                  <a:lnTo>
                    <a:pt x="336" y="24"/>
                  </a:lnTo>
                  <a:lnTo>
                    <a:pt x="408" y="24"/>
                  </a:lnTo>
                  <a:lnTo>
                    <a:pt x="424" y="216"/>
                  </a:lnTo>
                  <a:lnTo>
                    <a:pt x="520" y="232"/>
                  </a:lnTo>
                  <a:lnTo>
                    <a:pt x="568" y="312"/>
                  </a:lnTo>
                  <a:lnTo>
                    <a:pt x="464" y="360"/>
                  </a:lnTo>
                  <a:lnTo>
                    <a:pt x="520" y="488"/>
                  </a:lnTo>
                  <a:lnTo>
                    <a:pt x="8" y="488"/>
                  </a:lnTo>
                  <a:lnTo>
                    <a:pt x="104" y="304"/>
                  </a:lnTo>
                  <a:lnTo>
                    <a:pt x="48" y="216"/>
                  </a:lnTo>
                  <a:lnTo>
                    <a:pt x="56" y="1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1" name="Freeform 37">
              <a:extLst>
                <a:ext uri="{FF2B5EF4-FFF2-40B4-BE49-F238E27FC236}">
                  <a16:creationId xmlns:a16="http://schemas.microsoft.com/office/drawing/2014/main" id="{9B1E5554-5970-4523-9047-4B3D585DB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312" y="1603109"/>
              <a:ext cx="106379" cy="88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2" y="0"/>
                </a:cxn>
                <a:cxn ang="0">
                  <a:pos x="632" y="56"/>
                </a:cxn>
                <a:cxn ang="0">
                  <a:pos x="464" y="64"/>
                </a:cxn>
                <a:cxn ang="0">
                  <a:pos x="440" y="184"/>
                </a:cxn>
                <a:cxn ang="0">
                  <a:pos x="384" y="184"/>
                </a:cxn>
                <a:cxn ang="0">
                  <a:pos x="384" y="456"/>
                </a:cxn>
                <a:cxn ang="0">
                  <a:pos x="192" y="440"/>
                </a:cxn>
                <a:cxn ang="0">
                  <a:pos x="120" y="248"/>
                </a:cxn>
                <a:cxn ang="0">
                  <a:pos x="0" y="0"/>
                </a:cxn>
              </a:cxnLst>
              <a:rect l="0" t="0" r="r" b="b"/>
              <a:pathLst>
                <a:path w="632" h="456">
                  <a:moveTo>
                    <a:pt x="0" y="0"/>
                  </a:moveTo>
                  <a:lnTo>
                    <a:pt x="512" y="0"/>
                  </a:lnTo>
                  <a:lnTo>
                    <a:pt x="632" y="56"/>
                  </a:lnTo>
                  <a:lnTo>
                    <a:pt x="464" y="64"/>
                  </a:lnTo>
                  <a:lnTo>
                    <a:pt x="440" y="184"/>
                  </a:lnTo>
                  <a:lnTo>
                    <a:pt x="384" y="184"/>
                  </a:lnTo>
                  <a:lnTo>
                    <a:pt x="384" y="456"/>
                  </a:lnTo>
                  <a:lnTo>
                    <a:pt x="192" y="440"/>
                  </a:lnTo>
                  <a:lnTo>
                    <a:pt x="120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2" name="Freeform 38">
              <a:extLst>
                <a:ext uri="{FF2B5EF4-FFF2-40B4-BE49-F238E27FC236}">
                  <a16:creationId xmlns:a16="http://schemas.microsoft.com/office/drawing/2014/main" id="{E4345DF4-74BC-47D3-AE56-2042118C5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856" y="1612186"/>
              <a:ext cx="62976" cy="70068"/>
            </a:xfrm>
            <a:custGeom>
              <a:avLst/>
              <a:gdLst/>
              <a:ahLst/>
              <a:cxnLst>
                <a:cxn ang="0">
                  <a:pos x="88" y="16"/>
                </a:cxn>
                <a:cxn ang="0">
                  <a:pos x="248" y="0"/>
                </a:cxn>
                <a:cxn ang="0">
                  <a:pos x="376" y="184"/>
                </a:cxn>
                <a:cxn ang="0">
                  <a:pos x="192" y="312"/>
                </a:cxn>
                <a:cxn ang="0">
                  <a:pos x="136" y="288"/>
                </a:cxn>
                <a:cxn ang="0">
                  <a:pos x="64" y="360"/>
                </a:cxn>
                <a:cxn ang="0">
                  <a:pos x="0" y="272"/>
                </a:cxn>
                <a:cxn ang="0">
                  <a:pos x="0" y="136"/>
                </a:cxn>
                <a:cxn ang="0">
                  <a:pos x="64" y="136"/>
                </a:cxn>
                <a:cxn ang="0">
                  <a:pos x="88" y="16"/>
                </a:cxn>
              </a:cxnLst>
              <a:rect l="0" t="0" r="r" b="b"/>
              <a:pathLst>
                <a:path w="376" h="360">
                  <a:moveTo>
                    <a:pt x="88" y="16"/>
                  </a:moveTo>
                  <a:lnTo>
                    <a:pt x="248" y="0"/>
                  </a:lnTo>
                  <a:lnTo>
                    <a:pt x="376" y="184"/>
                  </a:lnTo>
                  <a:lnTo>
                    <a:pt x="192" y="312"/>
                  </a:lnTo>
                  <a:lnTo>
                    <a:pt x="136" y="288"/>
                  </a:lnTo>
                  <a:lnTo>
                    <a:pt x="64" y="360"/>
                  </a:lnTo>
                  <a:lnTo>
                    <a:pt x="0" y="272"/>
                  </a:lnTo>
                  <a:lnTo>
                    <a:pt x="0" y="136"/>
                  </a:lnTo>
                  <a:lnTo>
                    <a:pt x="64" y="136"/>
                  </a:lnTo>
                  <a:lnTo>
                    <a:pt x="88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3" name="Freeform 39">
              <a:extLst>
                <a:ext uri="{FF2B5EF4-FFF2-40B4-BE49-F238E27FC236}">
                  <a16:creationId xmlns:a16="http://schemas.microsoft.com/office/drawing/2014/main" id="{DA71B39E-57C6-4673-A8F5-CACDACF8D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651" y="1640270"/>
              <a:ext cx="119995" cy="99287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92" y="256"/>
                </a:cxn>
                <a:cxn ang="0">
                  <a:pos x="192" y="128"/>
                </a:cxn>
                <a:cxn ang="0">
                  <a:pos x="256" y="208"/>
                </a:cxn>
                <a:cxn ang="0">
                  <a:pos x="320" y="144"/>
                </a:cxn>
                <a:cxn ang="0">
                  <a:pos x="376" y="160"/>
                </a:cxn>
                <a:cxn ang="0">
                  <a:pos x="560" y="40"/>
                </a:cxn>
                <a:cxn ang="0">
                  <a:pos x="688" y="0"/>
                </a:cxn>
                <a:cxn ang="0">
                  <a:pos x="712" y="152"/>
                </a:cxn>
                <a:cxn ang="0">
                  <a:pos x="688" y="256"/>
                </a:cxn>
                <a:cxn ang="0">
                  <a:pos x="576" y="376"/>
                </a:cxn>
                <a:cxn ang="0">
                  <a:pos x="304" y="496"/>
                </a:cxn>
                <a:cxn ang="0">
                  <a:pos x="152" y="512"/>
                </a:cxn>
                <a:cxn ang="0">
                  <a:pos x="0" y="248"/>
                </a:cxn>
              </a:cxnLst>
              <a:rect l="0" t="0" r="r" b="b"/>
              <a:pathLst>
                <a:path w="712" h="512">
                  <a:moveTo>
                    <a:pt x="0" y="248"/>
                  </a:moveTo>
                  <a:lnTo>
                    <a:pt x="192" y="256"/>
                  </a:lnTo>
                  <a:lnTo>
                    <a:pt x="192" y="128"/>
                  </a:lnTo>
                  <a:lnTo>
                    <a:pt x="256" y="208"/>
                  </a:lnTo>
                  <a:lnTo>
                    <a:pt x="320" y="144"/>
                  </a:lnTo>
                  <a:lnTo>
                    <a:pt x="376" y="160"/>
                  </a:lnTo>
                  <a:lnTo>
                    <a:pt x="560" y="40"/>
                  </a:lnTo>
                  <a:lnTo>
                    <a:pt x="688" y="0"/>
                  </a:lnTo>
                  <a:lnTo>
                    <a:pt x="712" y="152"/>
                  </a:lnTo>
                  <a:lnTo>
                    <a:pt x="688" y="256"/>
                  </a:lnTo>
                  <a:lnTo>
                    <a:pt x="576" y="376"/>
                  </a:lnTo>
                  <a:lnTo>
                    <a:pt x="304" y="496"/>
                  </a:lnTo>
                  <a:lnTo>
                    <a:pt x="152" y="512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4" name="Freeform 40">
              <a:extLst>
                <a:ext uri="{FF2B5EF4-FFF2-40B4-BE49-F238E27FC236}">
                  <a16:creationId xmlns:a16="http://schemas.microsoft.com/office/drawing/2014/main" id="{BB8E3EAE-0B63-4BBA-965B-C170BB50C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334" y="1360848"/>
              <a:ext cx="17588" cy="3121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8" y="16"/>
                </a:cxn>
                <a:cxn ang="0">
                  <a:pos x="104" y="8"/>
                </a:cxn>
                <a:cxn ang="0">
                  <a:pos x="8" y="0"/>
                </a:cxn>
                <a:cxn ang="0">
                  <a:pos x="0" y="16"/>
                </a:cxn>
              </a:cxnLst>
              <a:rect l="0" t="0" r="r" b="b"/>
              <a:pathLst>
                <a:path w="104" h="16">
                  <a:moveTo>
                    <a:pt x="0" y="16"/>
                  </a:moveTo>
                  <a:lnTo>
                    <a:pt x="88" y="16"/>
                  </a:lnTo>
                  <a:lnTo>
                    <a:pt x="104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5" name="Freeform 41">
              <a:extLst>
                <a:ext uri="{FF2B5EF4-FFF2-40B4-BE49-F238E27FC236}">
                  <a16:creationId xmlns:a16="http://schemas.microsoft.com/office/drawing/2014/main" id="{584A3216-0F7C-4F61-91B7-BAA7BF845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882" y="1387230"/>
              <a:ext cx="16170" cy="4028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8"/>
                </a:cxn>
                <a:cxn ang="0">
                  <a:pos x="24" y="208"/>
                </a:cxn>
                <a:cxn ang="0">
                  <a:pos x="96" y="208"/>
                </a:cxn>
                <a:cxn ang="0">
                  <a:pos x="64" y="48"/>
                </a:cxn>
                <a:cxn ang="0">
                  <a:pos x="40" y="0"/>
                </a:cxn>
              </a:cxnLst>
              <a:rect l="0" t="0" r="r" b="b"/>
              <a:pathLst>
                <a:path w="96" h="208">
                  <a:moveTo>
                    <a:pt x="40" y="0"/>
                  </a:moveTo>
                  <a:lnTo>
                    <a:pt x="0" y="8"/>
                  </a:lnTo>
                  <a:lnTo>
                    <a:pt x="24" y="208"/>
                  </a:lnTo>
                  <a:lnTo>
                    <a:pt x="96" y="208"/>
                  </a:lnTo>
                  <a:lnTo>
                    <a:pt x="64" y="4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6" name="Freeform 42">
              <a:extLst>
                <a:ext uri="{FF2B5EF4-FFF2-40B4-BE49-F238E27FC236}">
                  <a16:creationId xmlns:a16="http://schemas.microsoft.com/office/drawing/2014/main" id="{5436A9E9-7B1E-4CD4-9ADC-E32669C61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407" y="1373330"/>
              <a:ext cx="20425" cy="54182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40" y="48"/>
                </a:cxn>
                <a:cxn ang="0">
                  <a:pos x="0" y="72"/>
                </a:cxn>
                <a:cxn ang="0">
                  <a:pos x="24" y="120"/>
                </a:cxn>
                <a:cxn ang="0">
                  <a:pos x="56" y="280"/>
                </a:cxn>
                <a:cxn ang="0">
                  <a:pos x="120" y="280"/>
                </a:cxn>
                <a:cxn ang="0">
                  <a:pos x="112" y="0"/>
                </a:cxn>
              </a:cxnLst>
              <a:rect l="0" t="0" r="r" b="b"/>
              <a:pathLst>
                <a:path w="120" h="280">
                  <a:moveTo>
                    <a:pt x="112" y="0"/>
                  </a:moveTo>
                  <a:lnTo>
                    <a:pt x="40" y="48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56" y="280"/>
                  </a:lnTo>
                  <a:lnTo>
                    <a:pt x="120" y="28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7" name="Freeform 43">
              <a:extLst>
                <a:ext uri="{FF2B5EF4-FFF2-40B4-BE49-F238E27FC236}">
                  <a16:creationId xmlns:a16="http://schemas.microsoft.com/office/drawing/2014/main" id="{B5F7EE11-A1FE-4A7B-AB57-5CF675FFB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142" y="1446235"/>
              <a:ext cx="12198" cy="9361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72" y="0"/>
                </a:cxn>
                <a:cxn ang="0">
                  <a:pos x="72" y="40"/>
                </a:cxn>
                <a:cxn ang="0">
                  <a:pos x="0" y="48"/>
                </a:cxn>
                <a:cxn ang="0">
                  <a:pos x="8" y="8"/>
                </a:cxn>
              </a:cxnLst>
              <a:rect l="0" t="0" r="r" b="b"/>
              <a:pathLst>
                <a:path w="72" h="48">
                  <a:moveTo>
                    <a:pt x="8" y="8"/>
                  </a:moveTo>
                  <a:lnTo>
                    <a:pt x="72" y="0"/>
                  </a:lnTo>
                  <a:lnTo>
                    <a:pt x="72" y="40"/>
                  </a:lnTo>
                  <a:lnTo>
                    <a:pt x="0" y="4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8" name="Freeform 44">
              <a:extLst>
                <a:ext uri="{FF2B5EF4-FFF2-40B4-BE49-F238E27FC236}">
                  <a16:creationId xmlns:a16="http://schemas.microsoft.com/office/drawing/2014/main" id="{336AFF9C-2A45-46CC-B515-3BD2DC0B6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6640" y="1439994"/>
              <a:ext cx="43119" cy="37162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32" y="19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256" h="192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32" y="19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49" name="Freeform 45">
              <a:extLst>
                <a:ext uri="{FF2B5EF4-FFF2-40B4-BE49-F238E27FC236}">
                  <a16:creationId xmlns:a16="http://schemas.microsoft.com/office/drawing/2014/main" id="{121BDE63-A71A-4F64-BB3C-51CF551BD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030" y="1474035"/>
              <a:ext cx="16170" cy="11063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4" y="0"/>
                </a:cxn>
                <a:cxn ang="0">
                  <a:pos x="96" y="48"/>
                </a:cxn>
                <a:cxn ang="0">
                  <a:pos x="56" y="48"/>
                </a:cxn>
                <a:cxn ang="0">
                  <a:pos x="24" y="56"/>
                </a:cxn>
                <a:cxn ang="0">
                  <a:pos x="0" y="16"/>
                </a:cxn>
              </a:cxnLst>
              <a:rect l="0" t="0" r="r" b="b"/>
              <a:pathLst>
                <a:path w="96" h="56">
                  <a:moveTo>
                    <a:pt x="0" y="16"/>
                  </a:moveTo>
                  <a:lnTo>
                    <a:pt x="64" y="0"/>
                  </a:lnTo>
                  <a:lnTo>
                    <a:pt x="96" y="48"/>
                  </a:lnTo>
                  <a:lnTo>
                    <a:pt x="56" y="48"/>
                  </a:lnTo>
                  <a:lnTo>
                    <a:pt x="24" y="5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50" name="Freeform 46">
              <a:extLst>
                <a:ext uri="{FF2B5EF4-FFF2-40B4-BE49-F238E27FC236}">
                  <a16:creationId xmlns:a16="http://schemas.microsoft.com/office/drawing/2014/main" id="{9075C85E-2099-4E60-B48A-0B249B5D2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867" y="1483397"/>
              <a:ext cx="13333" cy="1872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40" y="0"/>
                </a:cxn>
                <a:cxn ang="0">
                  <a:pos x="8" y="8"/>
                </a:cxn>
                <a:cxn ang="0">
                  <a:pos x="8" y="56"/>
                </a:cxn>
                <a:cxn ang="0">
                  <a:pos x="0" y="96"/>
                </a:cxn>
                <a:cxn ang="0">
                  <a:pos x="48" y="64"/>
                </a:cxn>
                <a:cxn ang="0">
                  <a:pos x="72" y="48"/>
                </a:cxn>
                <a:cxn ang="0">
                  <a:pos x="80" y="0"/>
                </a:cxn>
              </a:cxnLst>
              <a:rect l="0" t="0" r="r" b="b"/>
              <a:pathLst>
                <a:path w="80" h="96">
                  <a:moveTo>
                    <a:pt x="80" y="0"/>
                  </a:moveTo>
                  <a:lnTo>
                    <a:pt x="40" y="0"/>
                  </a:lnTo>
                  <a:lnTo>
                    <a:pt x="8" y="8"/>
                  </a:lnTo>
                  <a:lnTo>
                    <a:pt x="8" y="56"/>
                  </a:lnTo>
                  <a:lnTo>
                    <a:pt x="0" y="96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51" name="Freeform 47">
              <a:extLst>
                <a:ext uri="{FF2B5EF4-FFF2-40B4-BE49-F238E27FC236}">
                  <a16:creationId xmlns:a16="http://schemas.microsoft.com/office/drawing/2014/main" id="{6F5F74FB-FD13-43AF-81CC-C297997A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585" y="1693034"/>
              <a:ext cx="15886" cy="15602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6" y="24"/>
                </a:cxn>
                <a:cxn ang="0">
                  <a:pos x="0" y="72"/>
                </a:cxn>
                <a:cxn ang="0">
                  <a:pos x="40" y="80"/>
                </a:cxn>
                <a:cxn ang="0">
                  <a:pos x="80" y="56"/>
                </a:cxn>
                <a:cxn ang="0">
                  <a:pos x="96" y="32"/>
                </a:cxn>
                <a:cxn ang="0">
                  <a:pos x="72" y="0"/>
                </a:cxn>
              </a:cxnLst>
              <a:rect l="0" t="0" r="r" b="b"/>
              <a:pathLst>
                <a:path w="96" h="80">
                  <a:moveTo>
                    <a:pt x="72" y="0"/>
                  </a:moveTo>
                  <a:lnTo>
                    <a:pt x="16" y="24"/>
                  </a:lnTo>
                  <a:lnTo>
                    <a:pt x="0" y="72"/>
                  </a:lnTo>
                  <a:lnTo>
                    <a:pt x="40" y="80"/>
                  </a:lnTo>
                  <a:lnTo>
                    <a:pt x="80" y="56"/>
                  </a:lnTo>
                  <a:lnTo>
                    <a:pt x="96" y="3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52" name="Freeform 48">
              <a:extLst>
                <a:ext uri="{FF2B5EF4-FFF2-40B4-BE49-F238E27FC236}">
                  <a16:creationId xmlns:a16="http://schemas.microsoft.com/office/drawing/2014/main" id="{7D3DC33B-48BF-46F3-A48C-C77D37E7A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867" y="1658709"/>
              <a:ext cx="10780" cy="1418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4" y="0"/>
                </a:cxn>
                <a:cxn ang="0">
                  <a:pos x="8" y="8"/>
                </a:cxn>
                <a:cxn ang="0">
                  <a:pos x="0" y="40"/>
                </a:cxn>
                <a:cxn ang="0">
                  <a:pos x="16" y="72"/>
                </a:cxn>
                <a:cxn ang="0">
                  <a:pos x="32" y="72"/>
                </a:cxn>
                <a:cxn ang="0">
                  <a:pos x="64" y="56"/>
                </a:cxn>
                <a:cxn ang="0">
                  <a:pos x="56" y="0"/>
                </a:cxn>
              </a:cxnLst>
              <a:rect l="0" t="0" r="r" b="b"/>
              <a:pathLst>
                <a:path w="64" h="72">
                  <a:moveTo>
                    <a:pt x="56" y="0"/>
                  </a:moveTo>
                  <a:lnTo>
                    <a:pt x="24" y="0"/>
                  </a:lnTo>
                  <a:lnTo>
                    <a:pt x="8" y="8"/>
                  </a:lnTo>
                  <a:lnTo>
                    <a:pt x="0" y="40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64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53" name="Freeform 49">
              <a:extLst>
                <a:ext uri="{FF2B5EF4-FFF2-40B4-BE49-F238E27FC236}">
                  <a16:creationId xmlns:a16="http://schemas.microsoft.com/office/drawing/2014/main" id="{1A14F6DC-5B0D-40D8-B8DA-46B8998C9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297" y="1368507"/>
              <a:ext cx="11915" cy="1872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40"/>
                </a:cxn>
                <a:cxn ang="0">
                  <a:pos x="8" y="96"/>
                </a:cxn>
                <a:cxn ang="0">
                  <a:pos x="64" y="96"/>
                </a:cxn>
                <a:cxn ang="0">
                  <a:pos x="72" y="88"/>
                </a:cxn>
                <a:cxn ang="0">
                  <a:pos x="48" y="72"/>
                </a:cxn>
                <a:cxn ang="0">
                  <a:pos x="64" y="0"/>
                </a:cxn>
              </a:cxnLst>
              <a:rect l="0" t="0" r="r" b="b"/>
              <a:pathLst>
                <a:path w="72" h="96">
                  <a:moveTo>
                    <a:pt x="64" y="0"/>
                  </a:moveTo>
                  <a:lnTo>
                    <a:pt x="0" y="40"/>
                  </a:lnTo>
                  <a:lnTo>
                    <a:pt x="8" y="96"/>
                  </a:lnTo>
                  <a:lnTo>
                    <a:pt x="64" y="96"/>
                  </a:lnTo>
                  <a:lnTo>
                    <a:pt x="72" y="88"/>
                  </a:lnTo>
                  <a:lnTo>
                    <a:pt x="4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54" name="Freeform 50">
              <a:extLst>
                <a:ext uri="{FF2B5EF4-FFF2-40B4-BE49-F238E27FC236}">
                  <a16:creationId xmlns:a16="http://schemas.microsoft.com/office/drawing/2014/main" id="{921970EC-F0A8-4C50-87A6-BFA91AC6D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837" y="1391202"/>
              <a:ext cx="19006" cy="26382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48"/>
                </a:cxn>
                <a:cxn ang="0">
                  <a:pos x="88" y="136"/>
                </a:cxn>
                <a:cxn ang="0">
                  <a:pos x="112" y="56"/>
                </a:cxn>
                <a:cxn ang="0">
                  <a:pos x="56" y="0"/>
                </a:cxn>
              </a:cxnLst>
              <a:rect l="0" t="0" r="r" b="b"/>
              <a:pathLst>
                <a:path w="112" h="136">
                  <a:moveTo>
                    <a:pt x="56" y="0"/>
                  </a:moveTo>
                  <a:lnTo>
                    <a:pt x="0" y="48"/>
                  </a:lnTo>
                  <a:lnTo>
                    <a:pt x="88" y="136"/>
                  </a:lnTo>
                  <a:lnTo>
                    <a:pt x="112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155" name="Freeform 51">
              <a:extLst>
                <a:ext uri="{FF2B5EF4-FFF2-40B4-BE49-F238E27FC236}">
                  <a16:creationId xmlns:a16="http://schemas.microsoft.com/office/drawing/2014/main" id="{25DB66AD-3766-44E3-AD33-0BDB3D8DA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5871" y="1402265"/>
              <a:ext cx="19006" cy="326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80"/>
                </a:cxn>
                <a:cxn ang="0">
                  <a:pos x="88" y="168"/>
                </a:cxn>
                <a:cxn ang="0">
                  <a:pos x="112" y="64"/>
                </a:cxn>
                <a:cxn ang="0">
                  <a:pos x="24" y="0"/>
                </a:cxn>
              </a:cxnLst>
              <a:rect l="0" t="0" r="r" b="b"/>
              <a:pathLst>
                <a:path w="112" h="168">
                  <a:moveTo>
                    <a:pt x="24" y="0"/>
                  </a:moveTo>
                  <a:lnTo>
                    <a:pt x="0" y="80"/>
                  </a:lnTo>
                  <a:lnTo>
                    <a:pt x="88" y="168"/>
                  </a:lnTo>
                  <a:lnTo>
                    <a:pt x="112" y="6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</p:grpSp>
      <p:pic>
        <p:nvPicPr>
          <p:cNvPr id="156" name="Picture 4" descr="Billedresultat for eneza education">
            <a:extLst>
              <a:ext uri="{FF2B5EF4-FFF2-40B4-BE49-F238E27FC236}">
                <a16:creationId xmlns:a16="http://schemas.microsoft.com/office/drawing/2014/main" id="{C8483635-B684-4C66-B5F8-88D6274F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82" y="5508623"/>
            <a:ext cx="1819333" cy="7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1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634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SUNCULTURE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71C4C357-1A38-4631-A65D-E5EB579C630B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noProof="0" dirty="0">
                <a:latin typeface="Gill Sans Light"/>
                <a:cs typeface="Calibri"/>
              </a:rPr>
              <a:t>Why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798282-B3EE-4192-A94F-DF63EA3369CE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39BE48C-B0B2-46B8-BA56-39F7CAADBF8C}"/>
              </a:ext>
            </a:extLst>
          </p:cNvPr>
          <p:cNvSpPr/>
          <p:nvPr/>
        </p:nvSpPr>
        <p:spPr>
          <a:xfrm>
            <a:off x="1072519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92EDB775-66E1-4970-AC27-6F1F24AD0EA4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8179B07E-4B21-49D4-A017-D9B4FADF213E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BB5DF8E-3060-4877-96BA-CF490C9FAD81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58EA6E7-59FC-48D8-9070-720D7220EBD1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CA554531-03E0-4A9E-9310-08A382102908}"/>
              </a:ext>
            </a:extLst>
          </p:cNvPr>
          <p:cNvSpPr/>
          <p:nvPr/>
        </p:nvSpPr>
        <p:spPr>
          <a:xfrm>
            <a:off x="476249" y="2057400"/>
            <a:ext cx="48006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Light" charset="0"/>
              </a:rPr>
              <a:t>HELPING FARMERS GROW MORE WHILE SPENDING LESS</a:t>
            </a:r>
          </a:p>
          <a:p>
            <a:endParaRPr lang="en-US" sz="1200" dirty="0">
              <a:latin typeface="Gill Sans Light" charset="0"/>
            </a:endParaRPr>
          </a:p>
          <a:p>
            <a:r>
              <a:rPr lang="en-US" sz="1200" b="1" dirty="0">
                <a:latin typeface="Gill Sans Light" charset="0"/>
              </a:rPr>
              <a:t>Combining the energy efficiency of solar power with the effectiveness of drip irrigation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60% of land in Africa is suitable for farming, but only 6% is currently under irrigation, leaving 2 billion acres without irrigation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err="1">
                <a:latin typeface="Gill Sans Light" charset="0"/>
              </a:rPr>
              <a:t>SunCulture’s</a:t>
            </a:r>
            <a:r>
              <a:rPr lang="en-US" sz="1200" dirty="0">
                <a:latin typeface="Gill Sans Light" charset="0"/>
              </a:rPr>
              <a:t> </a:t>
            </a:r>
            <a:r>
              <a:rPr lang="en-US" sz="1200" dirty="0" err="1">
                <a:latin typeface="Gill Sans Light" charset="0"/>
              </a:rPr>
              <a:t>RainMaker</a:t>
            </a:r>
            <a:r>
              <a:rPr lang="en-US" sz="1200" dirty="0">
                <a:latin typeface="Gill Sans Light" charset="0"/>
              </a:rPr>
              <a:t> solar water pump system is a transformative internet connected system designed to help smallholder farmers in underserved communities improve agricultural productivity and profitability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The </a:t>
            </a:r>
            <a:r>
              <a:rPr lang="en-US" sz="1200" dirty="0" err="1">
                <a:latin typeface="Gill Sans Light" charset="0"/>
              </a:rPr>
              <a:t>RainMaker</a:t>
            </a:r>
            <a:r>
              <a:rPr lang="en-US" sz="1200" dirty="0">
                <a:latin typeface="Gill Sans Light" charset="0"/>
              </a:rPr>
              <a:t> provides a long- lasting, low cost solution in low rainfall. The solar panels provide the pumps’ power directly without the need for expensive batteries or inverters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err="1">
                <a:latin typeface="Gill Sans Light" charset="0"/>
              </a:rPr>
              <a:t>SunCulture</a:t>
            </a:r>
            <a:r>
              <a:rPr lang="en-US" sz="1200" dirty="0">
                <a:latin typeface="Gill Sans Light" charset="0"/>
              </a:rPr>
              <a:t> offers a price point low enough that a Kenyan farmer can afford it and can save a farmer over $10,000 per year and using the </a:t>
            </a:r>
            <a:r>
              <a:rPr lang="en-US" sz="1200" dirty="0" err="1">
                <a:latin typeface="Gill Sans Light" charset="0"/>
              </a:rPr>
              <a:t>RainMaker</a:t>
            </a:r>
            <a:r>
              <a:rPr lang="en-US" sz="1200" dirty="0">
                <a:latin typeface="Gill Sans Light" charset="0"/>
              </a:rPr>
              <a:t> can help boost a farmer’s income to 1.2 million Kenyan Shillings ($11,538) annually compared to less than 300,000 Kenyan Shillings ($2,884) relying on rainfall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Currently, </a:t>
            </a:r>
            <a:r>
              <a:rPr lang="en-US" sz="1200" dirty="0" err="1">
                <a:latin typeface="Gill Sans Light" charset="0"/>
              </a:rPr>
              <a:t>SunCulture</a:t>
            </a:r>
            <a:r>
              <a:rPr lang="en-US" sz="1200" dirty="0">
                <a:latin typeface="Gill Sans Light" charset="0"/>
              </a:rPr>
              <a:t> has had an impact on &gt;1500 customers across </a:t>
            </a:r>
            <a:br>
              <a:rPr lang="en-US" sz="1200" dirty="0">
                <a:latin typeface="Gill Sans Light" charset="0"/>
              </a:rPr>
            </a:br>
            <a:r>
              <a:rPr lang="en-US" sz="1200" dirty="0">
                <a:latin typeface="Gill Sans Light" charset="0"/>
              </a:rPr>
              <a:t>East Africa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9626FA35-4CA5-4B76-B89B-859221375626}"/>
              </a:ext>
            </a:extLst>
          </p:cNvPr>
          <p:cNvSpPr/>
          <p:nvPr/>
        </p:nvSpPr>
        <p:spPr>
          <a:xfrm>
            <a:off x="8319099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C04C7F92-297C-4E60-AE8D-BE33686F2DC2}"/>
              </a:ext>
            </a:extLst>
          </p:cNvPr>
          <p:cNvSpPr/>
          <p:nvPr/>
        </p:nvSpPr>
        <p:spPr>
          <a:xfrm>
            <a:off x="8243473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&gt;1500 customers 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E139476E-B3FD-4FC7-9CF8-2BD52CC861F9}"/>
              </a:ext>
            </a:extLst>
          </p:cNvPr>
          <p:cNvSpPr/>
          <p:nvPr/>
        </p:nvSpPr>
        <p:spPr>
          <a:xfrm>
            <a:off x="9015695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28880C9-C45F-4324-9506-EA3EC19154B0}"/>
              </a:ext>
            </a:extLst>
          </p:cNvPr>
          <p:cNvSpPr/>
          <p:nvPr/>
        </p:nvSpPr>
        <p:spPr>
          <a:xfrm>
            <a:off x="8954638" y="2018951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Kenya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04364657-010F-4C12-81EE-D0C527C814B0}"/>
              </a:ext>
            </a:extLst>
          </p:cNvPr>
          <p:cNvSpPr/>
          <p:nvPr/>
        </p:nvSpPr>
        <p:spPr>
          <a:xfrm>
            <a:off x="10408887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BA13AC06-F19D-4712-8110-D982A397141D}"/>
              </a:ext>
            </a:extLst>
          </p:cNvPr>
          <p:cNvSpPr/>
          <p:nvPr/>
        </p:nvSpPr>
        <p:spPr>
          <a:xfrm>
            <a:off x="10376968" y="2068336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3 m</a:t>
            </a:r>
          </a:p>
        </p:txBody>
      </p:sp>
      <p:grpSp>
        <p:nvGrpSpPr>
          <p:cNvPr id="32" name="Gruppieren 238">
            <a:extLst>
              <a:ext uri="{FF2B5EF4-FFF2-40B4-BE49-F238E27FC236}">
                <a16:creationId xmlns:a16="http://schemas.microsoft.com/office/drawing/2014/main" id="{D7E1D1F9-0A33-4357-B6C7-1907237381D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94575" y="1566756"/>
            <a:ext cx="383470" cy="400868"/>
            <a:chOff x="8343964" y="5747544"/>
            <a:chExt cx="839787" cy="877887"/>
          </a:xfrm>
          <a:solidFill>
            <a:srgbClr val="001532"/>
          </a:solidFill>
        </p:grpSpPr>
        <p:sp>
          <p:nvSpPr>
            <p:cNvPr id="33" name="Freeform 1083">
              <a:extLst>
                <a:ext uri="{FF2B5EF4-FFF2-40B4-BE49-F238E27FC236}">
                  <a16:creationId xmlns:a16="http://schemas.microsoft.com/office/drawing/2014/main" id="{1051BDE2-F205-4D46-A940-A51520214C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15414" y="5747544"/>
              <a:ext cx="495300" cy="566737"/>
            </a:xfrm>
            <a:custGeom>
              <a:avLst/>
              <a:gdLst>
                <a:gd name="T0" fmla="*/ 13 w 132"/>
                <a:gd name="T1" fmla="*/ 109 h 151"/>
                <a:gd name="T2" fmla="*/ 65 w 132"/>
                <a:gd name="T3" fmla="*/ 151 h 151"/>
                <a:gd name="T4" fmla="*/ 119 w 132"/>
                <a:gd name="T5" fmla="*/ 109 h 151"/>
                <a:gd name="T6" fmla="*/ 130 w 132"/>
                <a:gd name="T7" fmla="*/ 91 h 151"/>
                <a:gd name="T8" fmla="*/ 130 w 132"/>
                <a:gd name="T9" fmla="*/ 73 h 151"/>
                <a:gd name="T10" fmla="*/ 126 w 132"/>
                <a:gd name="T11" fmla="*/ 68 h 151"/>
                <a:gd name="T12" fmla="*/ 125 w 132"/>
                <a:gd name="T13" fmla="*/ 43 h 151"/>
                <a:gd name="T14" fmla="*/ 66 w 132"/>
                <a:gd name="T15" fmla="*/ 0 h 151"/>
                <a:gd name="T16" fmla="*/ 8 w 132"/>
                <a:gd name="T17" fmla="*/ 43 h 151"/>
                <a:gd name="T18" fmla="*/ 8 w 132"/>
                <a:gd name="T19" fmla="*/ 68 h 151"/>
                <a:gd name="T20" fmla="*/ 3 w 132"/>
                <a:gd name="T21" fmla="*/ 73 h 151"/>
                <a:gd name="T22" fmla="*/ 3 w 132"/>
                <a:gd name="T23" fmla="*/ 91 h 151"/>
                <a:gd name="T24" fmla="*/ 13 w 132"/>
                <a:gd name="T25" fmla="*/ 109 h 151"/>
                <a:gd name="T26" fmla="*/ 65 w 132"/>
                <a:gd name="T27" fmla="*/ 136 h 151"/>
                <a:gd name="T28" fmla="*/ 27 w 132"/>
                <a:gd name="T29" fmla="*/ 104 h 151"/>
                <a:gd name="T30" fmla="*/ 21 w 132"/>
                <a:gd name="T31" fmla="*/ 68 h 151"/>
                <a:gd name="T32" fmla="*/ 21 w 132"/>
                <a:gd name="T33" fmla="*/ 65 h 151"/>
                <a:gd name="T34" fmla="*/ 96 w 132"/>
                <a:gd name="T35" fmla="*/ 50 h 151"/>
                <a:gd name="T36" fmla="*/ 111 w 132"/>
                <a:gd name="T37" fmla="*/ 70 h 151"/>
                <a:gd name="T38" fmla="*/ 105 w 132"/>
                <a:gd name="T39" fmla="*/ 104 h 151"/>
                <a:gd name="T40" fmla="*/ 65 w 132"/>
                <a:gd name="T41" fmla="*/ 13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51">
                  <a:moveTo>
                    <a:pt x="13" y="109"/>
                  </a:moveTo>
                  <a:cubicBezTo>
                    <a:pt x="20" y="133"/>
                    <a:pt x="42" y="151"/>
                    <a:pt x="65" y="151"/>
                  </a:cubicBezTo>
                  <a:cubicBezTo>
                    <a:pt x="90" y="151"/>
                    <a:pt x="111" y="133"/>
                    <a:pt x="119" y="109"/>
                  </a:cubicBezTo>
                  <a:cubicBezTo>
                    <a:pt x="122" y="106"/>
                    <a:pt x="127" y="100"/>
                    <a:pt x="130" y="91"/>
                  </a:cubicBezTo>
                  <a:cubicBezTo>
                    <a:pt x="132" y="85"/>
                    <a:pt x="132" y="78"/>
                    <a:pt x="130" y="73"/>
                  </a:cubicBezTo>
                  <a:cubicBezTo>
                    <a:pt x="128" y="72"/>
                    <a:pt x="127" y="69"/>
                    <a:pt x="126" y="68"/>
                  </a:cubicBezTo>
                  <a:cubicBezTo>
                    <a:pt x="126" y="57"/>
                    <a:pt x="126" y="52"/>
                    <a:pt x="125" y="43"/>
                  </a:cubicBezTo>
                  <a:cubicBezTo>
                    <a:pt x="122" y="18"/>
                    <a:pt x="97" y="0"/>
                    <a:pt x="66" y="0"/>
                  </a:cubicBezTo>
                  <a:cubicBezTo>
                    <a:pt x="37" y="0"/>
                    <a:pt x="8" y="18"/>
                    <a:pt x="8" y="43"/>
                  </a:cubicBezTo>
                  <a:cubicBezTo>
                    <a:pt x="8" y="52"/>
                    <a:pt x="8" y="57"/>
                    <a:pt x="8" y="68"/>
                  </a:cubicBezTo>
                  <a:cubicBezTo>
                    <a:pt x="4" y="69"/>
                    <a:pt x="3" y="72"/>
                    <a:pt x="3" y="73"/>
                  </a:cubicBezTo>
                  <a:cubicBezTo>
                    <a:pt x="1" y="78"/>
                    <a:pt x="0" y="85"/>
                    <a:pt x="3" y="91"/>
                  </a:cubicBezTo>
                  <a:cubicBezTo>
                    <a:pt x="5" y="100"/>
                    <a:pt x="9" y="106"/>
                    <a:pt x="13" y="109"/>
                  </a:cubicBezTo>
                  <a:close/>
                  <a:moveTo>
                    <a:pt x="65" y="136"/>
                  </a:moveTo>
                  <a:cubicBezTo>
                    <a:pt x="47" y="136"/>
                    <a:pt x="32" y="122"/>
                    <a:pt x="27" y="104"/>
                  </a:cubicBezTo>
                  <a:cubicBezTo>
                    <a:pt x="26" y="96"/>
                    <a:pt x="21" y="75"/>
                    <a:pt x="21" y="68"/>
                  </a:cubicBezTo>
                  <a:cubicBezTo>
                    <a:pt x="21" y="67"/>
                    <a:pt x="21" y="66"/>
                    <a:pt x="21" y="65"/>
                  </a:cubicBezTo>
                  <a:cubicBezTo>
                    <a:pt x="76" y="63"/>
                    <a:pt x="86" y="50"/>
                    <a:pt x="96" y="50"/>
                  </a:cubicBezTo>
                  <a:cubicBezTo>
                    <a:pt x="96" y="50"/>
                    <a:pt x="96" y="67"/>
                    <a:pt x="111" y="70"/>
                  </a:cubicBezTo>
                  <a:cubicBezTo>
                    <a:pt x="110" y="79"/>
                    <a:pt x="106" y="97"/>
                    <a:pt x="105" y="104"/>
                  </a:cubicBezTo>
                  <a:cubicBezTo>
                    <a:pt x="100" y="122"/>
                    <a:pt x="84" y="136"/>
                    <a:pt x="65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84">
              <a:extLst>
                <a:ext uri="{FF2B5EF4-FFF2-40B4-BE49-F238E27FC236}">
                  <a16:creationId xmlns:a16="http://schemas.microsoft.com/office/drawing/2014/main" id="{FB6B64BF-DF45-430A-8124-909974BCF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8343964" y="6325394"/>
              <a:ext cx="839787" cy="300037"/>
            </a:xfrm>
            <a:custGeom>
              <a:avLst/>
              <a:gdLst>
                <a:gd name="T0" fmla="*/ 214 w 224"/>
                <a:gd name="T1" fmla="*/ 25 h 80"/>
                <a:gd name="T2" fmla="*/ 168 w 224"/>
                <a:gd name="T3" fmla="*/ 0 h 80"/>
                <a:gd name="T4" fmla="*/ 56 w 224"/>
                <a:gd name="T5" fmla="*/ 0 h 80"/>
                <a:gd name="T6" fmla="*/ 11 w 224"/>
                <a:gd name="T7" fmla="*/ 25 h 80"/>
                <a:gd name="T8" fmla="*/ 0 w 224"/>
                <a:gd name="T9" fmla="*/ 50 h 80"/>
                <a:gd name="T10" fmla="*/ 113 w 224"/>
                <a:gd name="T11" fmla="*/ 80 h 80"/>
                <a:gd name="T12" fmla="*/ 224 w 224"/>
                <a:gd name="T13" fmla="*/ 50 h 80"/>
                <a:gd name="T14" fmla="*/ 214 w 224"/>
                <a:gd name="T15" fmla="*/ 2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80">
                  <a:moveTo>
                    <a:pt x="214" y="25"/>
                  </a:moveTo>
                  <a:cubicBezTo>
                    <a:pt x="207" y="14"/>
                    <a:pt x="188" y="4"/>
                    <a:pt x="168" y="0"/>
                  </a:cubicBezTo>
                  <a:cubicBezTo>
                    <a:pt x="107" y="38"/>
                    <a:pt x="56" y="0"/>
                    <a:pt x="56" y="0"/>
                  </a:cubicBezTo>
                  <a:cubicBezTo>
                    <a:pt x="36" y="4"/>
                    <a:pt x="17" y="14"/>
                    <a:pt x="11" y="25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0" y="58"/>
                    <a:pt x="50" y="80"/>
                    <a:pt x="113" y="80"/>
                  </a:cubicBezTo>
                  <a:cubicBezTo>
                    <a:pt x="174" y="80"/>
                    <a:pt x="224" y="58"/>
                    <a:pt x="224" y="50"/>
                  </a:cubicBezTo>
                  <a:cubicBezTo>
                    <a:pt x="224" y="50"/>
                    <a:pt x="224" y="41"/>
                    <a:pt x="2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932D6168-1EFF-47F3-8361-ABD5514A0F6B}"/>
              </a:ext>
            </a:extLst>
          </p:cNvPr>
          <p:cNvGrpSpPr/>
          <p:nvPr/>
        </p:nvGrpSpPr>
        <p:grpSpPr>
          <a:xfrm>
            <a:off x="9097771" y="1565416"/>
            <a:ext cx="368649" cy="421286"/>
            <a:chOff x="3637305" y="1120736"/>
            <a:chExt cx="4164869" cy="4813217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2C3CCBA2-01DA-4CBB-80BC-09F2EB757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135440"/>
              <a:ext cx="939988" cy="1147268"/>
            </a:xfrm>
            <a:custGeom>
              <a:avLst/>
              <a:gdLst/>
              <a:ahLst/>
              <a:cxnLst>
                <a:cxn ang="0">
                  <a:pos x="568" y="24"/>
                </a:cxn>
                <a:cxn ang="0">
                  <a:pos x="168" y="160"/>
                </a:cxn>
                <a:cxn ang="0">
                  <a:pos x="96" y="280"/>
                </a:cxn>
                <a:cxn ang="0">
                  <a:pos x="24" y="320"/>
                </a:cxn>
                <a:cxn ang="0">
                  <a:pos x="40" y="424"/>
                </a:cxn>
                <a:cxn ang="0">
                  <a:pos x="0" y="488"/>
                </a:cxn>
                <a:cxn ang="0">
                  <a:pos x="24" y="536"/>
                </a:cxn>
                <a:cxn ang="0">
                  <a:pos x="56" y="696"/>
                </a:cxn>
                <a:cxn ang="0">
                  <a:pos x="120" y="696"/>
                </a:cxn>
                <a:cxn ang="0">
                  <a:pos x="112" y="416"/>
                </a:cxn>
                <a:cxn ang="0">
                  <a:pos x="160" y="384"/>
                </a:cxn>
                <a:cxn ang="0">
                  <a:pos x="512" y="384"/>
                </a:cxn>
                <a:cxn ang="0">
                  <a:pos x="600" y="216"/>
                </a:cxn>
                <a:cxn ang="0">
                  <a:pos x="656" y="0"/>
                </a:cxn>
                <a:cxn ang="0">
                  <a:pos x="568" y="24"/>
                </a:cxn>
              </a:cxnLst>
              <a:rect l="0" t="0" r="r" b="b"/>
              <a:pathLst>
                <a:path w="656" h="696">
                  <a:moveTo>
                    <a:pt x="568" y="24"/>
                  </a:moveTo>
                  <a:lnTo>
                    <a:pt x="168" y="160"/>
                  </a:lnTo>
                  <a:lnTo>
                    <a:pt x="96" y="280"/>
                  </a:lnTo>
                  <a:lnTo>
                    <a:pt x="24" y="320"/>
                  </a:lnTo>
                  <a:lnTo>
                    <a:pt x="40" y="424"/>
                  </a:lnTo>
                  <a:lnTo>
                    <a:pt x="0" y="488"/>
                  </a:lnTo>
                  <a:lnTo>
                    <a:pt x="24" y="536"/>
                  </a:lnTo>
                  <a:lnTo>
                    <a:pt x="56" y="696"/>
                  </a:lnTo>
                  <a:lnTo>
                    <a:pt x="120" y="696"/>
                  </a:lnTo>
                  <a:lnTo>
                    <a:pt x="112" y="416"/>
                  </a:lnTo>
                  <a:lnTo>
                    <a:pt x="160" y="384"/>
                  </a:lnTo>
                  <a:lnTo>
                    <a:pt x="512" y="384"/>
                  </a:lnTo>
                  <a:lnTo>
                    <a:pt x="600" y="216"/>
                  </a:lnTo>
                  <a:lnTo>
                    <a:pt x="656" y="0"/>
                  </a:lnTo>
                  <a:lnTo>
                    <a:pt x="56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71139BBF-6431-448E-A87E-3D117B5A7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072" y="1990825"/>
              <a:ext cx="1062911" cy="1014704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224" y="72"/>
                </a:cxn>
                <a:cxn ang="0">
                  <a:pos x="264" y="384"/>
                </a:cxn>
                <a:cxn ang="0">
                  <a:pos x="0" y="384"/>
                </a:cxn>
                <a:cxn ang="0">
                  <a:pos x="8" y="496"/>
                </a:cxn>
                <a:cxn ang="0">
                  <a:pos x="192" y="504"/>
                </a:cxn>
                <a:cxn ang="0">
                  <a:pos x="208" y="616"/>
                </a:cxn>
                <a:cxn ang="0">
                  <a:pos x="296" y="616"/>
                </a:cxn>
                <a:cxn ang="0">
                  <a:pos x="336" y="504"/>
                </a:cxn>
                <a:cxn ang="0">
                  <a:pos x="408" y="512"/>
                </a:cxn>
                <a:cxn ang="0">
                  <a:pos x="672" y="376"/>
                </a:cxn>
                <a:cxn ang="0">
                  <a:pos x="744" y="248"/>
                </a:cxn>
                <a:cxn ang="0">
                  <a:pos x="312" y="0"/>
                </a:cxn>
              </a:cxnLst>
              <a:rect l="0" t="0" r="r" b="b"/>
              <a:pathLst>
                <a:path w="744" h="616">
                  <a:moveTo>
                    <a:pt x="312" y="0"/>
                  </a:moveTo>
                  <a:lnTo>
                    <a:pt x="224" y="72"/>
                  </a:lnTo>
                  <a:lnTo>
                    <a:pt x="264" y="384"/>
                  </a:lnTo>
                  <a:lnTo>
                    <a:pt x="0" y="384"/>
                  </a:lnTo>
                  <a:lnTo>
                    <a:pt x="8" y="496"/>
                  </a:lnTo>
                  <a:lnTo>
                    <a:pt x="192" y="504"/>
                  </a:lnTo>
                  <a:lnTo>
                    <a:pt x="208" y="616"/>
                  </a:lnTo>
                  <a:lnTo>
                    <a:pt x="296" y="616"/>
                  </a:lnTo>
                  <a:lnTo>
                    <a:pt x="336" y="504"/>
                  </a:lnTo>
                  <a:lnTo>
                    <a:pt x="408" y="512"/>
                  </a:lnTo>
                  <a:lnTo>
                    <a:pt x="672" y="376"/>
                  </a:lnTo>
                  <a:lnTo>
                    <a:pt x="744" y="24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D6DEE8C4-07F8-41BA-8161-CD1B8BA14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1120736"/>
              <a:ext cx="479637" cy="645939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88" y="80"/>
                </a:cxn>
                <a:cxn ang="0">
                  <a:pos x="56" y="224"/>
                </a:cxn>
                <a:cxn ang="0">
                  <a:pos x="0" y="376"/>
                </a:cxn>
                <a:cxn ang="0">
                  <a:pos x="88" y="392"/>
                </a:cxn>
                <a:cxn ang="0">
                  <a:pos x="96" y="352"/>
                </a:cxn>
                <a:cxn ang="0">
                  <a:pos x="312" y="208"/>
                </a:cxn>
                <a:cxn ang="0">
                  <a:pos x="336" y="0"/>
                </a:cxn>
              </a:cxnLst>
              <a:rect l="0" t="0" r="r" b="b"/>
              <a:pathLst>
                <a:path w="336" h="392">
                  <a:moveTo>
                    <a:pt x="336" y="0"/>
                  </a:moveTo>
                  <a:lnTo>
                    <a:pt x="288" y="80"/>
                  </a:lnTo>
                  <a:lnTo>
                    <a:pt x="56" y="224"/>
                  </a:lnTo>
                  <a:lnTo>
                    <a:pt x="0" y="376"/>
                  </a:lnTo>
                  <a:lnTo>
                    <a:pt x="88" y="392"/>
                  </a:lnTo>
                  <a:lnTo>
                    <a:pt x="96" y="352"/>
                  </a:lnTo>
                  <a:lnTo>
                    <a:pt x="312" y="20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9FC08C2C-06E7-4B28-938B-CFC4DDCB8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894" y="1740163"/>
              <a:ext cx="537480" cy="527841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376" y="16"/>
                </a:cxn>
                <a:cxn ang="0">
                  <a:pos x="320" y="80"/>
                </a:cxn>
                <a:cxn ang="0">
                  <a:pos x="280" y="136"/>
                </a:cxn>
                <a:cxn ang="0">
                  <a:pos x="200" y="136"/>
                </a:cxn>
                <a:cxn ang="0">
                  <a:pos x="120" y="320"/>
                </a:cxn>
                <a:cxn ang="0">
                  <a:pos x="0" y="296"/>
                </a:cxn>
                <a:cxn ang="0">
                  <a:pos x="112" y="88"/>
                </a:cxn>
                <a:cxn ang="0">
                  <a:pos x="288" y="0"/>
                </a:cxn>
              </a:cxnLst>
              <a:rect l="0" t="0" r="r" b="b"/>
              <a:pathLst>
                <a:path w="376" h="320">
                  <a:moveTo>
                    <a:pt x="288" y="0"/>
                  </a:moveTo>
                  <a:lnTo>
                    <a:pt x="376" y="16"/>
                  </a:lnTo>
                  <a:lnTo>
                    <a:pt x="320" y="80"/>
                  </a:lnTo>
                  <a:lnTo>
                    <a:pt x="280" y="136"/>
                  </a:lnTo>
                  <a:lnTo>
                    <a:pt x="200" y="136"/>
                  </a:lnTo>
                  <a:lnTo>
                    <a:pt x="120" y="320"/>
                  </a:lnTo>
                  <a:lnTo>
                    <a:pt x="0" y="296"/>
                  </a:lnTo>
                  <a:lnTo>
                    <a:pt x="112" y="88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616EAAE-853C-468A-ABE4-68311C7CB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465" y="1226786"/>
              <a:ext cx="250665" cy="448300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160" y="0"/>
                </a:cxn>
                <a:cxn ang="0">
                  <a:pos x="176" y="168"/>
                </a:cxn>
                <a:cxn ang="0">
                  <a:pos x="120" y="272"/>
                </a:cxn>
                <a:cxn ang="0">
                  <a:pos x="32" y="176"/>
                </a:cxn>
                <a:cxn ang="0">
                  <a:pos x="0" y="144"/>
                </a:cxn>
                <a:cxn ang="0">
                  <a:pos x="32" y="104"/>
                </a:cxn>
                <a:cxn ang="0">
                  <a:pos x="8" y="24"/>
                </a:cxn>
              </a:cxnLst>
              <a:rect l="0" t="0" r="r" b="b"/>
              <a:pathLst>
                <a:path w="176" h="272">
                  <a:moveTo>
                    <a:pt x="8" y="24"/>
                  </a:moveTo>
                  <a:lnTo>
                    <a:pt x="160" y="0"/>
                  </a:lnTo>
                  <a:lnTo>
                    <a:pt x="176" y="168"/>
                  </a:lnTo>
                  <a:lnTo>
                    <a:pt x="120" y="272"/>
                  </a:lnTo>
                  <a:lnTo>
                    <a:pt x="32" y="176"/>
                  </a:lnTo>
                  <a:lnTo>
                    <a:pt x="0" y="144"/>
                  </a:lnTo>
                  <a:lnTo>
                    <a:pt x="32" y="104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F2A254DA-C82D-4171-8196-8FFB84EB8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997" y="1872727"/>
              <a:ext cx="698965" cy="764042"/>
            </a:xfrm>
            <a:custGeom>
              <a:avLst/>
              <a:gdLst/>
              <a:ahLst/>
              <a:cxnLst>
                <a:cxn ang="0">
                  <a:pos x="368" y="0"/>
                </a:cxn>
                <a:cxn ang="0">
                  <a:pos x="488" y="72"/>
                </a:cxn>
                <a:cxn ang="0">
                  <a:pos x="408" y="144"/>
                </a:cxn>
                <a:cxn ang="0">
                  <a:pos x="440" y="456"/>
                </a:cxn>
                <a:cxn ang="0">
                  <a:pos x="184" y="456"/>
                </a:cxn>
                <a:cxn ang="0">
                  <a:pos x="112" y="424"/>
                </a:cxn>
                <a:cxn ang="0">
                  <a:pos x="0" y="464"/>
                </a:cxn>
                <a:cxn ang="0">
                  <a:pos x="48" y="336"/>
                </a:cxn>
                <a:cxn ang="0">
                  <a:pos x="48" y="216"/>
                </a:cxn>
                <a:cxn ang="0">
                  <a:pos x="168" y="240"/>
                </a:cxn>
                <a:cxn ang="0">
                  <a:pos x="248" y="48"/>
                </a:cxn>
                <a:cxn ang="0">
                  <a:pos x="328" y="48"/>
                </a:cxn>
                <a:cxn ang="0">
                  <a:pos x="368" y="0"/>
                </a:cxn>
              </a:cxnLst>
              <a:rect l="0" t="0" r="r" b="b"/>
              <a:pathLst>
                <a:path w="488" h="464">
                  <a:moveTo>
                    <a:pt x="368" y="0"/>
                  </a:moveTo>
                  <a:lnTo>
                    <a:pt x="488" y="72"/>
                  </a:lnTo>
                  <a:lnTo>
                    <a:pt x="408" y="144"/>
                  </a:lnTo>
                  <a:lnTo>
                    <a:pt x="440" y="456"/>
                  </a:lnTo>
                  <a:lnTo>
                    <a:pt x="184" y="456"/>
                  </a:lnTo>
                  <a:lnTo>
                    <a:pt x="112" y="424"/>
                  </a:lnTo>
                  <a:lnTo>
                    <a:pt x="0" y="464"/>
                  </a:lnTo>
                  <a:lnTo>
                    <a:pt x="48" y="336"/>
                  </a:lnTo>
                  <a:lnTo>
                    <a:pt x="48" y="216"/>
                  </a:lnTo>
                  <a:lnTo>
                    <a:pt x="168" y="240"/>
                  </a:lnTo>
                  <a:lnTo>
                    <a:pt x="248" y="48"/>
                  </a:lnTo>
                  <a:lnTo>
                    <a:pt x="328" y="4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09DF3C6-7246-4C31-919C-0DD57259D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836" y="1120736"/>
              <a:ext cx="1359367" cy="1279829"/>
            </a:xfrm>
            <a:custGeom>
              <a:avLst/>
              <a:gdLst/>
              <a:ahLst/>
              <a:cxnLst>
                <a:cxn ang="0">
                  <a:pos x="304" y="0"/>
                </a:cxn>
                <a:cxn ang="0">
                  <a:pos x="624" y="96"/>
                </a:cxn>
                <a:cxn ang="0">
                  <a:pos x="672" y="88"/>
                </a:cxn>
                <a:cxn ang="0">
                  <a:pos x="696" y="168"/>
                </a:cxn>
                <a:cxn ang="0">
                  <a:pos x="664" y="208"/>
                </a:cxn>
                <a:cxn ang="0">
                  <a:pos x="704" y="240"/>
                </a:cxn>
                <a:cxn ang="0">
                  <a:pos x="792" y="344"/>
                </a:cxn>
                <a:cxn ang="0">
                  <a:pos x="792" y="432"/>
                </a:cxn>
                <a:cxn ang="0">
                  <a:pos x="752" y="488"/>
                </a:cxn>
                <a:cxn ang="0">
                  <a:pos x="952" y="648"/>
                </a:cxn>
                <a:cxn ang="0">
                  <a:pos x="552" y="776"/>
                </a:cxn>
                <a:cxn ang="0">
                  <a:pos x="128" y="536"/>
                </a:cxn>
                <a:cxn ang="0">
                  <a:pos x="0" y="456"/>
                </a:cxn>
                <a:cxn ang="0">
                  <a:pos x="56" y="392"/>
                </a:cxn>
                <a:cxn ang="0">
                  <a:pos x="64" y="352"/>
                </a:cxn>
                <a:cxn ang="0">
                  <a:pos x="280" y="208"/>
                </a:cxn>
                <a:cxn ang="0">
                  <a:pos x="304" y="0"/>
                </a:cxn>
              </a:cxnLst>
              <a:rect l="0" t="0" r="r" b="b"/>
              <a:pathLst>
                <a:path w="952" h="776">
                  <a:moveTo>
                    <a:pt x="304" y="0"/>
                  </a:moveTo>
                  <a:lnTo>
                    <a:pt x="624" y="96"/>
                  </a:lnTo>
                  <a:lnTo>
                    <a:pt x="672" y="88"/>
                  </a:lnTo>
                  <a:lnTo>
                    <a:pt x="696" y="168"/>
                  </a:lnTo>
                  <a:lnTo>
                    <a:pt x="664" y="208"/>
                  </a:lnTo>
                  <a:lnTo>
                    <a:pt x="704" y="240"/>
                  </a:lnTo>
                  <a:lnTo>
                    <a:pt x="792" y="344"/>
                  </a:lnTo>
                  <a:lnTo>
                    <a:pt x="792" y="432"/>
                  </a:lnTo>
                  <a:lnTo>
                    <a:pt x="752" y="488"/>
                  </a:lnTo>
                  <a:lnTo>
                    <a:pt x="952" y="648"/>
                  </a:lnTo>
                  <a:lnTo>
                    <a:pt x="552" y="776"/>
                  </a:lnTo>
                  <a:lnTo>
                    <a:pt x="128" y="536"/>
                  </a:lnTo>
                  <a:lnTo>
                    <a:pt x="0" y="456"/>
                  </a:lnTo>
                  <a:lnTo>
                    <a:pt x="56" y="392"/>
                  </a:lnTo>
                  <a:lnTo>
                    <a:pt x="64" y="352"/>
                  </a:lnTo>
                  <a:lnTo>
                    <a:pt x="280" y="20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A2529CE-6817-4513-9061-F134CFA05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156" y="1503962"/>
              <a:ext cx="1005065" cy="908654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40" y="96"/>
                </a:cxn>
                <a:cxn ang="0">
                  <a:pos x="48" y="200"/>
                </a:cxn>
                <a:cxn ang="0">
                  <a:pos x="0" y="264"/>
                </a:cxn>
                <a:cxn ang="0">
                  <a:pos x="208" y="416"/>
                </a:cxn>
                <a:cxn ang="0">
                  <a:pos x="288" y="384"/>
                </a:cxn>
                <a:cxn ang="0">
                  <a:pos x="632" y="552"/>
                </a:cxn>
                <a:cxn ang="0">
                  <a:pos x="704" y="520"/>
                </a:cxn>
                <a:cxn ang="0">
                  <a:pos x="704" y="416"/>
                </a:cxn>
                <a:cxn ang="0">
                  <a:pos x="688" y="80"/>
                </a:cxn>
                <a:cxn ang="0">
                  <a:pos x="520" y="32"/>
                </a:cxn>
                <a:cxn ang="0">
                  <a:pos x="440" y="88"/>
                </a:cxn>
                <a:cxn ang="0">
                  <a:pos x="384" y="160"/>
                </a:cxn>
                <a:cxn ang="0">
                  <a:pos x="232" y="24"/>
                </a:cxn>
                <a:cxn ang="0">
                  <a:pos x="96" y="0"/>
                </a:cxn>
              </a:cxnLst>
              <a:rect l="0" t="0" r="r" b="b"/>
              <a:pathLst>
                <a:path w="704" h="552">
                  <a:moveTo>
                    <a:pt x="96" y="0"/>
                  </a:moveTo>
                  <a:lnTo>
                    <a:pt x="40" y="96"/>
                  </a:lnTo>
                  <a:lnTo>
                    <a:pt x="48" y="200"/>
                  </a:lnTo>
                  <a:lnTo>
                    <a:pt x="0" y="264"/>
                  </a:lnTo>
                  <a:lnTo>
                    <a:pt x="208" y="416"/>
                  </a:lnTo>
                  <a:lnTo>
                    <a:pt x="288" y="384"/>
                  </a:lnTo>
                  <a:lnTo>
                    <a:pt x="632" y="552"/>
                  </a:lnTo>
                  <a:lnTo>
                    <a:pt x="704" y="520"/>
                  </a:lnTo>
                  <a:lnTo>
                    <a:pt x="704" y="416"/>
                  </a:lnTo>
                  <a:lnTo>
                    <a:pt x="688" y="80"/>
                  </a:lnTo>
                  <a:lnTo>
                    <a:pt x="520" y="32"/>
                  </a:lnTo>
                  <a:lnTo>
                    <a:pt x="440" y="88"/>
                  </a:lnTo>
                  <a:lnTo>
                    <a:pt x="384" y="160"/>
                  </a:lnTo>
                  <a:lnTo>
                    <a:pt x="232" y="2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33EE75E-125F-4871-8F7F-E40838A80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527" y="1634114"/>
              <a:ext cx="641120" cy="568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44"/>
                </a:cxn>
                <a:cxn ang="0">
                  <a:pos x="448" y="344"/>
                </a:cxn>
                <a:cxn ang="0">
                  <a:pos x="264" y="144"/>
                </a:cxn>
                <a:cxn ang="0">
                  <a:pos x="264" y="16"/>
                </a:cxn>
                <a:cxn ang="0">
                  <a:pos x="176" y="8"/>
                </a:cxn>
                <a:cxn ang="0">
                  <a:pos x="112" y="24"/>
                </a:cxn>
                <a:cxn ang="0">
                  <a:pos x="0" y="0"/>
                </a:cxn>
              </a:cxnLst>
              <a:rect l="0" t="0" r="r" b="b"/>
              <a:pathLst>
                <a:path w="448" h="344">
                  <a:moveTo>
                    <a:pt x="0" y="0"/>
                  </a:moveTo>
                  <a:lnTo>
                    <a:pt x="16" y="344"/>
                  </a:lnTo>
                  <a:lnTo>
                    <a:pt x="448" y="344"/>
                  </a:lnTo>
                  <a:lnTo>
                    <a:pt x="264" y="144"/>
                  </a:lnTo>
                  <a:lnTo>
                    <a:pt x="264" y="16"/>
                  </a:lnTo>
                  <a:lnTo>
                    <a:pt x="176" y="8"/>
                  </a:lnTo>
                  <a:lnTo>
                    <a:pt x="1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3C62D9B-5EA2-4961-B9A2-6C7F8C618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2188464"/>
              <a:ext cx="1017114" cy="1200291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608" y="0"/>
                </a:cxn>
                <a:cxn ang="0">
                  <a:pos x="712" y="248"/>
                </a:cxn>
                <a:cxn ang="0">
                  <a:pos x="608" y="504"/>
                </a:cxn>
                <a:cxn ang="0">
                  <a:pos x="624" y="656"/>
                </a:cxn>
                <a:cxn ang="0">
                  <a:pos x="568" y="728"/>
                </a:cxn>
                <a:cxn ang="0">
                  <a:pos x="408" y="728"/>
                </a:cxn>
                <a:cxn ang="0">
                  <a:pos x="248" y="680"/>
                </a:cxn>
                <a:cxn ang="0">
                  <a:pos x="176" y="584"/>
                </a:cxn>
                <a:cxn ang="0">
                  <a:pos x="112" y="584"/>
                </a:cxn>
                <a:cxn ang="0">
                  <a:pos x="0" y="376"/>
                </a:cxn>
                <a:cxn ang="0">
                  <a:pos x="32" y="288"/>
                </a:cxn>
                <a:cxn ang="0">
                  <a:pos x="88" y="272"/>
                </a:cxn>
                <a:cxn ang="0">
                  <a:pos x="112" y="136"/>
                </a:cxn>
                <a:cxn ang="0">
                  <a:pos x="176" y="104"/>
                </a:cxn>
                <a:cxn ang="0">
                  <a:pos x="184" y="0"/>
                </a:cxn>
              </a:cxnLst>
              <a:rect l="0" t="0" r="r" b="b"/>
              <a:pathLst>
                <a:path w="712" h="728">
                  <a:moveTo>
                    <a:pt x="184" y="0"/>
                  </a:moveTo>
                  <a:lnTo>
                    <a:pt x="608" y="0"/>
                  </a:lnTo>
                  <a:lnTo>
                    <a:pt x="712" y="248"/>
                  </a:lnTo>
                  <a:lnTo>
                    <a:pt x="608" y="504"/>
                  </a:lnTo>
                  <a:lnTo>
                    <a:pt x="624" y="656"/>
                  </a:lnTo>
                  <a:lnTo>
                    <a:pt x="568" y="728"/>
                  </a:lnTo>
                  <a:lnTo>
                    <a:pt x="408" y="728"/>
                  </a:lnTo>
                  <a:lnTo>
                    <a:pt x="248" y="680"/>
                  </a:lnTo>
                  <a:lnTo>
                    <a:pt x="176" y="584"/>
                  </a:lnTo>
                  <a:lnTo>
                    <a:pt x="112" y="584"/>
                  </a:lnTo>
                  <a:lnTo>
                    <a:pt x="0" y="376"/>
                  </a:lnTo>
                  <a:lnTo>
                    <a:pt x="32" y="288"/>
                  </a:lnTo>
                  <a:lnTo>
                    <a:pt x="88" y="272"/>
                  </a:lnTo>
                  <a:lnTo>
                    <a:pt x="112" y="136"/>
                  </a:lnTo>
                  <a:lnTo>
                    <a:pt x="176" y="10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6215623E-1142-4D56-B731-EA540307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024" y="2135440"/>
              <a:ext cx="698965" cy="1002653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488" y="168"/>
                </a:cxn>
                <a:cxn ang="0">
                  <a:pos x="464" y="304"/>
                </a:cxn>
                <a:cxn ang="0">
                  <a:pos x="408" y="320"/>
                </a:cxn>
                <a:cxn ang="0">
                  <a:pos x="376" y="408"/>
                </a:cxn>
                <a:cxn ang="0">
                  <a:pos x="440" y="520"/>
                </a:cxn>
                <a:cxn ang="0">
                  <a:pos x="288" y="584"/>
                </a:cxn>
                <a:cxn ang="0">
                  <a:pos x="128" y="608"/>
                </a:cxn>
                <a:cxn ang="0">
                  <a:pos x="80" y="576"/>
                </a:cxn>
                <a:cxn ang="0">
                  <a:pos x="136" y="528"/>
                </a:cxn>
                <a:cxn ang="0">
                  <a:pos x="96" y="416"/>
                </a:cxn>
                <a:cxn ang="0">
                  <a:pos x="0" y="384"/>
                </a:cxn>
                <a:cxn ang="0">
                  <a:pos x="88" y="208"/>
                </a:cxn>
                <a:cxn ang="0">
                  <a:pos x="152" y="0"/>
                </a:cxn>
              </a:cxnLst>
              <a:rect l="0" t="0" r="r" b="b"/>
              <a:pathLst>
                <a:path w="488" h="608">
                  <a:moveTo>
                    <a:pt x="152" y="0"/>
                  </a:moveTo>
                  <a:lnTo>
                    <a:pt x="488" y="168"/>
                  </a:lnTo>
                  <a:lnTo>
                    <a:pt x="464" y="304"/>
                  </a:lnTo>
                  <a:lnTo>
                    <a:pt x="408" y="320"/>
                  </a:lnTo>
                  <a:lnTo>
                    <a:pt x="376" y="408"/>
                  </a:lnTo>
                  <a:lnTo>
                    <a:pt x="440" y="520"/>
                  </a:lnTo>
                  <a:lnTo>
                    <a:pt x="288" y="584"/>
                  </a:lnTo>
                  <a:lnTo>
                    <a:pt x="128" y="608"/>
                  </a:lnTo>
                  <a:lnTo>
                    <a:pt x="80" y="576"/>
                  </a:lnTo>
                  <a:lnTo>
                    <a:pt x="136" y="528"/>
                  </a:lnTo>
                  <a:lnTo>
                    <a:pt x="96" y="416"/>
                  </a:lnTo>
                  <a:lnTo>
                    <a:pt x="0" y="384"/>
                  </a:lnTo>
                  <a:lnTo>
                    <a:pt x="88" y="20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0627FD5D-3942-4343-8C87-E300C768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571692"/>
              <a:ext cx="286818" cy="236201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28" y="0"/>
                </a:cxn>
                <a:cxn ang="0">
                  <a:pos x="192" y="32"/>
                </a:cxn>
                <a:cxn ang="0">
                  <a:pos x="200" y="144"/>
                </a:cxn>
                <a:cxn ang="0">
                  <a:pos x="0" y="128"/>
                </a:cxn>
                <a:cxn ang="0">
                  <a:pos x="16" y="40"/>
                </a:cxn>
              </a:cxnLst>
              <a:rect l="0" t="0" r="r" b="b"/>
              <a:pathLst>
                <a:path w="200" h="144">
                  <a:moveTo>
                    <a:pt x="16" y="40"/>
                  </a:moveTo>
                  <a:lnTo>
                    <a:pt x="128" y="0"/>
                  </a:lnTo>
                  <a:lnTo>
                    <a:pt x="192" y="32"/>
                  </a:lnTo>
                  <a:lnTo>
                    <a:pt x="200" y="144"/>
                  </a:lnTo>
                  <a:lnTo>
                    <a:pt x="0" y="12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D109134C-247D-4B0A-8640-34BC45A71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81379"/>
              <a:ext cx="286818" cy="1325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0" y="16"/>
                </a:cxn>
                <a:cxn ang="0">
                  <a:pos x="88" y="80"/>
                </a:cxn>
                <a:cxn ang="0">
                  <a:pos x="0" y="0"/>
                </a:cxn>
              </a:cxnLst>
              <a:rect l="0" t="0" r="r" b="b"/>
              <a:pathLst>
                <a:path w="200" h="80">
                  <a:moveTo>
                    <a:pt x="0" y="0"/>
                  </a:moveTo>
                  <a:lnTo>
                    <a:pt x="200" y="16"/>
                  </a:lnTo>
                  <a:lnTo>
                    <a:pt x="88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C6BCABB1-04E0-446C-9BA9-23B036A5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047" y="2807893"/>
              <a:ext cx="455532" cy="371175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12" y="0"/>
                </a:cxn>
                <a:cxn ang="0">
                  <a:pos x="296" y="8"/>
                </a:cxn>
                <a:cxn ang="0">
                  <a:pos x="320" y="120"/>
                </a:cxn>
                <a:cxn ang="0">
                  <a:pos x="288" y="224"/>
                </a:cxn>
                <a:cxn ang="0">
                  <a:pos x="200" y="160"/>
                </a:cxn>
                <a:cxn ang="0">
                  <a:pos x="144" y="104"/>
                </a:cxn>
                <a:cxn ang="0">
                  <a:pos x="88" y="152"/>
                </a:cxn>
                <a:cxn ang="0">
                  <a:pos x="0" y="64"/>
                </a:cxn>
              </a:cxnLst>
              <a:rect l="0" t="0" r="r" b="b"/>
              <a:pathLst>
                <a:path w="320" h="224">
                  <a:moveTo>
                    <a:pt x="0" y="64"/>
                  </a:moveTo>
                  <a:lnTo>
                    <a:pt x="112" y="0"/>
                  </a:lnTo>
                  <a:lnTo>
                    <a:pt x="296" y="8"/>
                  </a:lnTo>
                  <a:lnTo>
                    <a:pt x="320" y="120"/>
                  </a:lnTo>
                  <a:lnTo>
                    <a:pt x="288" y="224"/>
                  </a:lnTo>
                  <a:lnTo>
                    <a:pt x="200" y="160"/>
                  </a:lnTo>
                  <a:lnTo>
                    <a:pt x="144" y="104"/>
                  </a:lnTo>
                  <a:lnTo>
                    <a:pt x="88" y="1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3568AE3-39A9-47DE-BDCC-7F4F27B8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3005532"/>
              <a:ext cx="354305" cy="34466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36" y="0"/>
                </a:cxn>
                <a:cxn ang="0">
                  <a:pos x="248" y="72"/>
                </a:cxn>
                <a:cxn ang="0">
                  <a:pos x="232" y="168"/>
                </a:cxn>
                <a:cxn ang="0">
                  <a:pos x="80" y="176"/>
                </a:cxn>
                <a:cxn ang="0">
                  <a:pos x="0" y="208"/>
                </a:cxn>
                <a:cxn ang="0">
                  <a:pos x="24" y="104"/>
                </a:cxn>
                <a:cxn ang="0">
                  <a:pos x="56" y="0"/>
                </a:cxn>
              </a:cxnLst>
              <a:rect l="0" t="0" r="r" b="b"/>
              <a:pathLst>
                <a:path w="248" h="208">
                  <a:moveTo>
                    <a:pt x="56" y="0"/>
                  </a:moveTo>
                  <a:lnTo>
                    <a:pt x="136" y="0"/>
                  </a:lnTo>
                  <a:lnTo>
                    <a:pt x="248" y="72"/>
                  </a:lnTo>
                  <a:lnTo>
                    <a:pt x="232" y="168"/>
                  </a:lnTo>
                  <a:lnTo>
                    <a:pt x="80" y="176"/>
                  </a:lnTo>
                  <a:lnTo>
                    <a:pt x="0" y="208"/>
                  </a:lnTo>
                  <a:lnTo>
                    <a:pt x="24" y="10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F00768F2-32FB-45C9-93C9-82FAF3F8D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244" y="2954915"/>
              <a:ext cx="253074" cy="3277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4" y="0"/>
                </a:cxn>
                <a:cxn ang="0">
                  <a:pos x="176" y="200"/>
                </a:cxn>
                <a:cxn ang="0">
                  <a:pos x="0" y="200"/>
                </a:cxn>
                <a:cxn ang="0">
                  <a:pos x="24" y="0"/>
                </a:cxn>
              </a:cxnLst>
              <a:rect l="0" t="0" r="r" b="b"/>
              <a:pathLst>
                <a:path w="176" h="200">
                  <a:moveTo>
                    <a:pt x="24" y="0"/>
                  </a:moveTo>
                  <a:lnTo>
                    <a:pt x="144" y="0"/>
                  </a:lnTo>
                  <a:lnTo>
                    <a:pt x="176" y="200"/>
                  </a:lnTo>
                  <a:lnTo>
                    <a:pt x="0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A27F0FF4-9E78-495F-911D-DDDE80866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809" y="2663278"/>
              <a:ext cx="494098" cy="619427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0" y="208"/>
                </a:cxn>
                <a:cxn ang="0">
                  <a:pos x="112" y="280"/>
                </a:cxn>
                <a:cxn ang="0">
                  <a:pos x="128" y="184"/>
                </a:cxn>
                <a:cxn ang="0">
                  <a:pos x="248" y="176"/>
                </a:cxn>
                <a:cxn ang="0">
                  <a:pos x="272" y="376"/>
                </a:cxn>
                <a:cxn ang="0">
                  <a:pos x="344" y="376"/>
                </a:cxn>
                <a:cxn ang="0">
                  <a:pos x="312" y="216"/>
                </a:cxn>
                <a:cxn ang="0">
                  <a:pos x="288" y="168"/>
                </a:cxn>
                <a:cxn ang="0">
                  <a:pos x="328" y="144"/>
                </a:cxn>
                <a:cxn ang="0">
                  <a:pos x="312" y="0"/>
                </a:cxn>
                <a:cxn ang="0">
                  <a:pos x="120" y="96"/>
                </a:cxn>
                <a:cxn ang="0">
                  <a:pos x="48" y="96"/>
                </a:cxn>
              </a:cxnLst>
              <a:rect l="0" t="0" r="r" b="b"/>
              <a:pathLst>
                <a:path w="344" h="376">
                  <a:moveTo>
                    <a:pt x="48" y="96"/>
                  </a:moveTo>
                  <a:lnTo>
                    <a:pt x="0" y="208"/>
                  </a:lnTo>
                  <a:lnTo>
                    <a:pt x="112" y="280"/>
                  </a:lnTo>
                  <a:lnTo>
                    <a:pt x="128" y="184"/>
                  </a:lnTo>
                  <a:lnTo>
                    <a:pt x="248" y="176"/>
                  </a:lnTo>
                  <a:lnTo>
                    <a:pt x="272" y="376"/>
                  </a:lnTo>
                  <a:lnTo>
                    <a:pt x="344" y="376"/>
                  </a:lnTo>
                  <a:lnTo>
                    <a:pt x="312" y="216"/>
                  </a:lnTo>
                  <a:lnTo>
                    <a:pt x="288" y="168"/>
                  </a:lnTo>
                  <a:lnTo>
                    <a:pt x="328" y="144"/>
                  </a:lnTo>
                  <a:lnTo>
                    <a:pt x="312" y="0"/>
                  </a:lnTo>
                  <a:lnTo>
                    <a:pt x="12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375343D-B9E2-4CA9-A1F2-82132A023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391" y="2769331"/>
              <a:ext cx="711016" cy="64593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32"/>
                </a:cxn>
                <a:cxn ang="0">
                  <a:pos x="16" y="312"/>
                </a:cxn>
                <a:cxn ang="0">
                  <a:pos x="240" y="392"/>
                </a:cxn>
                <a:cxn ang="0">
                  <a:pos x="264" y="256"/>
                </a:cxn>
                <a:cxn ang="0">
                  <a:pos x="424" y="192"/>
                </a:cxn>
                <a:cxn ang="0">
                  <a:pos x="496" y="24"/>
                </a:cxn>
                <a:cxn ang="0">
                  <a:pos x="408" y="0"/>
                </a:cxn>
                <a:cxn ang="0">
                  <a:pos x="56" y="0"/>
                </a:cxn>
              </a:cxnLst>
              <a:rect l="0" t="0" r="r" b="b"/>
              <a:pathLst>
                <a:path w="496" h="392">
                  <a:moveTo>
                    <a:pt x="56" y="0"/>
                  </a:moveTo>
                  <a:lnTo>
                    <a:pt x="0" y="32"/>
                  </a:lnTo>
                  <a:lnTo>
                    <a:pt x="16" y="312"/>
                  </a:lnTo>
                  <a:lnTo>
                    <a:pt x="240" y="392"/>
                  </a:lnTo>
                  <a:lnTo>
                    <a:pt x="264" y="256"/>
                  </a:lnTo>
                  <a:lnTo>
                    <a:pt x="424" y="192"/>
                  </a:lnTo>
                  <a:lnTo>
                    <a:pt x="496" y="24"/>
                  </a:lnTo>
                  <a:lnTo>
                    <a:pt x="40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3969181B-1B09-4669-80E1-7488F76C3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642" y="2807893"/>
              <a:ext cx="436252" cy="645939"/>
            </a:xfrm>
            <a:custGeom>
              <a:avLst/>
              <a:gdLst/>
              <a:ahLst/>
              <a:cxnLst>
                <a:cxn ang="0">
                  <a:pos x="256" y="0"/>
                </a:cxn>
                <a:cxn ang="0">
                  <a:pos x="176" y="160"/>
                </a:cxn>
                <a:cxn ang="0">
                  <a:pos x="16" y="232"/>
                </a:cxn>
                <a:cxn ang="0">
                  <a:pos x="0" y="360"/>
                </a:cxn>
                <a:cxn ang="0">
                  <a:pos x="0" y="392"/>
                </a:cxn>
                <a:cxn ang="0">
                  <a:pos x="296" y="360"/>
                </a:cxn>
                <a:cxn ang="0">
                  <a:pos x="304" y="328"/>
                </a:cxn>
                <a:cxn ang="0">
                  <a:pos x="280" y="312"/>
                </a:cxn>
                <a:cxn ang="0">
                  <a:pos x="272" y="256"/>
                </a:cxn>
                <a:cxn ang="0">
                  <a:pos x="296" y="200"/>
                </a:cxn>
                <a:cxn ang="0">
                  <a:pos x="248" y="168"/>
                </a:cxn>
                <a:cxn ang="0">
                  <a:pos x="296" y="120"/>
                </a:cxn>
                <a:cxn ang="0">
                  <a:pos x="256" y="0"/>
                </a:cxn>
              </a:cxnLst>
              <a:rect l="0" t="0" r="r" b="b"/>
              <a:pathLst>
                <a:path w="304" h="392">
                  <a:moveTo>
                    <a:pt x="256" y="0"/>
                  </a:moveTo>
                  <a:lnTo>
                    <a:pt x="176" y="160"/>
                  </a:lnTo>
                  <a:lnTo>
                    <a:pt x="16" y="232"/>
                  </a:lnTo>
                  <a:lnTo>
                    <a:pt x="0" y="360"/>
                  </a:lnTo>
                  <a:lnTo>
                    <a:pt x="0" y="392"/>
                  </a:lnTo>
                  <a:lnTo>
                    <a:pt x="296" y="360"/>
                  </a:lnTo>
                  <a:lnTo>
                    <a:pt x="304" y="328"/>
                  </a:lnTo>
                  <a:lnTo>
                    <a:pt x="280" y="312"/>
                  </a:lnTo>
                  <a:lnTo>
                    <a:pt x="272" y="256"/>
                  </a:lnTo>
                  <a:lnTo>
                    <a:pt x="296" y="200"/>
                  </a:lnTo>
                  <a:lnTo>
                    <a:pt x="248" y="168"/>
                  </a:lnTo>
                  <a:lnTo>
                    <a:pt x="29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B5F87756-147A-432E-87A1-544B6A2F2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048" y="2993481"/>
              <a:ext cx="744759" cy="395277"/>
            </a:xfrm>
            <a:custGeom>
              <a:avLst/>
              <a:gdLst/>
              <a:ahLst/>
              <a:cxnLst>
                <a:cxn ang="0">
                  <a:pos x="24" y="80"/>
                </a:cxn>
                <a:cxn ang="0">
                  <a:pos x="0" y="144"/>
                </a:cxn>
                <a:cxn ang="0">
                  <a:pos x="16" y="208"/>
                </a:cxn>
                <a:cxn ang="0">
                  <a:pos x="40" y="224"/>
                </a:cxn>
                <a:cxn ang="0">
                  <a:pos x="80" y="208"/>
                </a:cxn>
                <a:cxn ang="0">
                  <a:pos x="112" y="240"/>
                </a:cxn>
                <a:cxn ang="0">
                  <a:pos x="160" y="192"/>
                </a:cxn>
                <a:cxn ang="0">
                  <a:pos x="248" y="216"/>
                </a:cxn>
                <a:cxn ang="0">
                  <a:pos x="360" y="216"/>
                </a:cxn>
                <a:cxn ang="0">
                  <a:pos x="520" y="192"/>
                </a:cxn>
                <a:cxn ang="0">
                  <a:pos x="456" y="96"/>
                </a:cxn>
                <a:cxn ang="0">
                  <a:pos x="384" y="88"/>
                </a:cxn>
                <a:cxn ang="0">
                  <a:pos x="336" y="0"/>
                </a:cxn>
                <a:cxn ang="0">
                  <a:pos x="184" y="64"/>
                </a:cxn>
                <a:cxn ang="0">
                  <a:pos x="24" y="80"/>
                </a:cxn>
              </a:cxnLst>
              <a:rect l="0" t="0" r="r" b="b"/>
              <a:pathLst>
                <a:path w="520" h="240">
                  <a:moveTo>
                    <a:pt x="24" y="80"/>
                  </a:moveTo>
                  <a:lnTo>
                    <a:pt x="0" y="144"/>
                  </a:lnTo>
                  <a:lnTo>
                    <a:pt x="16" y="208"/>
                  </a:lnTo>
                  <a:lnTo>
                    <a:pt x="40" y="224"/>
                  </a:lnTo>
                  <a:lnTo>
                    <a:pt x="80" y="208"/>
                  </a:lnTo>
                  <a:lnTo>
                    <a:pt x="112" y="240"/>
                  </a:lnTo>
                  <a:lnTo>
                    <a:pt x="160" y="192"/>
                  </a:lnTo>
                  <a:lnTo>
                    <a:pt x="248" y="216"/>
                  </a:lnTo>
                  <a:lnTo>
                    <a:pt x="360" y="216"/>
                  </a:lnTo>
                  <a:lnTo>
                    <a:pt x="520" y="192"/>
                  </a:lnTo>
                  <a:lnTo>
                    <a:pt x="456" y="96"/>
                  </a:lnTo>
                  <a:lnTo>
                    <a:pt x="384" y="88"/>
                  </a:lnTo>
                  <a:lnTo>
                    <a:pt x="336" y="0"/>
                  </a:lnTo>
                  <a:lnTo>
                    <a:pt x="184" y="64"/>
                  </a:lnTo>
                  <a:lnTo>
                    <a:pt x="24" y="8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CC2213C6-E2D4-4ED5-8366-0B165BD9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11" y="3427320"/>
              <a:ext cx="262716" cy="409738"/>
            </a:xfrm>
            <a:custGeom>
              <a:avLst/>
              <a:gdLst/>
              <a:ahLst/>
              <a:cxnLst>
                <a:cxn ang="0">
                  <a:pos x="24" y="16"/>
                </a:cxn>
                <a:cxn ang="0">
                  <a:pos x="184" y="0"/>
                </a:cxn>
                <a:cxn ang="0">
                  <a:pos x="184" y="152"/>
                </a:cxn>
                <a:cxn ang="0">
                  <a:pos x="56" y="192"/>
                </a:cxn>
                <a:cxn ang="0">
                  <a:pos x="40" y="248"/>
                </a:cxn>
                <a:cxn ang="0">
                  <a:pos x="0" y="184"/>
                </a:cxn>
                <a:cxn ang="0">
                  <a:pos x="24" y="16"/>
                </a:cxn>
              </a:cxnLst>
              <a:rect l="0" t="0" r="r" b="b"/>
              <a:pathLst>
                <a:path w="184" h="248">
                  <a:moveTo>
                    <a:pt x="24" y="16"/>
                  </a:moveTo>
                  <a:lnTo>
                    <a:pt x="184" y="0"/>
                  </a:lnTo>
                  <a:lnTo>
                    <a:pt x="184" y="152"/>
                  </a:lnTo>
                  <a:lnTo>
                    <a:pt x="56" y="192"/>
                  </a:lnTo>
                  <a:lnTo>
                    <a:pt x="40" y="248"/>
                  </a:lnTo>
                  <a:lnTo>
                    <a:pt x="0" y="184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C6FA46DC-C765-4DF1-B495-272F38E85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103" y="3335732"/>
              <a:ext cx="525429" cy="566404"/>
            </a:xfrm>
            <a:custGeom>
              <a:avLst/>
              <a:gdLst/>
              <a:ahLst/>
              <a:cxnLst>
                <a:cxn ang="0">
                  <a:pos x="152" y="48"/>
                </a:cxn>
                <a:cxn ang="0">
                  <a:pos x="288" y="40"/>
                </a:cxn>
                <a:cxn ang="0">
                  <a:pos x="296" y="16"/>
                </a:cxn>
                <a:cxn ang="0">
                  <a:pos x="336" y="0"/>
                </a:cxn>
                <a:cxn ang="0">
                  <a:pos x="368" y="32"/>
                </a:cxn>
                <a:cxn ang="0">
                  <a:pos x="224" y="288"/>
                </a:cxn>
                <a:cxn ang="0">
                  <a:pos x="32" y="344"/>
                </a:cxn>
                <a:cxn ang="0">
                  <a:pos x="0" y="296"/>
                </a:cxn>
                <a:cxn ang="0">
                  <a:pos x="16" y="248"/>
                </a:cxn>
                <a:cxn ang="0">
                  <a:pos x="152" y="208"/>
                </a:cxn>
                <a:cxn ang="0">
                  <a:pos x="152" y="48"/>
                </a:cxn>
              </a:cxnLst>
              <a:rect l="0" t="0" r="r" b="b"/>
              <a:pathLst>
                <a:path w="368" h="344">
                  <a:moveTo>
                    <a:pt x="152" y="48"/>
                  </a:moveTo>
                  <a:lnTo>
                    <a:pt x="288" y="40"/>
                  </a:lnTo>
                  <a:lnTo>
                    <a:pt x="296" y="16"/>
                  </a:lnTo>
                  <a:lnTo>
                    <a:pt x="336" y="0"/>
                  </a:lnTo>
                  <a:lnTo>
                    <a:pt x="368" y="32"/>
                  </a:lnTo>
                  <a:lnTo>
                    <a:pt x="224" y="288"/>
                  </a:lnTo>
                  <a:lnTo>
                    <a:pt x="32" y="344"/>
                  </a:lnTo>
                  <a:lnTo>
                    <a:pt x="0" y="296"/>
                  </a:lnTo>
                  <a:lnTo>
                    <a:pt x="16" y="248"/>
                  </a:lnTo>
                  <a:lnTo>
                    <a:pt x="152" y="20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5A03AC52-7827-4A37-87BF-FC94512A0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846" y="3297169"/>
              <a:ext cx="1373828" cy="1147268"/>
            </a:xfrm>
            <a:custGeom>
              <a:avLst/>
              <a:gdLst/>
              <a:ahLst/>
              <a:cxnLst>
                <a:cxn ang="0">
                  <a:pos x="752" y="0"/>
                </a:cxn>
                <a:cxn ang="0">
                  <a:pos x="912" y="56"/>
                </a:cxn>
                <a:cxn ang="0">
                  <a:pos x="944" y="128"/>
                </a:cxn>
                <a:cxn ang="0">
                  <a:pos x="848" y="208"/>
                </a:cxn>
                <a:cxn ang="0">
                  <a:pos x="912" y="288"/>
                </a:cxn>
                <a:cxn ang="0">
                  <a:pos x="904" y="376"/>
                </a:cxn>
                <a:cxn ang="0">
                  <a:pos x="960" y="512"/>
                </a:cxn>
                <a:cxn ang="0">
                  <a:pos x="744" y="512"/>
                </a:cxn>
                <a:cxn ang="0">
                  <a:pos x="744" y="600"/>
                </a:cxn>
                <a:cxn ang="0">
                  <a:pos x="824" y="672"/>
                </a:cxn>
                <a:cxn ang="0">
                  <a:pos x="792" y="696"/>
                </a:cxn>
                <a:cxn ang="0">
                  <a:pos x="472" y="624"/>
                </a:cxn>
                <a:cxn ang="0">
                  <a:pos x="456" y="432"/>
                </a:cxn>
                <a:cxn ang="0">
                  <a:pos x="392" y="432"/>
                </a:cxn>
                <a:cxn ang="0">
                  <a:pos x="328" y="480"/>
                </a:cxn>
                <a:cxn ang="0">
                  <a:pos x="232" y="472"/>
                </a:cxn>
                <a:cxn ang="0">
                  <a:pos x="224" y="408"/>
                </a:cxn>
                <a:cxn ang="0">
                  <a:pos x="48" y="448"/>
                </a:cxn>
                <a:cxn ang="0">
                  <a:pos x="0" y="368"/>
                </a:cxn>
                <a:cxn ang="0">
                  <a:pos x="192" y="312"/>
                </a:cxn>
                <a:cxn ang="0">
                  <a:pos x="344" y="56"/>
                </a:cxn>
                <a:cxn ang="0">
                  <a:pos x="392" y="8"/>
                </a:cxn>
                <a:cxn ang="0">
                  <a:pos x="480" y="32"/>
                </a:cxn>
                <a:cxn ang="0">
                  <a:pos x="592" y="32"/>
                </a:cxn>
                <a:cxn ang="0">
                  <a:pos x="752" y="0"/>
                </a:cxn>
              </a:cxnLst>
              <a:rect l="0" t="0" r="r" b="b"/>
              <a:pathLst>
                <a:path w="960" h="696">
                  <a:moveTo>
                    <a:pt x="752" y="0"/>
                  </a:moveTo>
                  <a:lnTo>
                    <a:pt x="912" y="56"/>
                  </a:lnTo>
                  <a:lnTo>
                    <a:pt x="944" y="128"/>
                  </a:lnTo>
                  <a:lnTo>
                    <a:pt x="848" y="208"/>
                  </a:lnTo>
                  <a:lnTo>
                    <a:pt x="912" y="288"/>
                  </a:lnTo>
                  <a:lnTo>
                    <a:pt x="904" y="376"/>
                  </a:lnTo>
                  <a:lnTo>
                    <a:pt x="960" y="512"/>
                  </a:lnTo>
                  <a:lnTo>
                    <a:pt x="744" y="512"/>
                  </a:lnTo>
                  <a:lnTo>
                    <a:pt x="744" y="600"/>
                  </a:lnTo>
                  <a:lnTo>
                    <a:pt x="824" y="672"/>
                  </a:lnTo>
                  <a:lnTo>
                    <a:pt x="792" y="696"/>
                  </a:lnTo>
                  <a:lnTo>
                    <a:pt x="472" y="624"/>
                  </a:lnTo>
                  <a:lnTo>
                    <a:pt x="456" y="432"/>
                  </a:lnTo>
                  <a:lnTo>
                    <a:pt x="392" y="432"/>
                  </a:lnTo>
                  <a:lnTo>
                    <a:pt x="328" y="480"/>
                  </a:lnTo>
                  <a:lnTo>
                    <a:pt x="232" y="472"/>
                  </a:lnTo>
                  <a:lnTo>
                    <a:pt x="224" y="408"/>
                  </a:lnTo>
                  <a:lnTo>
                    <a:pt x="48" y="448"/>
                  </a:lnTo>
                  <a:lnTo>
                    <a:pt x="0" y="368"/>
                  </a:lnTo>
                  <a:lnTo>
                    <a:pt x="192" y="312"/>
                  </a:lnTo>
                  <a:lnTo>
                    <a:pt x="344" y="56"/>
                  </a:lnTo>
                  <a:lnTo>
                    <a:pt x="392" y="8"/>
                  </a:lnTo>
                  <a:lnTo>
                    <a:pt x="480" y="32"/>
                  </a:lnTo>
                  <a:lnTo>
                    <a:pt x="592" y="32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AF471D54-707A-4E0C-B51A-FE42824DA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544" y="2598204"/>
              <a:ext cx="674863" cy="855631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0" y="264"/>
                </a:cxn>
                <a:cxn ang="0">
                  <a:pos x="16" y="408"/>
                </a:cxn>
                <a:cxn ang="0">
                  <a:pos x="248" y="520"/>
                </a:cxn>
                <a:cxn ang="0">
                  <a:pos x="320" y="472"/>
                </a:cxn>
                <a:cxn ang="0">
                  <a:pos x="432" y="440"/>
                </a:cxn>
                <a:cxn ang="0">
                  <a:pos x="472" y="360"/>
                </a:cxn>
                <a:cxn ang="0">
                  <a:pos x="328" y="280"/>
                </a:cxn>
                <a:cxn ang="0">
                  <a:pos x="336" y="200"/>
                </a:cxn>
                <a:cxn ang="0">
                  <a:pos x="312" y="184"/>
                </a:cxn>
                <a:cxn ang="0">
                  <a:pos x="328" y="112"/>
                </a:cxn>
                <a:cxn ang="0">
                  <a:pos x="104" y="0"/>
                </a:cxn>
              </a:cxnLst>
              <a:rect l="0" t="0" r="r" b="b"/>
              <a:pathLst>
                <a:path w="472" h="520">
                  <a:moveTo>
                    <a:pt x="104" y="0"/>
                  </a:moveTo>
                  <a:lnTo>
                    <a:pt x="0" y="264"/>
                  </a:lnTo>
                  <a:lnTo>
                    <a:pt x="16" y="408"/>
                  </a:lnTo>
                  <a:lnTo>
                    <a:pt x="248" y="520"/>
                  </a:lnTo>
                  <a:lnTo>
                    <a:pt x="320" y="472"/>
                  </a:lnTo>
                  <a:lnTo>
                    <a:pt x="432" y="440"/>
                  </a:lnTo>
                  <a:lnTo>
                    <a:pt x="472" y="360"/>
                  </a:lnTo>
                  <a:lnTo>
                    <a:pt x="328" y="280"/>
                  </a:lnTo>
                  <a:lnTo>
                    <a:pt x="336" y="200"/>
                  </a:lnTo>
                  <a:lnTo>
                    <a:pt x="312" y="184"/>
                  </a:lnTo>
                  <a:lnTo>
                    <a:pt x="328" y="11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0F896A44-797F-4EFA-BA72-D6F4482A9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744" y="2822354"/>
              <a:ext cx="619430" cy="843577"/>
            </a:xfrm>
            <a:custGeom>
              <a:avLst/>
              <a:gdLst/>
              <a:ahLst/>
              <a:cxnLst>
                <a:cxn ang="0">
                  <a:pos x="104" y="64"/>
                </a:cxn>
                <a:cxn ang="0">
                  <a:pos x="96" y="144"/>
                </a:cxn>
                <a:cxn ang="0">
                  <a:pos x="240" y="224"/>
                </a:cxn>
                <a:cxn ang="0">
                  <a:pos x="200" y="304"/>
                </a:cxn>
                <a:cxn ang="0">
                  <a:pos x="88" y="336"/>
                </a:cxn>
                <a:cxn ang="0">
                  <a:pos x="16" y="376"/>
                </a:cxn>
                <a:cxn ang="0">
                  <a:pos x="0" y="432"/>
                </a:cxn>
                <a:cxn ang="0">
                  <a:pos x="56" y="512"/>
                </a:cxn>
                <a:cxn ang="0">
                  <a:pos x="296" y="376"/>
                </a:cxn>
                <a:cxn ang="0">
                  <a:pos x="432" y="0"/>
                </a:cxn>
                <a:cxn ang="0">
                  <a:pos x="224" y="88"/>
                </a:cxn>
                <a:cxn ang="0">
                  <a:pos x="104" y="64"/>
                </a:cxn>
              </a:cxnLst>
              <a:rect l="0" t="0" r="r" b="b"/>
              <a:pathLst>
                <a:path w="432" h="512">
                  <a:moveTo>
                    <a:pt x="104" y="64"/>
                  </a:moveTo>
                  <a:lnTo>
                    <a:pt x="96" y="144"/>
                  </a:lnTo>
                  <a:lnTo>
                    <a:pt x="240" y="224"/>
                  </a:lnTo>
                  <a:lnTo>
                    <a:pt x="200" y="304"/>
                  </a:lnTo>
                  <a:lnTo>
                    <a:pt x="88" y="336"/>
                  </a:lnTo>
                  <a:lnTo>
                    <a:pt x="16" y="376"/>
                  </a:lnTo>
                  <a:lnTo>
                    <a:pt x="0" y="432"/>
                  </a:lnTo>
                  <a:lnTo>
                    <a:pt x="56" y="512"/>
                  </a:lnTo>
                  <a:lnTo>
                    <a:pt x="296" y="376"/>
                  </a:lnTo>
                  <a:lnTo>
                    <a:pt x="432" y="0"/>
                  </a:lnTo>
                  <a:lnTo>
                    <a:pt x="224" y="8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C839DE61-D01F-4FCF-9289-A7945F7C5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108" y="3270657"/>
              <a:ext cx="465173" cy="65799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64"/>
                </a:cxn>
                <a:cxn ang="0">
                  <a:pos x="40" y="120"/>
                </a:cxn>
                <a:cxn ang="0">
                  <a:pos x="0" y="224"/>
                </a:cxn>
                <a:cxn ang="0">
                  <a:pos x="40" y="280"/>
                </a:cxn>
                <a:cxn ang="0">
                  <a:pos x="144" y="320"/>
                </a:cxn>
                <a:cxn ang="0">
                  <a:pos x="256" y="400"/>
                </a:cxn>
                <a:cxn ang="0">
                  <a:pos x="328" y="328"/>
                </a:cxn>
                <a:cxn ang="0">
                  <a:pos x="328" y="240"/>
                </a:cxn>
                <a:cxn ang="0">
                  <a:pos x="272" y="160"/>
                </a:cxn>
                <a:cxn ang="0">
                  <a:pos x="288" y="112"/>
                </a:cxn>
                <a:cxn ang="0">
                  <a:pos x="56" y="0"/>
                </a:cxn>
              </a:cxnLst>
              <a:rect l="0" t="0" r="r" b="b"/>
              <a:pathLst>
                <a:path w="328" h="400">
                  <a:moveTo>
                    <a:pt x="56" y="0"/>
                  </a:moveTo>
                  <a:lnTo>
                    <a:pt x="8" y="64"/>
                  </a:lnTo>
                  <a:lnTo>
                    <a:pt x="40" y="120"/>
                  </a:lnTo>
                  <a:lnTo>
                    <a:pt x="0" y="224"/>
                  </a:lnTo>
                  <a:lnTo>
                    <a:pt x="40" y="280"/>
                  </a:lnTo>
                  <a:lnTo>
                    <a:pt x="144" y="320"/>
                  </a:lnTo>
                  <a:lnTo>
                    <a:pt x="256" y="400"/>
                  </a:lnTo>
                  <a:lnTo>
                    <a:pt x="328" y="328"/>
                  </a:lnTo>
                  <a:lnTo>
                    <a:pt x="328" y="240"/>
                  </a:lnTo>
                  <a:lnTo>
                    <a:pt x="272" y="160"/>
                  </a:lnTo>
                  <a:lnTo>
                    <a:pt x="288" y="11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D5C59A8C-F964-405A-A821-DD59429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674863" cy="89660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256" y="208"/>
                </a:cxn>
                <a:cxn ang="0">
                  <a:pos x="368" y="248"/>
                </a:cxn>
                <a:cxn ang="0">
                  <a:pos x="472" y="328"/>
                </a:cxn>
                <a:cxn ang="0">
                  <a:pos x="376" y="416"/>
                </a:cxn>
                <a:cxn ang="0">
                  <a:pos x="424" y="480"/>
                </a:cxn>
                <a:cxn ang="0">
                  <a:pos x="408" y="544"/>
                </a:cxn>
                <a:cxn ang="0">
                  <a:pos x="264" y="544"/>
                </a:cxn>
                <a:cxn ang="0">
                  <a:pos x="216" y="496"/>
                </a:cxn>
                <a:cxn ang="0">
                  <a:pos x="112" y="456"/>
                </a:cxn>
                <a:cxn ang="0">
                  <a:pos x="48" y="320"/>
                </a:cxn>
                <a:cxn ang="0">
                  <a:pos x="64" y="23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472" h="544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256" y="208"/>
                  </a:lnTo>
                  <a:lnTo>
                    <a:pt x="368" y="248"/>
                  </a:lnTo>
                  <a:lnTo>
                    <a:pt x="472" y="328"/>
                  </a:lnTo>
                  <a:lnTo>
                    <a:pt x="376" y="416"/>
                  </a:lnTo>
                  <a:lnTo>
                    <a:pt x="424" y="480"/>
                  </a:lnTo>
                  <a:lnTo>
                    <a:pt x="408" y="544"/>
                  </a:lnTo>
                  <a:lnTo>
                    <a:pt x="264" y="544"/>
                  </a:lnTo>
                  <a:lnTo>
                    <a:pt x="216" y="496"/>
                  </a:lnTo>
                  <a:lnTo>
                    <a:pt x="112" y="456"/>
                  </a:lnTo>
                  <a:lnTo>
                    <a:pt x="48" y="320"/>
                  </a:lnTo>
                  <a:lnTo>
                    <a:pt x="64" y="23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A322D3FC-A455-4893-97E1-3739DE11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470" y="4285358"/>
              <a:ext cx="539889" cy="106773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320" y="0"/>
                </a:cxn>
                <a:cxn ang="0">
                  <a:pos x="376" y="64"/>
                </a:cxn>
                <a:cxn ang="0">
                  <a:pos x="344" y="232"/>
                </a:cxn>
                <a:cxn ang="0">
                  <a:pos x="200" y="432"/>
                </a:cxn>
                <a:cxn ang="0">
                  <a:pos x="144" y="568"/>
                </a:cxn>
                <a:cxn ang="0">
                  <a:pos x="32" y="648"/>
                </a:cxn>
                <a:cxn ang="0">
                  <a:pos x="0" y="488"/>
                </a:cxn>
                <a:cxn ang="0">
                  <a:pos x="88" y="264"/>
                </a:cxn>
                <a:cxn ang="0">
                  <a:pos x="16" y="224"/>
                </a:cxn>
                <a:cxn ang="0">
                  <a:pos x="104" y="152"/>
                </a:cxn>
                <a:cxn ang="0">
                  <a:pos x="120" y="184"/>
                </a:cxn>
                <a:cxn ang="0">
                  <a:pos x="168" y="224"/>
                </a:cxn>
                <a:cxn ang="0">
                  <a:pos x="224" y="184"/>
                </a:cxn>
                <a:cxn ang="0">
                  <a:pos x="168" y="96"/>
                </a:cxn>
                <a:cxn ang="0">
                  <a:pos x="184" y="0"/>
                </a:cxn>
              </a:cxnLst>
              <a:rect l="0" t="0" r="r" b="b"/>
              <a:pathLst>
                <a:path w="376" h="648">
                  <a:moveTo>
                    <a:pt x="184" y="0"/>
                  </a:moveTo>
                  <a:lnTo>
                    <a:pt x="320" y="0"/>
                  </a:lnTo>
                  <a:lnTo>
                    <a:pt x="376" y="64"/>
                  </a:lnTo>
                  <a:lnTo>
                    <a:pt x="344" y="232"/>
                  </a:lnTo>
                  <a:lnTo>
                    <a:pt x="200" y="432"/>
                  </a:lnTo>
                  <a:lnTo>
                    <a:pt x="144" y="568"/>
                  </a:lnTo>
                  <a:lnTo>
                    <a:pt x="32" y="648"/>
                  </a:lnTo>
                  <a:lnTo>
                    <a:pt x="0" y="488"/>
                  </a:lnTo>
                  <a:lnTo>
                    <a:pt x="88" y="264"/>
                  </a:lnTo>
                  <a:lnTo>
                    <a:pt x="16" y="224"/>
                  </a:lnTo>
                  <a:lnTo>
                    <a:pt x="104" y="152"/>
                  </a:lnTo>
                  <a:lnTo>
                    <a:pt x="120" y="184"/>
                  </a:lnTo>
                  <a:lnTo>
                    <a:pt x="168" y="224"/>
                  </a:lnTo>
                  <a:lnTo>
                    <a:pt x="224" y="184"/>
                  </a:lnTo>
                  <a:lnTo>
                    <a:pt x="168" y="96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ACBAADF7-294E-4BCB-813E-B439BEB03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900" y="4338385"/>
              <a:ext cx="284405" cy="884552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12" y="136"/>
                </a:cxn>
                <a:cxn ang="0">
                  <a:pos x="32" y="184"/>
                </a:cxn>
                <a:cxn ang="0">
                  <a:pos x="48" y="328"/>
                </a:cxn>
                <a:cxn ang="0">
                  <a:pos x="0" y="408"/>
                </a:cxn>
                <a:cxn ang="0">
                  <a:pos x="8" y="536"/>
                </a:cxn>
                <a:cxn ang="0">
                  <a:pos x="136" y="480"/>
                </a:cxn>
                <a:cxn ang="0">
                  <a:pos x="200" y="208"/>
                </a:cxn>
                <a:cxn ang="0">
                  <a:pos x="168" y="0"/>
                </a:cxn>
              </a:cxnLst>
              <a:rect l="0" t="0" r="r" b="b"/>
              <a:pathLst>
                <a:path w="200" h="536">
                  <a:moveTo>
                    <a:pt x="168" y="0"/>
                  </a:moveTo>
                  <a:lnTo>
                    <a:pt x="112" y="136"/>
                  </a:lnTo>
                  <a:lnTo>
                    <a:pt x="32" y="184"/>
                  </a:lnTo>
                  <a:lnTo>
                    <a:pt x="48" y="328"/>
                  </a:lnTo>
                  <a:lnTo>
                    <a:pt x="0" y="408"/>
                  </a:lnTo>
                  <a:lnTo>
                    <a:pt x="8" y="536"/>
                  </a:lnTo>
                  <a:lnTo>
                    <a:pt x="136" y="480"/>
                  </a:lnTo>
                  <a:lnTo>
                    <a:pt x="200" y="20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4428A87B-B0EB-4A23-ACEE-17BE137BD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168" y="4601100"/>
              <a:ext cx="482044" cy="568813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192" y="0"/>
                </a:cxn>
                <a:cxn ang="0">
                  <a:pos x="336" y="72"/>
                </a:cxn>
                <a:cxn ang="0">
                  <a:pos x="256" y="296"/>
                </a:cxn>
                <a:cxn ang="0">
                  <a:pos x="128" y="344"/>
                </a:cxn>
                <a:cxn ang="0">
                  <a:pos x="0" y="152"/>
                </a:cxn>
              </a:cxnLst>
              <a:rect l="0" t="0" r="r" b="b"/>
              <a:pathLst>
                <a:path w="336" h="344">
                  <a:moveTo>
                    <a:pt x="0" y="152"/>
                  </a:moveTo>
                  <a:lnTo>
                    <a:pt x="192" y="0"/>
                  </a:lnTo>
                  <a:lnTo>
                    <a:pt x="336" y="72"/>
                  </a:lnTo>
                  <a:lnTo>
                    <a:pt x="256" y="296"/>
                  </a:lnTo>
                  <a:lnTo>
                    <a:pt x="128" y="344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C63F12CA-39F6-4FA0-B128-389EEFA7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4140746"/>
              <a:ext cx="754401" cy="725479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456" y="0"/>
                </a:cxn>
                <a:cxn ang="0">
                  <a:pos x="496" y="80"/>
                </a:cxn>
                <a:cxn ang="0">
                  <a:pos x="496" y="168"/>
                </a:cxn>
                <a:cxn ang="0">
                  <a:pos x="528" y="240"/>
                </a:cxn>
                <a:cxn ang="0">
                  <a:pos x="440" y="312"/>
                </a:cxn>
                <a:cxn ang="0">
                  <a:pos x="368" y="280"/>
                </a:cxn>
                <a:cxn ang="0">
                  <a:pos x="176" y="440"/>
                </a:cxn>
                <a:cxn ang="0">
                  <a:pos x="64" y="384"/>
                </a:cxn>
                <a:cxn ang="0">
                  <a:pos x="0" y="256"/>
                </a:cxn>
                <a:cxn ang="0">
                  <a:pos x="104" y="208"/>
                </a:cxn>
                <a:cxn ang="0">
                  <a:pos x="56" y="128"/>
                </a:cxn>
                <a:cxn ang="0">
                  <a:pos x="288" y="176"/>
                </a:cxn>
                <a:cxn ang="0">
                  <a:pos x="320" y="160"/>
                </a:cxn>
                <a:cxn ang="0">
                  <a:pos x="240" y="88"/>
                </a:cxn>
                <a:cxn ang="0">
                  <a:pos x="240" y="0"/>
                </a:cxn>
              </a:cxnLst>
              <a:rect l="0" t="0" r="r" b="b"/>
              <a:pathLst>
                <a:path w="528" h="440">
                  <a:moveTo>
                    <a:pt x="240" y="0"/>
                  </a:moveTo>
                  <a:lnTo>
                    <a:pt x="456" y="0"/>
                  </a:lnTo>
                  <a:lnTo>
                    <a:pt x="496" y="80"/>
                  </a:lnTo>
                  <a:lnTo>
                    <a:pt x="496" y="168"/>
                  </a:lnTo>
                  <a:lnTo>
                    <a:pt x="528" y="240"/>
                  </a:lnTo>
                  <a:lnTo>
                    <a:pt x="440" y="312"/>
                  </a:lnTo>
                  <a:lnTo>
                    <a:pt x="368" y="280"/>
                  </a:lnTo>
                  <a:lnTo>
                    <a:pt x="176" y="440"/>
                  </a:lnTo>
                  <a:lnTo>
                    <a:pt x="64" y="384"/>
                  </a:lnTo>
                  <a:lnTo>
                    <a:pt x="0" y="256"/>
                  </a:lnTo>
                  <a:lnTo>
                    <a:pt x="104" y="208"/>
                  </a:lnTo>
                  <a:lnTo>
                    <a:pt x="56" y="128"/>
                  </a:lnTo>
                  <a:lnTo>
                    <a:pt x="288" y="176"/>
                  </a:lnTo>
                  <a:lnTo>
                    <a:pt x="320" y="160"/>
                  </a:lnTo>
                  <a:lnTo>
                    <a:pt x="240" y="8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0E57E17D-9882-4BB7-B3CC-21DF83EA9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626" y="4126285"/>
              <a:ext cx="284405" cy="5278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40"/>
                </a:cxn>
                <a:cxn ang="0">
                  <a:pos x="160" y="96"/>
                </a:cxn>
                <a:cxn ang="0">
                  <a:pos x="144" y="192"/>
                </a:cxn>
                <a:cxn ang="0">
                  <a:pos x="200" y="280"/>
                </a:cxn>
                <a:cxn ang="0">
                  <a:pos x="144" y="320"/>
                </a:cxn>
                <a:cxn ang="0">
                  <a:pos x="88" y="280"/>
                </a:cxn>
                <a:cxn ang="0">
                  <a:pos x="72" y="240"/>
                </a:cxn>
                <a:cxn ang="0">
                  <a:pos x="40" y="176"/>
                </a:cxn>
                <a:cxn ang="0">
                  <a:pos x="40" y="88"/>
                </a:cxn>
                <a:cxn ang="0">
                  <a:pos x="0" y="0"/>
                </a:cxn>
              </a:cxnLst>
              <a:rect l="0" t="0" r="r" b="b"/>
              <a:pathLst>
                <a:path w="200" h="320">
                  <a:moveTo>
                    <a:pt x="0" y="0"/>
                  </a:moveTo>
                  <a:lnTo>
                    <a:pt x="120" y="40"/>
                  </a:lnTo>
                  <a:lnTo>
                    <a:pt x="160" y="96"/>
                  </a:lnTo>
                  <a:lnTo>
                    <a:pt x="144" y="192"/>
                  </a:lnTo>
                  <a:lnTo>
                    <a:pt x="200" y="280"/>
                  </a:lnTo>
                  <a:lnTo>
                    <a:pt x="144" y="320"/>
                  </a:lnTo>
                  <a:lnTo>
                    <a:pt x="88" y="280"/>
                  </a:lnTo>
                  <a:lnTo>
                    <a:pt x="72" y="240"/>
                  </a:lnTo>
                  <a:lnTo>
                    <a:pt x="40" y="176"/>
                  </a:lnTo>
                  <a:lnTo>
                    <a:pt x="4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A4EF39D-BF99-48D1-AB30-3017F809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333" y="3969622"/>
              <a:ext cx="814656" cy="80501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84" y="0"/>
                </a:cxn>
                <a:cxn ang="0">
                  <a:pos x="184" y="64"/>
                </a:cxn>
                <a:cxn ang="0">
                  <a:pos x="280" y="72"/>
                </a:cxn>
                <a:cxn ang="0">
                  <a:pos x="336" y="24"/>
                </a:cxn>
                <a:cxn ang="0">
                  <a:pos x="408" y="24"/>
                </a:cxn>
                <a:cxn ang="0">
                  <a:pos x="424" y="216"/>
                </a:cxn>
                <a:cxn ang="0">
                  <a:pos x="520" y="232"/>
                </a:cxn>
                <a:cxn ang="0">
                  <a:pos x="568" y="312"/>
                </a:cxn>
                <a:cxn ang="0">
                  <a:pos x="464" y="360"/>
                </a:cxn>
                <a:cxn ang="0">
                  <a:pos x="520" y="488"/>
                </a:cxn>
                <a:cxn ang="0">
                  <a:pos x="8" y="488"/>
                </a:cxn>
                <a:cxn ang="0">
                  <a:pos x="104" y="304"/>
                </a:cxn>
                <a:cxn ang="0">
                  <a:pos x="48" y="216"/>
                </a:cxn>
                <a:cxn ang="0">
                  <a:pos x="56" y="136"/>
                </a:cxn>
                <a:cxn ang="0">
                  <a:pos x="0" y="32"/>
                </a:cxn>
              </a:cxnLst>
              <a:rect l="0" t="0" r="r" b="b"/>
              <a:pathLst>
                <a:path w="568" h="488">
                  <a:moveTo>
                    <a:pt x="0" y="32"/>
                  </a:moveTo>
                  <a:lnTo>
                    <a:pt x="184" y="0"/>
                  </a:lnTo>
                  <a:lnTo>
                    <a:pt x="184" y="64"/>
                  </a:lnTo>
                  <a:lnTo>
                    <a:pt x="280" y="72"/>
                  </a:lnTo>
                  <a:lnTo>
                    <a:pt x="336" y="24"/>
                  </a:lnTo>
                  <a:lnTo>
                    <a:pt x="408" y="24"/>
                  </a:lnTo>
                  <a:lnTo>
                    <a:pt x="424" y="216"/>
                  </a:lnTo>
                  <a:lnTo>
                    <a:pt x="520" y="232"/>
                  </a:lnTo>
                  <a:lnTo>
                    <a:pt x="568" y="312"/>
                  </a:lnTo>
                  <a:lnTo>
                    <a:pt x="464" y="360"/>
                  </a:lnTo>
                  <a:lnTo>
                    <a:pt x="520" y="488"/>
                  </a:lnTo>
                  <a:lnTo>
                    <a:pt x="8" y="488"/>
                  </a:lnTo>
                  <a:lnTo>
                    <a:pt x="104" y="304"/>
                  </a:lnTo>
                  <a:lnTo>
                    <a:pt x="48" y="216"/>
                  </a:lnTo>
                  <a:lnTo>
                    <a:pt x="56" y="1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23FE7EA8-B39E-40DB-8811-381DE37C3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386" y="4774637"/>
              <a:ext cx="903835" cy="7495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2" y="0"/>
                </a:cxn>
                <a:cxn ang="0">
                  <a:pos x="632" y="56"/>
                </a:cxn>
                <a:cxn ang="0">
                  <a:pos x="464" y="64"/>
                </a:cxn>
                <a:cxn ang="0">
                  <a:pos x="440" y="184"/>
                </a:cxn>
                <a:cxn ang="0">
                  <a:pos x="384" y="184"/>
                </a:cxn>
                <a:cxn ang="0">
                  <a:pos x="384" y="456"/>
                </a:cxn>
                <a:cxn ang="0">
                  <a:pos x="192" y="440"/>
                </a:cxn>
                <a:cxn ang="0">
                  <a:pos x="120" y="248"/>
                </a:cxn>
                <a:cxn ang="0">
                  <a:pos x="0" y="0"/>
                </a:cxn>
              </a:cxnLst>
              <a:rect l="0" t="0" r="r" b="b"/>
              <a:pathLst>
                <a:path w="632" h="456">
                  <a:moveTo>
                    <a:pt x="0" y="0"/>
                  </a:moveTo>
                  <a:lnTo>
                    <a:pt x="512" y="0"/>
                  </a:lnTo>
                  <a:lnTo>
                    <a:pt x="632" y="56"/>
                  </a:lnTo>
                  <a:lnTo>
                    <a:pt x="464" y="64"/>
                  </a:lnTo>
                  <a:lnTo>
                    <a:pt x="440" y="184"/>
                  </a:lnTo>
                  <a:lnTo>
                    <a:pt x="384" y="184"/>
                  </a:lnTo>
                  <a:lnTo>
                    <a:pt x="384" y="456"/>
                  </a:lnTo>
                  <a:lnTo>
                    <a:pt x="192" y="440"/>
                  </a:lnTo>
                  <a:lnTo>
                    <a:pt x="120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742C702F-89FD-48E1-83C7-762FCE316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76" y="4851762"/>
              <a:ext cx="535070" cy="595325"/>
            </a:xfrm>
            <a:custGeom>
              <a:avLst/>
              <a:gdLst/>
              <a:ahLst/>
              <a:cxnLst>
                <a:cxn ang="0">
                  <a:pos x="88" y="16"/>
                </a:cxn>
                <a:cxn ang="0">
                  <a:pos x="248" y="0"/>
                </a:cxn>
                <a:cxn ang="0">
                  <a:pos x="376" y="184"/>
                </a:cxn>
                <a:cxn ang="0">
                  <a:pos x="192" y="312"/>
                </a:cxn>
                <a:cxn ang="0">
                  <a:pos x="136" y="288"/>
                </a:cxn>
                <a:cxn ang="0">
                  <a:pos x="64" y="360"/>
                </a:cxn>
                <a:cxn ang="0">
                  <a:pos x="0" y="272"/>
                </a:cxn>
                <a:cxn ang="0">
                  <a:pos x="0" y="136"/>
                </a:cxn>
                <a:cxn ang="0">
                  <a:pos x="64" y="136"/>
                </a:cxn>
                <a:cxn ang="0">
                  <a:pos x="88" y="16"/>
                </a:cxn>
              </a:cxnLst>
              <a:rect l="0" t="0" r="r" b="b"/>
              <a:pathLst>
                <a:path w="376" h="360">
                  <a:moveTo>
                    <a:pt x="88" y="16"/>
                  </a:moveTo>
                  <a:lnTo>
                    <a:pt x="248" y="0"/>
                  </a:lnTo>
                  <a:lnTo>
                    <a:pt x="376" y="184"/>
                  </a:lnTo>
                  <a:lnTo>
                    <a:pt x="192" y="312"/>
                  </a:lnTo>
                  <a:lnTo>
                    <a:pt x="136" y="288"/>
                  </a:lnTo>
                  <a:lnTo>
                    <a:pt x="64" y="360"/>
                  </a:lnTo>
                  <a:lnTo>
                    <a:pt x="0" y="272"/>
                  </a:lnTo>
                  <a:lnTo>
                    <a:pt x="0" y="136"/>
                  </a:lnTo>
                  <a:lnTo>
                    <a:pt x="64" y="136"/>
                  </a:lnTo>
                  <a:lnTo>
                    <a:pt x="88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A12EF7CD-81FF-44C3-9265-FAEE048B4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150" y="5090376"/>
              <a:ext cx="1019526" cy="843577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92" y="256"/>
                </a:cxn>
                <a:cxn ang="0">
                  <a:pos x="192" y="128"/>
                </a:cxn>
                <a:cxn ang="0">
                  <a:pos x="256" y="208"/>
                </a:cxn>
                <a:cxn ang="0">
                  <a:pos x="320" y="144"/>
                </a:cxn>
                <a:cxn ang="0">
                  <a:pos x="376" y="160"/>
                </a:cxn>
                <a:cxn ang="0">
                  <a:pos x="560" y="40"/>
                </a:cxn>
                <a:cxn ang="0">
                  <a:pos x="688" y="0"/>
                </a:cxn>
                <a:cxn ang="0">
                  <a:pos x="712" y="152"/>
                </a:cxn>
                <a:cxn ang="0">
                  <a:pos x="688" y="256"/>
                </a:cxn>
                <a:cxn ang="0">
                  <a:pos x="576" y="376"/>
                </a:cxn>
                <a:cxn ang="0">
                  <a:pos x="304" y="496"/>
                </a:cxn>
                <a:cxn ang="0">
                  <a:pos x="152" y="512"/>
                </a:cxn>
                <a:cxn ang="0">
                  <a:pos x="0" y="248"/>
                </a:cxn>
              </a:cxnLst>
              <a:rect l="0" t="0" r="r" b="b"/>
              <a:pathLst>
                <a:path w="712" h="512">
                  <a:moveTo>
                    <a:pt x="0" y="248"/>
                  </a:moveTo>
                  <a:lnTo>
                    <a:pt x="192" y="256"/>
                  </a:lnTo>
                  <a:lnTo>
                    <a:pt x="192" y="128"/>
                  </a:lnTo>
                  <a:lnTo>
                    <a:pt x="256" y="208"/>
                  </a:lnTo>
                  <a:lnTo>
                    <a:pt x="320" y="144"/>
                  </a:lnTo>
                  <a:lnTo>
                    <a:pt x="376" y="160"/>
                  </a:lnTo>
                  <a:lnTo>
                    <a:pt x="560" y="40"/>
                  </a:lnTo>
                  <a:lnTo>
                    <a:pt x="688" y="0"/>
                  </a:lnTo>
                  <a:lnTo>
                    <a:pt x="712" y="152"/>
                  </a:lnTo>
                  <a:lnTo>
                    <a:pt x="688" y="256"/>
                  </a:lnTo>
                  <a:lnTo>
                    <a:pt x="576" y="376"/>
                  </a:lnTo>
                  <a:lnTo>
                    <a:pt x="304" y="496"/>
                  </a:lnTo>
                  <a:lnTo>
                    <a:pt x="152" y="512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29788B85-4B66-479E-9243-68D2C8BD7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16304"/>
              <a:ext cx="149434" cy="2651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8" y="16"/>
                </a:cxn>
                <a:cxn ang="0">
                  <a:pos x="104" y="8"/>
                </a:cxn>
                <a:cxn ang="0">
                  <a:pos x="8" y="0"/>
                </a:cxn>
                <a:cxn ang="0">
                  <a:pos x="0" y="16"/>
                </a:cxn>
              </a:cxnLst>
              <a:rect l="0" t="0" r="r" b="b"/>
              <a:pathLst>
                <a:path w="104" h="16">
                  <a:moveTo>
                    <a:pt x="0" y="16"/>
                  </a:moveTo>
                  <a:lnTo>
                    <a:pt x="88" y="16"/>
                  </a:lnTo>
                  <a:lnTo>
                    <a:pt x="104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28E633A0-465F-4292-9666-F272E0BC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521" y="2940455"/>
              <a:ext cx="137383" cy="34225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8"/>
                </a:cxn>
                <a:cxn ang="0">
                  <a:pos x="24" y="208"/>
                </a:cxn>
                <a:cxn ang="0">
                  <a:pos x="96" y="208"/>
                </a:cxn>
                <a:cxn ang="0">
                  <a:pos x="64" y="48"/>
                </a:cxn>
                <a:cxn ang="0">
                  <a:pos x="40" y="0"/>
                </a:cxn>
              </a:cxnLst>
              <a:rect l="0" t="0" r="r" b="b"/>
              <a:pathLst>
                <a:path w="96" h="208">
                  <a:moveTo>
                    <a:pt x="40" y="0"/>
                  </a:moveTo>
                  <a:lnTo>
                    <a:pt x="0" y="8"/>
                  </a:lnTo>
                  <a:lnTo>
                    <a:pt x="24" y="208"/>
                  </a:lnTo>
                  <a:lnTo>
                    <a:pt x="96" y="208"/>
                  </a:lnTo>
                  <a:lnTo>
                    <a:pt x="64" y="4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C499A908-8E38-4FF7-A72E-45A3B95B4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822354"/>
              <a:ext cx="173536" cy="460354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40" y="48"/>
                </a:cxn>
                <a:cxn ang="0">
                  <a:pos x="0" y="72"/>
                </a:cxn>
                <a:cxn ang="0">
                  <a:pos x="24" y="120"/>
                </a:cxn>
                <a:cxn ang="0">
                  <a:pos x="56" y="280"/>
                </a:cxn>
                <a:cxn ang="0">
                  <a:pos x="120" y="280"/>
                </a:cxn>
                <a:cxn ang="0">
                  <a:pos x="112" y="0"/>
                </a:cxn>
              </a:cxnLst>
              <a:rect l="0" t="0" r="r" b="b"/>
              <a:pathLst>
                <a:path w="120" h="280">
                  <a:moveTo>
                    <a:pt x="112" y="0"/>
                  </a:moveTo>
                  <a:lnTo>
                    <a:pt x="40" y="48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56" y="280"/>
                  </a:lnTo>
                  <a:lnTo>
                    <a:pt x="120" y="28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4CAE929F-9B72-4F0E-8EAC-18EB95CD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000" y="3441781"/>
              <a:ext cx="103640" cy="79538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72" y="0"/>
                </a:cxn>
                <a:cxn ang="0">
                  <a:pos x="72" y="40"/>
                </a:cxn>
                <a:cxn ang="0">
                  <a:pos x="0" y="48"/>
                </a:cxn>
                <a:cxn ang="0">
                  <a:pos x="8" y="8"/>
                </a:cxn>
              </a:cxnLst>
              <a:rect l="0" t="0" r="r" b="b"/>
              <a:pathLst>
                <a:path w="72" h="48">
                  <a:moveTo>
                    <a:pt x="8" y="8"/>
                  </a:moveTo>
                  <a:lnTo>
                    <a:pt x="72" y="0"/>
                  </a:lnTo>
                  <a:lnTo>
                    <a:pt x="72" y="40"/>
                  </a:lnTo>
                  <a:lnTo>
                    <a:pt x="0" y="4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7BB5377B-7BDE-4B41-9E3A-8A9A74BDF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366353" cy="315739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32" y="19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256" h="192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32" y="19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04F92A45-0078-4CB8-B1D7-8A76C8ECA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986" y="3677982"/>
              <a:ext cx="137383" cy="9399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4" y="0"/>
                </a:cxn>
                <a:cxn ang="0">
                  <a:pos x="96" y="48"/>
                </a:cxn>
                <a:cxn ang="0">
                  <a:pos x="56" y="48"/>
                </a:cxn>
                <a:cxn ang="0">
                  <a:pos x="24" y="56"/>
                </a:cxn>
                <a:cxn ang="0">
                  <a:pos x="0" y="16"/>
                </a:cxn>
              </a:cxnLst>
              <a:rect l="0" t="0" r="r" b="b"/>
              <a:pathLst>
                <a:path w="96" h="56">
                  <a:moveTo>
                    <a:pt x="0" y="16"/>
                  </a:moveTo>
                  <a:lnTo>
                    <a:pt x="64" y="0"/>
                  </a:lnTo>
                  <a:lnTo>
                    <a:pt x="96" y="48"/>
                  </a:lnTo>
                  <a:lnTo>
                    <a:pt x="56" y="48"/>
                  </a:lnTo>
                  <a:lnTo>
                    <a:pt x="24" y="5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B2DBD903-5294-47BC-B57C-98EE1C0FF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3757520"/>
              <a:ext cx="113281" cy="15907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40" y="0"/>
                </a:cxn>
                <a:cxn ang="0">
                  <a:pos x="8" y="8"/>
                </a:cxn>
                <a:cxn ang="0">
                  <a:pos x="8" y="56"/>
                </a:cxn>
                <a:cxn ang="0">
                  <a:pos x="0" y="96"/>
                </a:cxn>
                <a:cxn ang="0">
                  <a:pos x="48" y="64"/>
                </a:cxn>
                <a:cxn ang="0">
                  <a:pos x="72" y="48"/>
                </a:cxn>
                <a:cxn ang="0">
                  <a:pos x="80" y="0"/>
                </a:cxn>
              </a:cxnLst>
              <a:rect l="0" t="0" r="r" b="b"/>
              <a:pathLst>
                <a:path w="80" h="96">
                  <a:moveTo>
                    <a:pt x="80" y="0"/>
                  </a:moveTo>
                  <a:lnTo>
                    <a:pt x="40" y="0"/>
                  </a:lnTo>
                  <a:lnTo>
                    <a:pt x="8" y="8"/>
                  </a:lnTo>
                  <a:lnTo>
                    <a:pt x="8" y="56"/>
                  </a:lnTo>
                  <a:lnTo>
                    <a:pt x="0" y="96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664FF5D3-3679-4885-8037-2084E042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834" y="5538676"/>
              <a:ext cx="134974" cy="132564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6" y="24"/>
                </a:cxn>
                <a:cxn ang="0">
                  <a:pos x="0" y="72"/>
                </a:cxn>
                <a:cxn ang="0">
                  <a:pos x="40" y="80"/>
                </a:cxn>
                <a:cxn ang="0">
                  <a:pos x="80" y="56"/>
                </a:cxn>
                <a:cxn ang="0">
                  <a:pos x="96" y="32"/>
                </a:cxn>
                <a:cxn ang="0">
                  <a:pos x="72" y="0"/>
                </a:cxn>
              </a:cxnLst>
              <a:rect l="0" t="0" r="r" b="b"/>
              <a:pathLst>
                <a:path w="96" h="80">
                  <a:moveTo>
                    <a:pt x="72" y="0"/>
                  </a:moveTo>
                  <a:lnTo>
                    <a:pt x="16" y="24"/>
                  </a:lnTo>
                  <a:lnTo>
                    <a:pt x="0" y="72"/>
                  </a:lnTo>
                  <a:lnTo>
                    <a:pt x="40" y="80"/>
                  </a:lnTo>
                  <a:lnTo>
                    <a:pt x="80" y="56"/>
                  </a:lnTo>
                  <a:lnTo>
                    <a:pt x="96" y="3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E2C63140-1558-41A2-A429-F40111698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5247039"/>
              <a:ext cx="91589" cy="1205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4" y="0"/>
                </a:cxn>
                <a:cxn ang="0">
                  <a:pos x="8" y="8"/>
                </a:cxn>
                <a:cxn ang="0">
                  <a:pos x="0" y="40"/>
                </a:cxn>
                <a:cxn ang="0">
                  <a:pos x="16" y="72"/>
                </a:cxn>
                <a:cxn ang="0">
                  <a:pos x="32" y="72"/>
                </a:cxn>
                <a:cxn ang="0">
                  <a:pos x="64" y="56"/>
                </a:cxn>
                <a:cxn ang="0">
                  <a:pos x="56" y="0"/>
                </a:cxn>
              </a:cxnLst>
              <a:rect l="0" t="0" r="r" b="b"/>
              <a:pathLst>
                <a:path w="64" h="72">
                  <a:moveTo>
                    <a:pt x="56" y="0"/>
                  </a:moveTo>
                  <a:lnTo>
                    <a:pt x="24" y="0"/>
                  </a:lnTo>
                  <a:lnTo>
                    <a:pt x="8" y="8"/>
                  </a:lnTo>
                  <a:lnTo>
                    <a:pt x="0" y="40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64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8ADC5285-1437-44D2-8CF0-8D3038A6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951" y="2781379"/>
              <a:ext cx="101230" cy="159076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40"/>
                </a:cxn>
                <a:cxn ang="0">
                  <a:pos x="8" y="96"/>
                </a:cxn>
                <a:cxn ang="0">
                  <a:pos x="64" y="96"/>
                </a:cxn>
                <a:cxn ang="0">
                  <a:pos x="72" y="88"/>
                </a:cxn>
                <a:cxn ang="0">
                  <a:pos x="48" y="72"/>
                </a:cxn>
                <a:cxn ang="0">
                  <a:pos x="64" y="0"/>
                </a:cxn>
              </a:cxnLst>
              <a:rect l="0" t="0" r="r" b="b"/>
              <a:pathLst>
                <a:path w="72" h="96">
                  <a:moveTo>
                    <a:pt x="64" y="0"/>
                  </a:moveTo>
                  <a:lnTo>
                    <a:pt x="0" y="40"/>
                  </a:lnTo>
                  <a:lnTo>
                    <a:pt x="8" y="96"/>
                  </a:lnTo>
                  <a:lnTo>
                    <a:pt x="64" y="96"/>
                  </a:lnTo>
                  <a:lnTo>
                    <a:pt x="72" y="88"/>
                  </a:lnTo>
                  <a:lnTo>
                    <a:pt x="4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AA1BB5C3-1DFB-4734-8553-589EB321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970" y="2974198"/>
              <a:ext cx="161485" cy="22415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48"/>
                </a:cxn>
                <a:cxn ang="0">
                  <a:pos x="88" y="136"/>
                </a:cxn>
                <a:cxn ang="0">
                  <a:pos x="112" y="56"/>
                </a:cxn>
                <a:cxn ang="0">
                  <a:pos x="56" y="0"/>
                </a:cxn>
              </a:cxnLst>
              <a:rect l="0" t="0" r="r" b="b"/>
              <a:pathLst>
                <a:path w="112" h="136">
                  <a:moveTo>
                    <a:pt x="56" y="0"/>
                  </a:moveTo>
                  <a:lnTo>
                    <a:pt x="0" y="48"/>
                  </a:lnTo>
                  <a:lnTo>
                    <a:pt x="88" y="136"/>
                  </a:lnTo>
                  <a:lnTo>
                    <a:pt x="112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461848FE-8D18-49A0-91C2-6D920788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709" y="3068197"/>
              <a:ext cx="161485" cy="27717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80"/>
                </a:cxn>
                <a:cxn ang="0">
                  <a:pos x="88" y="168"/>
                </a:cxn>
                <a:cxn ang="0">
                  <a:pos x="112" y="64"/>
                </a:cxn>
                <a:cxn ang="0">
                  <a:pos x="24" y="0"/>
                </a:cxn>
              </a:cxnLst>
              <a:rect l="0" t="0" r="r" b="b"/>
              <a:pathLst>
                <a:path w="112" h="168">
                  <a:moveTo>
                    <a:pt x="24" y="0"/>
                  </a:moveTo>
                  <a:lnTo>
                    <a:pt x="0" y="80"/>
                  </a:lnTo>
                  <a:lnTo>
                    <a:pt x="88" y="168"/>
                  </a:lnTo>
                  <a:lnTo>
                    <a:pt x="112" y="6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</p:grpSp>
      <p:grpSp>
        <p:nvGrpSpPr>
          <p:cNvPr id="84" name="Gruppieren 377">
            <a:extLst>
              <a:ext uri="{FF2B5EF4-FFF2-40B4-BE49-F238E27FC236}">
                <a16:creationId xmlns:a16="http://schemas.microsoft.com/office/drawing/2014/main" id="{7AA275D1-BA44-44D7-8546-A825E10D564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520455" y="1560361"/>
            <a:ext cx="330137" cy="398261"/>
            <a:chOff x="6408738" y="503238"/>
            <a:chExt cx="600075" cy="723901"/>
          </a:xfrm>
          <a:solidFill>
            <a:srgbClr val="001532"/>
          </a:solidFill>
        </p:grpSpPr>
        <p:sp>
          <p:nvSpPr>
            <p:cNvPr id="85" name="Freeform 3250">
              <a:extLst>
                <a:ext uri="{FF2B5EF4-FFF2-40B4-BE49-F238E27FC236}">
                  <a16:creationId xmlns:a16="http://schemas.microsoft.com/office/drawing/2014/main" id="{02F2B3F6-2C6C-4983-A21E-45E4B64C8C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4001" y="668338"/>
              <a:ext cx="211138" cy="44450"/>
            </a:xfrm>
            <a:custGeom>
              <a:avLst/>
              <a:gdLst>
                <a:gd name="T0" fmla="*/ 56 w 56"/>
                <a:gd name="T1" fmla="*/ 6 h 12"/>
                <a:gd name="T2" fmla="*/ 51 w 56"/>
                <a:gd name="T3" fmla="*/ 12 h 12"/>
                <a:gd name="T4" fmla="*/ 5 w 56"/>
                <a:gd name="T5" fmla="*/ 12 h 12"/>
                <a:gd name="T6" fmla="*/ 0 w 56"/>
                <a:gd name="T7" fmla="*/ 6 h 12"/>
                <a:gd name="T8" fmla="*/ 0 w 56"/>
                <a:gd name="T9" fmla="*/ 6 h 12"/>
                <a:gd name="T10" fmla="*/ 5 w 56"/>
                <a:gd name="T11" fmla="*/ 0 h 12"/>
                <a:gd name="T12" fmla="*/ 51 w 56"/>
                <a:gd name="T13" fmla="*/ 0 h 12"/>
                <a:gd name="T14" fmla="*/ 56 w 56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2">
                  <a:moveTo>
                    <a:pt x="56" y="6"/>
                  </a:moveTo>
                  <a:cubicBezTo>
                    <a:pt x="56" y="9"/>
                    <a:pt x="54" y="12"/>
                    <a:pt x="5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51">
              <a:extLst>
                <a:ext uri="{FF2B5EF4-FFF2-40B4-BE49-F238E27FC236}">
                  <a16:creationId xmlns:a16="http://schemas.microsoft.com/office/drawing/2014/main" id="{12F3AA9A-56F0-41D0-9E22-68807204769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84951" y="503238"/>
              <a:ext cx="244475" cy="142875"/>
            </a:xfrm>
            <a:custGeom>
              <a:avLst/>
              <a:gdLst>
                <a:gd name="T0" fmla="*/ 65 w 65"/>
                <a:gd name="T1" fmla="*/ 19 h 38"/>
                <a:gd name="T2" fmla="*/ 52 w 65"/>
                <a:gd name="T3" fmla="*/ 38 h 38"/>
                <a:gd name="T4" fmla="*/ 14 w 65"/>
                <a:gd name="T5" fmla="*/ 38 h 38"/>
                <a:gd name="T6" fmla="*/ 0 w 65"/>
                <a:gd name="T7" fmla="*/ 19 h 38"/>
                <a:gd name="T8" fmla="*/ 0 w 65"/>
                <a:gd name="T9" fmla="*/ 19 h 38"/>
                <a:gd name="T10" fmla="*/ 14 w 65"/>
                <a:gd name="T11" fmla="*/ 0 h 38"/>
                <a:gd name="T12" fmla="*/ 28 w 65"/>
                <a:gd name="T13" fmla="*/ 10 h 38"/>
                <a:gd name="T14" fmla="*/ 38 w 65"/>
                <a:gd name="T15" fmla="*/ 0 h 38"/>
                <a:gd name="T16" fmla="*/ 47 w 65"/>
                <a:gd name="T17" fmla="*/ 10 h 38"/>
                <a:gd name="T18" fmla="*/ 52 w 65"/>
                <a:gd name="T19" fmla="*/ 0 h 38"/>
                <a:gd name="T20" fmla="*/ 65 w 65"/>
                <a:gd name="T2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8">
                  <a:moveTo>
                    <a:pt x="65" y="19"/>
                  </a:moveTo>
                  <a:cubicBezTo>
                    <a:pt x="65" y="29"/>
                    <a:pt x="59" y="38"/>
                    <a:pt x="5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7" y="38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7" y="0"/>
                    <a:pt x="14" y="0"/>
                  </a:cubicBezTo>
                  <a:cubicBezTo>
                    <a:pt x="14" y="0"/>
                    <a:pt x="24" y="11"/>
                    <a:pt x="28" y="10"/>
                  </a:cubicBezTo>
                  <a:cubicBezTo>
                    <a:pt x="32" y="9"/>
                    <a:pt x="34" y="0"/>
                    <a:pt x="38" y="0"/>
                  </a:cubicBezTo>
                  <a:cubicBezTo>
                    <a:pt x="41" y="1"/>
                    <a:pt x="44" y="10"/>
                    <a:pt x="47" y="10"/>
                  </a:cubicBezTo>
                  <a:cubicBezTo>
                    <a:pt x="49" y="9"/>
                    <a:pt x="52" y="0"/>
                    <a:pt x="52" y="0"/>
                  </a:cubicBezTo>
                  <a:cubicBezTo>
                    <a:pt x="59" y="0"/>
                    <a:pt x="65" y="9"/>
                    <a:pt x="6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252">
              <a:extLst>
                <a:ext uri="{FF2B5EF4-FFF2-40B4-BE49-F238E27FC236}">
                  <a16:creationId xmlns:a16="http://schemas.microsoft.com/office/drawing/2014/main" id="{39B89ABA-0DDC-483D-A736-3E06FF53EF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08738" y="739776"/>
              <a:ext cx="600075" cy="487363"/>
            </a:xfrm>
            <a:custGeom>
              <a:avLst/>
              <a:gdLst>
                <a:gd name="T0" fmla="*/ 160 w 160"/>
                <a:gd name="T1" fmla="*/ 116 h 130"/>
                <a:gd name="T2" fmla="*/ 145 w 160"/>
                <a:gd name="T3" fmla="*/ 130 h 130"/>
                <a:gd name="T4" fmla="*/ 15 w 160"/>
                <a:gd name="T5" fmla="*/ 130 h 130"/>
                <a:gd name="T6" fmla="*/ 0 w 160"/>
                <a:gd name="T7" fmla="*/ 116 h 130"/>
                <a:gd name="T8" fmla="*/ 15 w 160"/>
                <a:gd name="T9" fmla="*/ 101 h 130"/>
                <a:gd name="T10" fmla="*/ 15 w 160"/>
                <a:gd name="T11" fmla="*/ 47 h 130"/>
                <a:gd name="T12" fmla="*/ 62 w 160"/>
                <a:gd name="T13" fmla="*/ 0 h 130"/>
                <a:gd name="T14" fmla="*/ 98 w 160"/>
                <a:gd name="T15" fmla="*/ 0 h 130"/>
                <a:gd name="T16" fmla="*/ 145 w 160"/>
                <a:gd name="T17" fmla="*/ 47 h 130"/>
                <a:gd name="T18" fmla="*/ 145 w 160"/>
                <a:gd name="T19" fmla="*/ 101 h 130"/>
                <a:gd name="T20" fmla="*/ 160 w 160"/>
                <a:gd name="T21" fmla="*/ 116 h 130"/>
                <a:gd name="T22" fmla="*/ 106 w 160"/>
                <a:gd name="T23" fmla="*/ 76 h 130"/>
                <a:gd name="T24" fmla="*/ 88 w 160"/>
                <a:gd name="T25" fmla="*/ 55 h 130"/>
                <a:gd name="T26" fmla="*/ 75 w 160"/>
                <a:gd name="T27" fmla="*/ 46 h 130"/>
                <a:gd name="T28" fmla="*/ 84 w 160"/>
                <a:gd name="T29" fmla="*/ 40 h 130"/>
                <a:gd name="T30" fmla="*/ 100 w 160"/>
                <a:gd name="T31" fmla="*/ 44 h 130"/>
                <a:gd name="T32" fmla="*/ 103 w 160"/>
                <a:gd name="T33" fmla="*/ 31 h 130"/>
                <a:gd name="T34" fmla="*/ 87 w 160"/>
                <a:gd name="T35" fmla="*/ 28 h 130"/>
                <a:gd name="T36" fmla="*/ 87 w 160"/>
                <a:gd name="T37" fmla="*/ 26 h 130"/>
                <a:gd name="T38" fmla="*/ 87 w 160"/>
                <a:gd name="T39" fmla="*/ 26 h 130"/>
                <a:gd name="T40" fmla="*/ 87 w 160"/>
                <a:gd name="T41" fmla="*/ 25 h 130"/>
                <a:gd name="T42" fmla="*/ 82 w 160"/>
                <a:gd name="T43" fmla="*/ 19 h 130"/>
                <a:gd name="T44" fmla="*/ 76 w 160"/>
                <a:gd name="T45" fmla="*/ 25 h 130"/>
                <a:gd name="T46" fmla="*/ 76 w 160"/>
                <a:gd name="T47" fmla="*/ 27 h 130"/>
                <a:gd name="T48" fmla="*/ 76 w 160"/>
                <a:gd name="T49" fmla="*/ 28 h 130"/>
                <a:gd name="T50" fmla="*/ 76 w 160"/>
                <a:gd name="T51" fmla="*/ 29 h 130"/>
                <a:gd name="T52" fmla="*/ 58 w 160"/>
                <a:gd name="T53" fmla="*/ 48 h 130"/>
                <a:gd name="T54" fmla="*/ 78 w 160"/>
                <a:gd name="T55" fmla="*/ 68 h 130"/>
                <a:gd name="T56" fmla="*/ 89 w 160"/>
                <a:gd name="T57" fmla="*/ 77 h 130"/>
                <a:gd name="T58" fmla="*/ 79 w 160"/>
                <a:gd name="T59" fmla="*/ 84 h 130"/>
                <a:gd name="T60" fmla="*/ 61 w 160"/>
                <a:gd name="T61" fmla="*/ 80 h 130"/>
                <a:gd name="T62" fmla="*/ 57 w 160"/>
                <a:gd name="T63" fmla="*/ 92 h 130"/>
                <a:gd name="T64" fmla="*/ 76 w 160"/>
                <a:gd name="T65" fmla="*/ 97 h 130"/>
                <a:gd name="T66" fmla="*/ 76 w 160"/>
                <a:gd name="T67" fmla="*/ 99 h 130"/>
                <a:gd name="T68" fmla="*/ 76 w 160"/>
                <a:gd name="T69" fmla="*/ 99 h 130"/>
                <a:gd name="T70" fmla="*/ 76 w 160"/>
                <a:gd name="T71" fmla="*/ 100 h 130"/>
                <a:gd name="T72" fmla="*/ 81 w 160"/>
                <a:gd name="T73" fmla="*/ 105 h 130"/>
                <a:gd name="T74" fmla="*/ 87 w 160"/>
                <a:gd name="T75" fmla="*/ 100 h 130"/>
                <a:gd name="T76" fmla="*/ 87 w 160"/>
                <a:gd name="T77" fmla="*/ 99 h 130"/>
                <a:gd name="T78" fmla="*/ 87 w 160"/>
                <a:gd name="T79" fmla="*/ 99 h 130"/>
                <a:gd name="T80" fmla="*/ 87 w 160"/>
                <a:gd name="T81" fmla="*/ 96 h 130"/>
                <a:gd name="T82" fmla="*/ 106 w 160"/>
                <a:gd name="T83" fmla="*/ 7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130">
                  <a:moveTo>
                    <a:pt x="160" y="116"/>
                  </a:moveTo>
                  <a:cubicBezTo>
                    <a:pt x="160" y="124"/>
                    <a:pt x="153" y="130"/>
                    <a:pt x="145" y="130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7" y="130"/>
                    <a:pt x="0" y="124"/>
                    <a:pt x="0" y="116"/>
                  </a:cubicBezTo>
                  <a:cubicBezTo>
                    <a:pt x="0" y="108"/>
                    <a:pt x="7" y="101"/>
                    <a:pt x="15" y="101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21"/>
                    <a:pt x="36" y="0"/>
                    <a:pt x="62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4" y="0"/>
                    <a:pt x="145" y="21"/>
                    <a:pt x="145" y="47"/>
                  </a:cubicBezTo>
                  <a:cubicBezTo>
                    <a:pt x="145" y="101"/>
                    <a:pt x="145" y="101"/>
                    <a:pt x="145" y="101"/>
                  </a:cubicBezTo>
                  <a:cubicBezTo>
                    <a:pt x="153" y="101"/>
                    <a:pt x="160" y="108"/>
                    <a:pt x="160" y="116"/>
                  </a:cubicBezTo>
                  <a:close/>
                  <a:moveTo>
                    <a:pt x="106" y="76"/>
                  </a:moveTo>
                  <a:cubicBezTo>
                    <a:pt x="106" y="66"/>
                    <a:pt x="101" y="60"/>
                    <a:pt x="88" y="55"/>
                  </a:cubicBezTo>
                  <a:cubicBezTo>
                    <a:pt x="79" y="52"/>
                    <a:pt x="75" y="50"/>
                    <a:pt x="75" y="46"/>
                  </a:cubicBezTo>
                  <a:cubicBezTo>
                    <a:pt x="75" y="43"/>
                    <a:pt x="77" y="40"/>
                    <a:pt x="84" y="40"/>
                  </a:cubicBezTo>
                  <a:cubicBezTo>
                    <a:pt x="92" y="40"/>
                    <a:pt x="97" y="42"/>
                    <a:pt x="100" y="44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0"/>
                    <a:pt x="94" y="28"/>
                    <a:pt x="87" y="2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2"/>
                    <a:pt x="85" y="19"/>
                    <a:pt x="82" y="19"/>
                  </a:cubicBezTo>
                  <a:cubicBezTo>
                    <a:pt x="79" y="19"/>
                    <a:pt x="76" y="22"/>
                    <a:pt x="76" y="2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65" y="31"/>
                    <a:pt x="58" y="38"/>
                    <a:pt x="58" y="48"/>
                  </a:cubicBezTo>
                  <a:cubicBezTo>
                    <a:pt x="58" y="59"/>
                    <a:pt x="66" y="64"/>
                    <a:pt x="78" y="68"/>
                  </a:cubicBezTo>
                  <a:cubicBezTo>
                    <a:pt x="86" y="71"/>
                    <a:pt x="89" y="73"/>
                    <a:pt x="89" y="77"/>
                  </a:cubicBezTo>
                  <a:cubicBezTo>
                    <a:pt x="89" y="82"/>
                    <a:pt x="85" y="84"/>
                    <a:pt x="79" y="84"/>
                  </a:cubicBezTo>
                  <a:cubicBezTo>
                    <a:pt x="72" y="84"/>
                    <a:pt x="65" y="82"/>
                    <a:pt x="61" y="8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2" y="95"/>
                    <a:pt x="69" y="97"/>
                    <a:pt x="76" y="97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6" y="103"/>
                    <a:pt x="78" y="105"/>
                    <a:pt x="81" y="105"/>
                  </a:cubicBezTo>
                  <a:cubicBezTo>
                    <a:pt x="84" y="105"/>
                    <a:pt x="87" y="103"/>
                    <a:pt x="87" y="100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99" y="94"/>
                    <a:pt x="106" y="86"/>
                    <a:pt x="10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9" name="Rectangle 83">
            <a:extLst>
              <a:ext uri="{FF2B5EF4-FFF2-40B4-BE49-F238E27FC236}">
                <a16:creationId xmlns:a16="http://schemas.microsoft.com/office/drawing/2014/main" id="{89A85208-7C85-4EE8-B889-E75B9ACF6902}"/>
              </a:ext>
            </a:extLst>
          </p:cNvPr>
          <p:cNvSpPr/>
          <p:nvPr/>
        </p:nvSpPr>
        <p:spPr>
          <a:xfrm>
            <a:off x="9712291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A4933824-1F7D-4F29-A6F9-5ABBA876A460}"/>
              </a:ext>
            </a:extLst>
          </p:cNvPr>
          <p:cNvSpPr/>
          <p:nvPr/>
        </p:nvSpPr>
        <p:spPr>
          <a:xfrm>
            <a:off x="9665803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Growth stage</a:t>
            </a:r>
          </a:p>
        </p:txBody>
      </p:sp>
      <p:grpSp>
        <p:nvGrpSpPr>
          <p:cNvPr id="104" name="Gruppieren 419">
            <a:extLst>
              <a:ext uri="{FF2B5EF4-FFF2-40B4-BE49-F238E27FC236}">
                <a16:creationId xmlns:a16="http://schemas.microsoft.com/office/drawing/2014/main" id="{C193D86C-A3E9-4957-AF6A-32F261CC7F3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94584" y="1620180"/>
            <a:ext cx="349154" cy="329160"/>
            <a:chOff x="8040688" y="5967413"/>
            <a:chExt cx="720725" cy="679451"/>
          </a:xfrm>
          <a:solidFill>
            <a:srgbClr val="001532"/>
          </a:solidFill>
        </p:grpSpPr>
        <p:sp>
          <p:nvSpPr>
            <p:cNvPr id="105" name="Freeform 1741">
              <a:extLst>
                <a:ext uri="{FF2B5EF4-FFF2-40B4-BE49-F238E27FC236}">
                  <a16:creationId xmlns:a16="http://schemas.microsoft.com/office/drawing/2014/main" id="{D9953B2D-6E41-4097-8B82-2081381A6F4F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0688" y="6556376"/>
              <a:ext cx="720725" cy="90488"/>
            </a:xfrm>
            <a:custGeom>
              <a:avLst/>
              <a:gdLst>
                <a:gd name="T0" fmla="*/ 192 w 192"/>
                <a:gd name="T1" fmla="*/ 12 h 24"/>
                <a:gd name="T2" fmla="*/ 180 w 192"/>
                <a:gd name="T3" fmla="*/ 24 h 24"/>
                <a:gd name="T4" fmla="*/ 12 w 192"/>
                <a:gd name="T5" fmla="*/ 24 h 24"/>
                <a:gd name="T6" fmla="*/ 0 w 192"/>
                <a:gd name="T7" fmla="*/ 12 h 24"/>
                <a:gd name="T8" fmla="*/ 0 w 192"/>
                <a:gd name="T9" fmla="*/ 12 h 24"/>
                <a:gd name="T10" fmla="*/ 12 w 192"/>
                <a:gd name="T11" fmla="*/ 0 h 24"/>
                <a:gd name="T12" fmla="*/ 180 w 192"/>
                <a:gd name="T13" fmla="*/ 0 h 24"/>
                <a:gd name="T14" fmla="*/ 192 w 192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24">
                  <a:moveTo>
                    <a:pt x="192" y="12"/>
                  </a:moveTo>
                  <a:cubicBezTo>
                    <a:pt x="192" y="19"/>
                    <a:pt x="187" y="24"/>
                    <a:pt x="18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2" y="5"/>
                    <a:pt x="192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743">
              <a:extLst>
                <a:ext uri="{FF2B5EF4-FFF2-40B4-BE49-F238E27FC236}">
                  <a16:creationId xmlns:a16="http://schemas.microsoft.com/office/drawing/2014/main" id="{DA474485-9CCE-41C2-ACE3-B64E7751B48D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7363" y="6286501"/>
              <a:ext cx="134938" cy="225425"/>
            </a:xfrm>
            <a:custGeom>
              <a:avLst/>
              <a:gdLst>
                <a:gd name="T0" fmla="*/ 12 w 36"/>
                <a:gd name="T1" fmla="*/ 0 h 60"/>
                <a:gd name="T2" fmla="*/ 0 w 36"/>
                <a:gd name="T3" fmla="*/ 12 h 60"/>
                <a:gd name="T4" fmla="*/ 0 w 36"/>
                <a:gd name="T5" fmla="*/ 48 h 60"/>
                <a:gd name="T6" fmla="*/ 12 w 36"/>
                <a:gd name="T7" fmla="*/ 60 h 60"/>
                <a:gd name="T8" fmla="*/ 24 w 36"/>
                <a:gd name="T9" fmla="*/ 60 h 60"/>
                <a:gd name="T10" fmla="*/ 36 w 36"/>
                <a:gd name="T11" fmla="*/ 48 h 60"/>
                <a:gd name="T12" fmla="*/ 36 w 36"/>
                <a:gd name="T13" fmla="*/ 12 h 60"/>
                <a:gd name="T14" fmla="*/ 24 w 36"/>
                <a:gd name="T15" fmla="*/ 0 h 60"/>
                <a:gd name="T16" fmla="*/ 12 w 3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0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2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31" y="60"/>
                    <a:pt x="36" y="55"/>
                    <a:pt x="36" y="4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5"/>
                    <a:pt x="31" y="0"/>
                    <a:pt x="24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744">
              <a:extLst>
                <a:ext uri="{FF2B5EF4-FFF2-40B4-BE49-F238E27FC236}">
                  <a16:creationId xmlns:a16="http://schemas.microsoft.com/office/drawing/2014/main" id="{E6B155CA-4818-49E1-9325-FDA8A75272FE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2788" y="6151563"/>
              <a:ext cx="134938" cy="360363"/>
            </a:xfrm>
            <a:custGeom>
              <a:avLst/>
              <a:gdLst>
                <a:gd name="T0" fmla="*/ 36 w 36"/>
                <a:gd name="T1" fmla="*/ 84 h 96"/>
                <a:gd name="T2" fmla="*/ 24 w 36"/>
                <a:gd name="T3" fmla="*/ 96 h 96"/>
                <a:gd name="T4" fmla="*/ 12 w 36"/>
                <a:gd name="T5" fmla="*/ 96 h 96"/>
                <a:gd name="T6" fmla="*/ 0 w 36"/>
                <a:gd name="T7" fmla="*/ 84 h 96"/>
                <a:gd name="T8" fmla="*/ 0 w 36"/>
                <a:gd name="T9" fmla="*/ 12 h 96"/>
                <a:gd name="T10" fmla="*/ 12 w 36"/>
                <a:gd name="T11" fmla="*/ 0 h 96"/>
                <a:gd name="T12" fmla="*/ 24 w 36"/>
                <a:gd name="T13" fmla="*/ 0 h 96"/>
                <a:gd name="T14" fmla="*/ 36 w 36"/>
                <a:gd name="T15" fmla="*/ 12 h 96"/>
                <a:gd name="T16" fmla="*/ 36 w 36"/>
                <a:gd name="T17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96">
                  <a:moveTo>
                    <a:pt x="36" y="84"/>
                  </a:moveTo>
                  <a:cubicBezTo>
                    <a:pt x="36" y="91"/>
                    <a:pt x="31" y="96"/>
                    <a:pt x="24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5"/>
                    <a:pt x="36" y="12"/>
                  </a:cubicBezTo>
                  <a:lnTo>
                    <a:pt x="3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745">
              <a:extLst>
                <a:ext uri="{FF2B5EF4-FFF2-40B4-BE49-F238E27FC236}">
                  <a16:creationId xmlns:a16="http://schemas.microsoft.com/office/drawing/2014/main" id="{CDAD4E47-C7FE-4C16-8781-BA707DFF9A86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8213" y="5967413"/>
              <a:ext cx="134938" cy="544513"/>
            </a:xfrm>
            <a:custGeom>
              <a:avLst/>
              <a:gdLst>
                <a:gd name="T0" fmla="*/ 36 w 36"/>
                <a:gd name="T1" fmla="*/ 133 h 145"/>
                <a:gd name="T2" fmla="*/ 24 w 36"/>
                <a:gd name="T3" fmla="*/ 145 h 145"/>
                <a:gd name="T4" fmla="*/ 12 w 36"/>
                <a:gd name="T5" fmla="*/ 145 h 145"/>
                <a:gd name="T6" fmla="*/ 0 w 36"/>
                <a:gd name="T7" fmla="*/ 133 h 145"/>
                <a:gd name="T8" fmla="*/ 0 w 36"/>
                <a:gd name="T9" fmla="*/ 12 h 145"/>
                <a:gd name="T10" fmla="*/ 12 w 36"/>
                <a:gd name="T11" fmla="*/ 0 h 145"/>
                <a:gd name="T12" fmla="*/ 24 w 36"/>
                <a:gd name="T13" fmla="*/ 0 h 145"/>
                <a:gd name="T14" fmla="*/ 36 w 36"/>
                <a:gd name="T15" fmla="*/ 12 h 145"/>
                <a:gd name="T16" fmla="*/ 36 w 36"/>
                <a:gd name="T1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45">
                  <a:moveTo>
                    <a:pt x="36" y="133"/>
                  </a:moveTo>
                  <a:cubicBezTo>
                    <a:pt x="36" y="140"/>
                    <a:pt x="31" y="145"/>
                    <a:pt x="24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6" y="145"/>
                    <a:pt x="0" y="140"/>
                    <a:pt x="0" y="1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6"/>
                    <a:pt x="36" y="12"/>
                  </a:cubicBezTo>
                  <a:lnTo>
                    <a:pt x="36" y="1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2C41A8-4F29-40A1-BA6A-60289E932F9A}"/>
              </a:ext>
            </a:extLst>
          </p:cNvPr>
          <p:cNvGrpSpPr/>
          <p:nvPr/>
        </p:nvGrpSpPr>
        <p:grpSpPr>
          <a:xfrm>
            <a:off x="5334249" y="4314470"/>
            <a:ext cx="6304035" cy="1972312"/>
            <a:chOff x="8280101" y="4441414"/>
            <a:chExt cx="6304035" cy="1972312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420F128-DE64-407B-8AE1-7D40999CD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61547" y="4441414"/>
              <a:ext cx="2622589" cy="1966942"/>
            </a:xfrm>
            <a:prstGeom prst="rect">
              <a:avLst/>
            </a:prstGeom>
          </p:spPr>
        </p:pic>
        <p:pic>
          <p:nvPicPr>
            <p:cNvPr id="92" name="Picture 12" descr="Billedresultat for rainmaker sunculture">
              <a:extLst>
                <a:ext uri="{FF2B5EF4-FFF2-40B4-BE49-F238E27FC236}">
                  <a16:creationId xmlns:a16="http://schemas.microsoft.com/office/drawing/2014/main" id="{23949187-A0B6-4B12-9F6A-858A80F02D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" t="14151" b="7595"/>
            <a:stretch/>
          </p:blipFill>
          <p:spPr bwMode="auto">
            <a:xfrm>
              <a:off x="8280101" y="4458164"/>
              <a:ext cx="3543448" cy="1955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Rectangle 19">
            <a:extLst>
              <a:ext uri="{FF2B5EF4-FFF2-40B4-BE49-F238E27FC236}">
                <a16:creationId xmlns:a16="http://schemas.microsoft.com/office/drawing/2014/main" id="{A993A203-C177-421D-A015-1AE0FB51F734}"/>
              </a:ext>
            </a:extLst>
          </p:cNvPr>
          <p:cNvSpPr/>
          <p:nvPr/>
        </p:nvSpPr>
        <p:spPr>
          <a:xfrm>
            <a:off x="11105484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94" name="Rectangle 25">
            <a:extLst>
              <a:ext uri="{FF2B5EF4-FFF2-40B4-BE49-F238E27FC236}">
                <a16:creationId xmlns:a16="http://schemas.microsoft.com/office/drawing/2014/main" id="{C127DCCC-F930-41C1-ACBF-086A637A0EEE}"/>
              </a:ext>
            </a:extLst>
          </p:cNvPr>
          <p:cNvSpPr/>
          <p:nvPr/>
        </p:nvSpPr>
        <p:spPr>
          <a:xfrm>
            <a:off x="11015716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Agri-business</a:t>
            </a:r>
          </a:p>
        </p:txBody>
      </p:sp>
      <p:pic>
        <p:nvPicPr>
          <p:cNvPr id="99" name="Picture 82">
            <a:extLst>
              <a:ext uri="{FF2B5EF4-FFF2-40B4-BE49-F238E27FC236}">
                <a16:creationId xmlns:a16="http://schemas.microsoft.com/office/drawing/2014/main" id="{BB760206-42B6-4AA7-A764-D30EBB815A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284" y="1547459"/>
            <a:ext cx="457200" cy="457200"/>
          </a:xfrm>
          <a:prstGeom prst="rect">
            <a:avLst/>
          </a:prstGeom>
        </p:spPr>
      </p:pic>
      <p:sp>
        <p:nvSpPr>
          <p:cNvPr id="101" name="Rectangle 31">
            <a:extLst>
              <a:ext uri="{FF2B5EF4-FFF2-40B4-BE49-F238E27FC236}">
                <a16:creationId xmlns:a16="http://schemas.microsoft.com/office/drawing/2014/main" id="{E17D4581-2411-4617-B5F8-941FAD6C5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665" y="2742682"/>
            <a:ext cx="6311142" cy="251106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46800" rIns="108000" bIns="46800" anchor="ctr">
            <a:noAutofit/>
          </a:bodyPr>
          <a:lstStyle/>
          <a:p>
            <a:pPr algn="ctr">
              <a:buClr>
                <a:srgbClr val="92D050"/>
              </a:buClr>
            </a:pPr>
            <a:r>
              <a:rPr lang="en-US" sz="2300" dirty="0">
                <a:latin typeface="Gill Sans Light" charset="0"/>
              </a:rPr>
              <a:t>PRODUCTS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D9D76F-A182-4919-97E8-1B5C0161903D}"/>
              </a:ext>
            </a:extLst>
          </p:cNvPr>
          <p:cNvGrpSpPr/>
          <p:nvPr/>
        </p:nvGrpSpPr>
        <p:grpSpPr>
          <a:xfrm>
            <a:off x="5327142" y="3033714"/>
            <a:ext cx="6311142" cy="1790167"/>
            <a:chOff x="5327142" y="2742682"/>
            <a:chExt cx="2721122" cy="3511192"/>
          </a:xfrm>
        </p:grpSpPr>
        <p:sp>
          <p:nvSpPr>
            <p:cNvPr id="100" name="Rectangle 2">
              <a:extLst>
                <a:ext uri="{FF2B5EF4-FFF2-40B4-BE49-F238E27FC236}">
                  <a16:creationId xmlns:a16="http://schemas.microsoft.com/office/drawing/2014/main" id="{A2113542-A7B6-45E9-87E2-75A9410A7C7C}"/>
                </a:ext>
              </a:extLst>
            </p:cNvPr>
            <p:cNvSpPr/>
            <p:nvPr/>
          </p:nvSpPr>
          <p:spPr>
            <a:xfrm>
              <a:off x="5327142" y="2742682"/>
              <a:ext cx="2721122" cy="2194047"/>
            </a:xfrm>
            <a:prstGeom prst="rect">
              <a:avLst/>
            </a:prstGeom>
            <a:noFill/>
            <a:ln>
              <a:solidFill>
                <a:srgbClr val="ED7D3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171450" indent="-171450">
                <a:spcBef>
                  <a:spcPts val="600"/>
                </a:spcBef>
                <a:buClr>
                  <a:srgbClr val="E5994E"/>
                </a:buClr>
                <a:buFont typeface="Wingdings" panose="05000000000000000000" pitchFamily="2" charset="2"/>
                <a:buChar char="§"/>
              </a:pPr>
              <a:endParaRPr lang="en-US" sz="1000" dirty="0">
                <a:solidFill>
                  <a:schemeClr val="tx1"/>
                </a:solidFill>
                <a:latin typeface="GillSans-Light" panose="020B0400000000000000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6D0E04-BEEC-4CDB-8FA9-DA8B15D1A2F0}"/>
                </a:ext>
              </a:extLst>
            </p:cNvPr>
            <p:cNvGrpSpPr/>
            <p:nvPr/>
          </p:nvGrpSpPr>
          <p:grpSpPr>
            <a:xfrm>
              <a:off x="5327142" y="2742682"/>
              <a:ext cx="2721122" cy="3511192"/>
              <a:chOff x="5327142" y="2742679"/>
              <a:chExt cx="2721122" cy="3511192"/>
            </a:xfrm>
          </p:grpSpPr>
          <p:sp>
            <p:nvSpPr>
              <p:cNvPr id="102" name="Rectangle 2">
                <a:extLst>
                  <a:ext uri="{FF2B5EF4-FFF2-40B4-BE49-F238E27FC236}">
                    <a16:creationId xmlns:a16="http://schemas.microsoft.com/office/drawing/2014/main" id="{A31ADDF7-EF89-413E-A978-A899EC61DA8E}"/>
                  </a:ext>
                </a:extLst>
              </p:cNvPr>
              <p:cNvSpPr/>
              <p:nvPr/>
            </p:nvSpPr>
            <p:spPr>
              <a:xfrm>
                <a:off x="5327142" y="2742682"/>
                <a:ext cx="932570" cy="34915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b="1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RAINMAKER SYSTEM</a:t>
                </a:r>
              </a:p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Starting from 50,000 KES* for capacity of 7000L of water/day</a:t>
                </a:r>
              </a:p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Developing a “pay as you grow”-solution</a:t>
                </a:r>
              </a:p>
            </p:txBody>
          </p:sp>
          <p:sp>
            <p:nvSpPr>
              <p:cNvPr id="103" name="Rectangle 2">
                <a:extLst>
                  <a:ext uri="{FF2B5EF4-FFF2-40B4-BE49-F238E27FC236}">
                    <a16:creationId xmlns:a16="http://schemas.microsoft.com/office/drawing/2014/main" id="{A592C771-60CC-474B-9FDD-A6A75B19E612}"/>
                  </a:ext>
                </a:extLst>
              </p:cNvPr>
              <p:cNvSpPr/>
              <p:nvPr/>
            </p:nvSpPr>
            <p:spPr>
              <a:xfrm>
                <a:off x="6221418" y="2742682"/>
                <a:ext cx="932570" cy="34998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b="1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DRIP IRRIGATION</a:t>
                </a:r>
              </a:p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Starting from 8,900 KES for a standard 1 Acre Kit</a:t>
                </a:r>
              </a:p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Price dependent on farm layout, design and acreage</a:t>
                </a:r>
              </a:p>
            </p:txBody>
          </p:sp>
          <p:sp>
            <p:nvSpPr>
              <p:cNvPr id="107" name="Rectangle 2">
                <a:extLst>
                  <a:ext uri="{FF2B5EF4-FFF2-40B4-BE49-F238E27FC236}">
                    <a16:creationId xmlns:a16="http://schemas.microsoft.com/office/drawing/2014/main" id="{A4B9D64C-0D84-42FF-B9CA-4C7B177C5E4E}"/>
                  </a:ext>
                </a:extLst>
              </p:cNvPr>
              <p:cNvSpPr/>
              <p:nvPr/>
            </p:nvSpPr>
            <p:spPr>
              <a:xfrm>
                <a:off x="7115694" y="2742679"/>
                <a:ext cx="932570" cy="35111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b="1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MIST IRRIGATION</a:t>
                </a:r>
              </a:p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Starting from 39,000 KES for a standard 1 Acre Kit</a:t>
                </a:r>
              </a:p>
              <a:p>
                <a:pPr algn="ctr">
                  <a:spcBef>
                    <a:spcPts val="600"/>
                  </a:spcBef>
                  <a:buClr>
                    <a:srgbClr val="E5994E"/>
                  </a:buClr>
                </a:pPr>
                <a:r>
                  <a:rPr lang="en-US" sz="1000" dirty="0">
                    <a:solidFill>
                      <a:schemeClr val="tx1"/>
                    </a:solidFill>
                    <a:latin typeface="GillSans-Light" panose="020B0400000000000000" pitchFamily="34" charset="0"/>
                  </a:rPr>
                  <a:t>Price dependent on farm layout, design and acreage</a:t>
                </a:r>
              </a:p>
            </p:txBody>
          </p:sp>
          <p:cxnSp>
            <p:nvCxnSpPr>
              <p:cNvPr id="108" name="Lige forbindelse 105">
                <a:extLst>
                  <a:ext uri="{FF2B5EF4-FFF2-40B4-BE49-F238E27FC236}">
                    <a16:creationId xmlns:a16="http://schemas.microsoft.com/office/drawing/2014/main" id="{D027BF11-4969-4504-AE0B-7D43BFED6CE0}"/>
                  </a:ext>
                </a:extLst>
              </p:cNvPr>
              <p:cNvCxnSpPr/>
              <p:nvPr/>
            </p:nvCxnSpPr>
            <p:spPr>
              <a:xfrm>
                <a:off x="5453073" y="3213999"/>
                <a:ext cx="680708" cy="0"/>
              </a:xfrm>
              <a:prstGeom prst="line">
                <a:avLst/>
              </a:prstGeom>
              <a:ln w="6350">
                <a:solidFill>
                  <a:srgbClr val="E5994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Lige forbindelse 106">
                <a:extLst>
                  <a:ext uri="{FF2B5EF4-FFF2-40B4-BE49-F238E27FC236}">
                    <a16:creationId xmlns:a16="http://schemas.microsoft.com/office/drawing/2014/main" id="{37DFC56C-FD79-4AC2-948F-614B3BD0DDC0}"/>
                  </a:ext>
                </a:extLst>
              </p:cNvPr>
              <p:cNvCxnSpPr/>
              <p:nvPr/>
            </p:nvCxnSpPr>
            <p:spPr>
              <a:xfrm>
                <a:off x="6347349" y="3213999"/>
                <a:ext cx="680708" cy="0"/>
              </a:xfrm>
              <a:prstGeom prst="line">
                <a:avLst/>
              </a:prstGeom>
              <a:ln w="6350">
                <a:solidFill>
                  <a:srgbClr val="E5994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Lige forbindelse 107">
                <a:extLst>
                  <a:ext uri="{FF2B5EF4-FFF2-40B4-BE49-F238E27FC236}">
                    <a16:creationId xmlns:a16="http://schemas.microsoft.com/office/drawing/2014/main" id="{DF5C80E8-C3A6-460C-9E31-1756CC7A560D}"/>
                  </a:ext>
                </a:extLst>
              </p:cNvPr>
              <p:cNvCxnSpPr/>
              <p:nvPr/>
            </p:nvCxnSpPr>
            <p:spPr>
              <a:xfrm>
                <a:off x="7241625" y="3213999"/>
                <a:ext cx="680708" cy="0"/>
              </a:xfrm>
              <a:prstGeom prst="line">
                <a:avLst/>
              </a:prstGeom>
              <a:ln w="6350">
                <a:solidFill>
                  <a:srgbClr val="E5994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6" name="Picture 6" descr="Billedresultat for sun culture">
            <a:extLst>
              <a:ext uri="{FF2B5EF4-FFF2-40B4-BE49-F238E27FC236}">
                <a16:creationId xmlns:a16="http://schemas.microsoft.com/office/drawing/2014/main" id="{9B37D29C-2ECC-42E2-9E3B-7ADFE9A2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65" y="5955445"/>
            <a:ext cx="1706306" cy="6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10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634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MERU GREENS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71C4C357-1A38-4631-A65D-E5EB579C630B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noProof="0" dirty="0">
                <a:latin typeface="Gill Sans Light"/>
                <a:cs typeface="Calibri"/>
              </a:rPr>
              <a:t>Why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798282-B3EE-4192-A94F-DF63EA3369CE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39BE48C-B0B2-46B8-BA56-39F7CAADBF8C}"/>
              </a:ext>
            </a:extLst>
          </p:cNvPr>
          <p:cNvSpPr/>
          <p:nvPr/>
        </p:nvSpPr>
        <p:spPr>
          <a:xfrm>
            <a:off x="1072519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92EDB775-66E1-4970-AC27-6F1F24AD0EA4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8179B07E-4B21-49D4-A017-D9B4FADF213E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BB5DF8E-3060-4877-96BA-CF490C9FAD81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58EA6E7-59FC-48D8-9070-720D7220EBD1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CA554531-03E0-4A9E-9310-08A382102908}"/>
              </a:ext>
            </a:extLst>
          </p:cNvPr>
          <p:cNvSpPr/>
          <p:nvPr/>
        </p:nvSpPr>
        <p:spPr>
          <a:xfrm>
            <a:off x="476250" y="2057400"/>
            <a:ext cx="48006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Light" charset="0"/>
              </a:rPr>
              <a:t>EMPOWERING SMALL HOLDER FARMERS – ADDING VALUE LOCALLY</a:t>
            </a:r>
          </a:p>
          <a:p>
            <a:endParaRPr lang="en-US" sz="1400" dirty="0">
              <a:latin typeface="Gill Sans Light" charset="0"/>
            </a:endParaRPr>
          </a:p>
          <a:p>
            <a:r>
              <a:rPr lang="en-US" sz="1200" b="1" dirty="0">
                <a:latin typeface="Gill Sans Light" charset="0"/>
              </a:rPr>
              <a:t>Combining procurement of crops from smallholder farmers with local value addition before exporting ensures gains for local smallholder farmers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Farmers are organized in small groups for the different target crops then trained by a well tailored and result oriented MGH technical extension team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Training entails GAP, adoption to farming technologies through smart agriculture on practical demonstration plots, climate shocks mitigation, conservation of flora and fauna, household nutrition, agri-business, post-harvest handling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Extension method through demonstrations and farm visits disseminate the new farming technologies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Farmers produce is collected from the farms or from a designated collection </a:t>
            </a:r>
            <a:r>
              <a:rPr lang="en-US" sz="1200" dirty="0" err="1">
                <a:latin typeface="Gill Sans Light" charset="0"/>
              </a:rPr>
              <a:t>centre</a:t>
            </a:r>
            <a:r>
              <a:rPr lang="en-US" sz="1200" dirty="0">
                <a:latin typeface="Gill Sans Light" charset="0"/>
              </a:rPr>
              <a:t> by MGH staff for value addition and then brought to the European market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latin typeface="Gill Sans Light" charset="0"/>
              </a:rPr>
              <a:t>Mentoring of Suppliers who aggregate from Small Scale farmers is also exercised to bring about growth and employment in the rural regions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9626FA35-4CA5-4B76-B89B-859221375626}"/>
              </a:ext>
            </a:extLst>
          </p:cNvPr>
          <p:cNvSpPr/>
          <p:nvPr/>
        </p:nvSpPr>
        <p:spPr>
          <a:xfrm>
            <a:off x="8319099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C04C7F92-297C-4E60-AE8D-BE33686F2DC2}"/>
              </a:ext>
            </a:extLst>
          </p:cNvPr>
          <p:cNvSpPr/>
          <p:nvPr/>
        </p:nvSpPr>
        <p:spPr>
          <a:xfrm>
            <a:off x="8243473" y="2018951"/>
            <a:ext cx="712335" cy="669414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40.000 smallholder farmers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E139476E-B3FD-4FC7-9CF8-2BD52CC861F9}"/>
              </a:ext>
            </a:extLst>
          </p:cNvPr>
          <p:cNvSpPr/>
          <p:nvPr/>
        </p:nvSpPr>
        <p:spPr>
          <a:xfrm>
            <a:off x="9015695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28880C9-C45F-4324-9506-EA3EC19154B0}"/>
              </a:ext>
            </a:extLst>
          </p:cNvPr>
          <p:cNvSpPr/>
          <p:nvPr/>
        </p:nvSpPr>
        <p:spPr>
          <a:xfrm>
            <a:off x="8954638" y="2018951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Kenya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04364657-010F-4C12-81EE-D0C527C814B0}"/>
              </a:ext>
            </a:extLst>
          </p:cNvPr>
          <p:cNvSpPr/>
          <p:nvPr/>
        </p:nvSpPr>
        <p:spPr>
          <a:xfrm>
            <a:off x="10408887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BA13AC06-F19D-4712-8110-D982A397141D}"/>
              </a:ext>
            </a:extLst>
          </p:cNvPr>
          <p:cNvSpPr/>
          <p:nvPr/>
        </p:nvSpPr>
        <p:spPr>
          <a:xfrm>
            <a:off x="10376968" y="2068336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USD </a:t>
            </a:r>
          </a:p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0.5m – 4m</a:t>
            </a: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2B1D8854-A44F-4D3F-9CAA-4DCFA8B38C59}"/>
              </a:ext>
            </a:extLst>
          </p:cNvPr>
          <p:cNvSpPr/>
          <p:nvPr/>
        </p:nvSpPr>
        <p:spPr>
          <a:xfrm>
            <a:off x="11105484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79E7672A-6483-4648-B4DB-B323D9CF93EE}"/>
              </a:ext>
            </a:extLst>
          </p:cNvPr>
          <p:cNvSpPr/>
          <p:nvPr/>
        </p:nvSpPr>
        <p:spPr>
          <a:xfrm>
            <a:off x="11015716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Agri-business</a:t>
            </a:r>
          </a:p>
        </p:txBody>
      </p:sp>
      <p:grpSp>
        <p:nvGrpSpPr>
          <p:cNvPr id="32" name="Gruppieren 238">
            <a:extLst>
              <a:ext uri="{FF2B5EF4-FFF2-40B4-BE49-F238E27FC236}">
                <a16:creationId xmlns:a16="http://schemas.microsoft.com/office/drawing/2014/main" id="{D7E1D1F9-0A33-4357-B6C7-1907237381D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94575" y="1566756"/>
            <a:ext cx="383470" cy="400868"/>
            <a:chOff x="8343964" y="5747544"/>
            <a:chExt cx="839787" cy="877887"/>
          </a:xfrm>
          <a:solidFill>
            <a:srgbClr val="001532"/>
          </a:solidFill>
        </p:grpSpPr>
        <p:sp>
          <p:nvSpPr>
            <p:cNvPr id="33" name="Freeform 1083">
              <a:extLst>
                <a:ext uri="{FF2B5EF4-FFF2-40B4-BE49-F238E27FC236}">
                  <a16:creationId xmlns:a16="http://schemas.microsoft.com/office/drawing/2014/main" id="{1051BDE2-F205-4D46-A940-A51520214C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15414" y="5747544"/>
              <a:ext cx="495300" cy="566737"/>
            </a:xfrm>
            <a:custGeom>
              <a:avLst/>
              <a:gdLst>
                <a:gd name="T0" fmla="*/ 13 w 132"/>
                <a:gd name="T1" fmla="*/ 109 h 151"/>
                <a:gd name="T2" fmla="*/ 65 w 132"/>
                <a:gd name="T3" fmla="*/ 151 h 151"/>
                <a:gd name="T4" fmla="*/ 119 w 132"/>
                <a:gd name="T5" fmla="*/ 109 h 151"/>
                <a:gd name="T6" fmla="*/ 130 w 132"/>
                <a:gd name="T7" fmla="*/ 91 h 151"/>
                <a:gd name="T8" fmla="*/ 130 w 132"/>
                <a:gd name="T9" fmla="*/ 73 h 151"/>
                <a:gd name="T10" fmla="*/ 126 w 132"/>
                <a:gd name="T11" fmla="*/ 68 h 151"/>
                <a:gd name="T12" fmla="*/ 125 w 132"/>
                <a:gd name="T13" fmla="*/ 43 h 151"/>
                <a:gd name="T14" fmla="*/ 66 w 132"/>
                <a:gd name="T15" fmla="*/ 0 h 151"/>
                <a:gd name="T16" fmla="*/ 8 w 132"/>
                <a:gd name="T17" fmla="*/ 43 h 151"/>
                <a:gd name="T18" fmla="*/ 8 w 132"/>
                <a:gd name="T19" fmla="*/ 68 h 151"/>
                <a:gd name="T20" fmla="*/ 3 w 132"/>
                <a:gd name="T21" fmla="*/ 73 h 151"/>
                <a:gd name="T22" fmla="*/ 3 w 132"/>
                <a:gd name="T23" fmla="*/ 91 h 151"/>
                <a:gd name="T24" fmla="*/ 13 w 132"/>
                <a:gd name="T25" fmla="*/ 109 h 151"/>
                <a:gd name="T26" fmla="*/ 65 w 132"/>
                <a:gd name="T27" fmla="*/ 136 h 151"/>
                <a:gd name="T28" fmla="*/ 27 w 132"/>
                <a:gd name="T29" fmla="*/ 104 h 151"/>
                <a:gd name="T30" fmla="*/ 21 w 132"/>
                <a:gd name="T31" fmla="*/ 68 h 151"/>
                <a:gd name="T32" fmla="*/ 21 w 132"/>
                <a:gd name="T33" fmla="*/ 65 h 151"/>
                <a:gd name="T34" fmla="*/ 96 w 132"/>
                <a:gd name="T35" fmla="*/ 50 h 151"/>
                <a:gd name="T36" fmla="*/ 111 w 132"/>
                <a:gd name="T37" fmla="*/ 70 h 151"/>
                <a:gd name="T38" fmla="*/ 105 w 132"/>
                <a:gd name="T39" fmla="*/ 104 h 151"/>
                <a:gd name="T40" fmla="*/ 65 w 132"/>
                <a:gd name="T41" fmla="*/ 13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51">
                  <a:moveTo>
                    <a:pt x="13" y="109"/>
                  </a:moveTo>
                  <a:cubicBezTo>
                    <a:pt x="20" y="133"/>
                    <a:pt x="42" y="151"/>
                    <a:pt x="65" y="151"/>
                  </a:cubicBezTo>
                  <a:cubicBezTo>
                    <a:pt x="90" y="151"/>
                    <a:pt x="111" y="133"/>
                    <a:pt x="119" y="109"/>
                  </a:cubicBezTo>
                  <a:cubicBezTo>
                    <a:pt x="122" y="106"/>
                    <a:pt x="127" y="100"/>
                    <a:pt x="130" y="91"/>
                  </a:cubicBezTo>
                  <a:cubicBezTo>
                    <a:pt x="132" y="85"/>
                    <a:pt x="132" y="78"/>
                    <a:pt x="130" y="73"/>
                  </a:cubicBezTo>
                  <a:cubicBezTo>
                    <a:pt x="128" y="72"/>
                    <a:pt x="127" y="69"/>
                    <a:pt x="126" y="68"/>
                  </a:cubicBezTo>
                  <a:cubicBezTo>
                    <a:pt x="126" y="57"/>
                    <a:pt x="126" y="52"/>
                    <a:pt x="125" y="43"/>
                  </a:cubicBezTo>
                  <a:cubicBezTo>
                    <a:pt x="122" y="18"/>
                    <a:pt x="97" y="0"/>
                    <a:pt x="66" y="0"/>
                  </a:cubicBezTo>
                  <a:cubicBezTo>
                    <a:pt x="37" y="0"/>
                    <a:pt x="8" y="18"/>
                    <a:pt x="8" y="43"/>
                  </a:cubicBezTo>
                  <a:cubicBezTo>
                    <a:pt x="8" y="52"/>
                    <a:pt x="8" y="57"/>
                    <a:pt x="8" y="68"/>
                  </a:cubicBezTo>
                  <a:cubicBezTo>
                    <a:pt x="4" y="69"/>
                    <a:pt x="3" y="72"/>
                    <a:pt x="3" y="73"/>
                  </a:cubicBezTo>
                  <a:cubicBezTo>
                    <a:pt x="1" y="78"/>
                    <a:pt x="0" y="85"/>
                    <a:pt x="3" y="91"/>
                  </a:cubicBezTo>
                  <a:cubicBezTo>
                    <a:pt x="5" y="100"/>
                    <a:pt x="9" y="106"/>
                    <a:pt x="13" y="109"/>
                  </a:cubicBezTo>
                  <a:close/>
                  <a:moveTo>
                    <a:pt x="65" y="136"/>
                  </a:moveTo>
                  <a:cubicBezTo>
                    <a:pt x="47" y="136"/>
                    <a:pt x="32" y="122"/>
                    <a:pt x="27" y="104"/>
                  </a:cubicBezTo>
                  <a:cubicBezTo>
                    <a:pt x="26" y="96"/>
                    <a:pt x="21" y="75"/>
                    <a:pt x="21" y="68"/>
                  </a:cubicBezTo>
                  <a:cubicBezTo>
                    <a:pt x="21" y="67"/>
                    <a:pt x="21" y="66"/>
                    <a:pt x="21" y="65"/>
                  </a:cubicBezTo>
                  <a:cubicBezTo>
                    <a:pt x="76" y="63"/>
                    <a:pt x="86" y="50"/>
                    <a:pt x="96" y="50"/>
                  </a:cubicBezTo>
                  <a:cubicBezTo>
                    <a:pt x="96" y="50"/>
                    <a:pt x="96" y="67"/>
                    <a:pt x="111" y="70"/>
                  </a:cubicBezTo>
                  <a:cubicBezTo>
                    <a:pt x="110" y="79"/>
                    <a:pt x="106" y="97"/>
                    <a:pt x="105" y="104"/>
                  </a:cubicBezTo>
                  <a:cubicBezTo>
                    <a:pt x="100" y="122"/>
                    <a:pt x="84" y="136"/>
                    <a:pt x="65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84">
              <a:extLst>
                <a:ext uri="{FF2B5EF4-FFF2-40B4-BE49-F238E27FC236}">
                  <a16:creationId xmlns:a16="http://schemas.microsoft.com/office/drawing/2014/main" id="{FB6B64BF-DF45-430A-8124-909974BCF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8343964" y="6325394"/>
              <a:ext cx="839787" cy="300037"/>
            </a:xfrm>
            <a:custGeom>
              <a:avLst/>
              <a:gdLst>
                <a:gd name="T0" fmla="*/ 214 w 224"/>
                <a:gd name="T1" fmla="*/ 25 h 80"/>
                <a:gd name="T2" fmla="*/ 168 w 224"/>
                <a:gd name="T3" fmla="*/ 0 h 80"/>
                <a:gd name="T4" fmla="*/ 56 w 224"/>
                <a:gd name="T5" fmla="*/ 0 h 80"/>
                <a:gd name="T6" fmla="*/ 11 w 224"/>
                <a:gd name="T7" fmla="*/ 25 h 80"/>
                <a:gd name="T8" fmla="*/ 0 w 224"/>
                <a:gd name="T9" fmla="*/ 50 h 80"/>
                <a:gd name="T10" fmla="*/ 113 w 224"/>
                <a:gd name="T11" fmla="*/ 80 h 80"/>
                <a:gd name="T12" fmla="*/ 224 w 224"/>
                <a:gd name="T13" fmla="*/ 50 h 80"/>
                <a:gd name="T14" fmla="*/ 214 w 224"/>
                <a:gd name="T15" fmla="*/ 2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80">
                  <a:moveTo>
                    <a:pt x="214" y="25"/>
                  </a:moveTo>
                  <a:cubicBezTo>
                    <a:pt x="207" y="14"/>
                    <a:pt x="188" y="4"/>
                    <a:pt x="168" y="0"/>
                  </a:cubicBezTo>
                  <a:cubicBezTo>
                    <a:pt x="107" y="38"/>
                    <a:pt x="56" y="0"/>
                    <a:pt x="56" y="0"/>
                  </a:cubicBezTo>
                  <a:cubicBezTo>
                    <a:pt x="36" y="4"/>
                    <a:pt x="17" y="14"/>
                    <a:pt x="11" y="25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0" y="58"/>
                    <a:pt x="50" y="80"/>
                    <a:pt x="113" y="80"/>
                  </a:cubicBezTo>
                  <a:cubicBezTo>
                    <a:pt x="174" y="80"/>
                    <a:pt x="224" y="58"/>
                    <a:pt x="224" y="50"/>
                  </a:cubicBezTo>
                  <a:cubicBezTo>
                    <a:pt x="224" y="50"/>
                    <a:pt x="224" y="41"/>
                    <a:pt x="2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932D6168-1EFF-47F3-8361-ABD5514A0F6B}"/>
              </a:ext>
            </a:extLst>
          </p:cNvPr>
          <p:cNvGrpSpPr/>
          <p:nvPr/>
        </p:nvGrpSpPr>
        <p:grpSpPr>
          <a:xfrm>
            <a:off x="9097771" y="1565416"/>
            <a:ext cx="368649" cy="421286"/>
            <a:chOff x="3637305" y="1120736"/>
            <a:chExt cx="4164869" cy="4813217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2C3CCBA2-01DA-4CBB-80BC-09F2EB757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135440"/>
              <a:ext cx="939988" cy="1147268"/>
            </a:xfrm>
            <a:custGeom>
              <a:avLst/>
              <a:gdLst/>
              <a:ahLst/>
              <a:cxnLst>
                <a:cxn ang="0">
                  <a:pos x="568" y="24"/>
                </a:cxn>
                <a:cxn ang="0">
                  <a:pos x="168" y="160"/>
                </a:cxn>
                <a:cxn ang="0">
                  <a:pos x="96" y="280"/>
                </a:cxn>
                <a:cxn ang="0">
                  <a:pos x="24" y="320"/>
                </a:cxn>
                <a:cxn ang="0">
                  <a:pos x="40" y="424"/>
                </a:cxn>
                <a:cxn ang="0">
                  <a:pos x="0" y="488"/>
                </a:cxn>
                <a:cxn ang="0">
                  <a:pos x="24" y="536"/>
                </a:cxn>
                <a:cxn ang="0">
                  <a:pos x="56" y="696"/>
                </a:cxn>
                <a:cxn ang="0">
                  <a:pos x="120" y="696"/>
                </a:cxn>
                <a:cxn ang="0">
                  <a:pos x="112" y="416"/>
                </a:cxn>
                <a:cxn ang="0">
                  <a:pos x="160" y="384"/>
                </a:cxn>
                <a:cxn ang="0">
                  <a:pos x="512" y="384"/>
                </a:cxn>
                <a:cxn ang="0">
                  <a:pos x="600" y="216"/>
                </a:cxn>
                <a:cxn ang="0">
                  <a:pos x="656" y="0"/>
                </a:cxn>
                <a:cxn ang="0">
                  <a:pos x="568" y="24"/>
                </a:cxn>
              </a:cxnLst>
              <a:rect l="0" t="0" r="r" b="b"/>
              <a:pathLst>
                <a:path w="656" h="696">
                  <a:moveTo>
                    <a:pt x="568" y="24"/>
                  </a:moveTo>
                  <a:lnTo>
                    <a:pt x="168" y="160"/>
                  </a:lnTo>
                  <a:lnTo>
                    <a:pt x="96" y="280"/>
                  </a:lnTo>
                  <a:lnTo>
                    <a:pt x="24" y="320"/>
                  </a:lnTo>
                  <a:lnTo>
                    <a:pt x="40" y="424"/>
                  </a:lnTo>
                  <a:lnTo>
                    <a:pt x="0" y="488"/>
                  </a:lnTo>
                  <a:lnTo>
                    <a:pt x="24" y="536"/>
                  </a:lnTo>
                  <a:lnTo>
                    <a:pt x="56" y="696"/>
                  </a:lnTo>
                  <a:lnTo>
                    <a:pt x="120" y="696"/>
                  </a:lnTo>
                  <a:lnTo>
                    <a:pt x="112" y="416"/>
                  </a:lnTo>
                  <a:lnTo>
                    <a:pt x="160" y="384"/>
                  </a:lnTo>
                  <a:lnTo>
                    <a:pt x="512" y="384"/>
                  </a:lnTo>
                  <a:lnTo>
                    <a:pt x="600" y="216"/>
                  </a:lnTo>
                  <a:lnTo>
                    <a:pt x="656" y="0"/>
                  </a:lnTo>
                  <a:lnTo>
                    <a:pt x="56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71139BBF-6431-448E-A87E-3D117B5A7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072" y="1990825"/>
              <a:ext cx="1062911" cy="1014704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224" y="72"/>
                </a:cxn>
                <a:cxn ang="0">
                  <a:pos x="264" y="384"/>
                </a:cxn>
                <a:cxn ang="0">
                  <a:pos x="0" y="384"/>
                </a:cxn>
                <a:cxn ang="0">
                  <a:pos x="8" y="496"/>
                </a:cxn>
                <a:cxn ang="0">
                  <a:pos x="192" y="504"/>
                </a:cxn>
                <a:cxn ang="0">
                  <a:pos x="208" y="616"/>
                </a:cxn>
                <a:cxn ang="0">
                  <a:pos x="296" y="616"/>
                </a:cxn>
                <a:cxn ang="0">
                  <a:pos x="336" y="504"/>
                </a:cxn>
                <a:cxn ang="0">
                  <a:pos x="408" y="512"/>
                </a:cxn>
                <a:cxn ang="0">
                  <a:pos x="672" y="376"/>
                </a:cxn>
                <a:cxn ang="0">
                  <a:pos x="744" y="248"/>
                </a:cxn>
                <a:cxn ang="0">
                  <a:pos x="312" y="0"/>
                </a:cxn>
              </a:cxnLst>
              <a:rect l="0" t="0" r="r" b="b"/>
              <a:pathLst>
                <a:path w="744" h="616">
                  <a:moveTo>
                    <a:pt x="312" y="0"/>
                  </a:moveTo>
                  <a:lnTo>
                    <a:pt x="224" y="72"/>
                  </a:lnTo>
                  <a:lnTo>
                    <a:pt x="264" y="384"/>
                  </a:lnTo>
                  <a:lnTo>
                    <a:pt x="0" y="384"/>
                  </a:lnTo>
                  <a:lnTo>
                    <a:pt x="8" y="496"/>
                  </a:lnTo>
                  <a:lnTo>
                    <a:pt x="192" y="504"/>
                  </a:lnTo>
                  <a:lnTo>
                    <a:pt x="208" y="616"/>
                  </a:lnTo>
                  <a:lnTo>
                    <a:pt x="296" y="616"/>
                  </a:lnTo>
                  <a:lnTo>
                    <a:pt x="336" y="504"/>
                  </a:lnTo>
                  <a:lnTo>
                    <a:pt x="408" y="512"/>
                  </a:lnTo>
                  <a:lnTo>
                    <a:pt x="672" y="376"/>
                  </a:lnTo>
                  <a:lnTo>
                    <a:pt x="744" y="24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D6DEE8C4-07F8-41BA-8161-CD1B8BA14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1120736"/>
              <a:ext cx="479637" cy="645939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88" y="80"/>
                </a:cxn>
                <a:cxn ang="0">
                  <a:pos x="56" y="224"/>
                </a:cxn>
                <a:cxn ang="0">
                  <a:pos x="0" y="376"/>
                </a:cxn>
                <a:cxn ang="0">
                  <a:pos x="88" y="392"/>
                </a:cxn>
                <a:cxn ang="0">
                  <a:pos x="96" y="352"/>
                </a:cxn>
                <a:cxn ang="0">
                  <a:pos x="312" y="208"/>
                </a:cxn>
                <a:cxn ang="0">
                  <a:pos x="336" y="0"/>
                </a:cxn>
              </a:cxnLst>
              <a:rect l="0" t="0" r="r" b="b"/>
              <a:pathLst>
                <a:path w="336" h="392">
                  <a:moveTo>
                    <a:pt x="336" y="0"/>
                  </a:moveTo>
                  <a:lnTo>
                    <a:pt x="288" y="80"/>
                  </a:lnTo>
                  <a:lnTo>
                    <a:pt x="56" y="224"/>
                  </a:lnTo>
                  <a:lnTo>
                    <a:pt x="0" y="376"/>
                  </a:lnTo>
                  <a:lnTo>
                    <a:pt x="88" y="392"/>
                  </a:lnTo>
                  <a:lnTo>
                    <a:pt x="96" y="352"/>
                  </a:lnTo>
                  <a:lnTo>
                    <a:pt x="312" y="20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9FC08C2C-06E7-4B28-938B-CFC4DDCB8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894" y="1740163"/>
              <a:ext cx="537480" cy="527841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376" y="16"/>
                </a:cxn>
                <a:cxn ang="0">
                  <a:pos x="320" y="80"/>
                </a:cxn>
                <a:cxn ang="0">
                  <a:pos x="280" y="136"/>
                </a:cxn>
                <a:cxn ang="0">
                  <a:pos x="200" y="136"/>
                </a:cxn>
                <a:cxn ang="0">
                  <a:pos x="120" y="320"/>
                </a:cxn>
                <a:cxn ang="0">
                  <a:pos x="0" y="296"/>
                </a:cxn>
                <a:cxn ang="0">
                  <a:pos x="112" y="88"/>
                </a:cxn>
                <a:cxn ang="0">
                  <a:pos x="288" y="0"/>
                </a:cxn>
              </a:cxnLst>
              <a:rect l="0" t="0" r="r" b="b"/>
              <a:pathLst>
                <a:path w="376" h="320">
                  <a:moveTo>
                    <a:pt x="288" y="0"/>
                  </a:moveTo>
                  <a:lnTo>
                    <a:pt x="376" y="16"/>
                  </a:lnTo>
                  <a:lnTo>
                    <a:pt x="320" y="80"/>
                  </a:lnTo>
                  <a:lnTo>
                    <a:pt x="280" y="136"/>
                  </a:lnTo>
                  <a:lnTo>
                    <a:pt x="200" y="136"/>
                  </a:lnTo>
                  <a:lnTo>
                    <a:pt x="120" y="320"/>
                  </a:lnTo>
                  <a:lnTo>
                    <a:pt x="0" y="296"/>
                  </a:lnTo>
                  <a:lnTo>
                    <a:pt x="112" y="88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616EAAE-853C-468A-ABE4-68311C7CB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465" y="1226786"/>
              <a:ext cx="250665" cy="448300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160" y="0"/>
                </a:cxn>
                <a:cxn ang="0">
                  <a:pos x="176" y="168"/>
                </a:cxn>
                <a:cxn ang="0">
                  <a:pos x="120" y="272"/>
                </a:cxn>
                <a:cxn ang="0">
                  <a:pos x="32" y="176"/>
                </a:cxn>
                <a:cxn ang="0">
                  <a:pos x="0" y="144"/>
                </a:cxn>
                <a:cxn ang="0">
                  <a:pos x="32" y="104"/>
                </a:cxn>
                <a:cxn ang="0">
                  <a:pos x="8" y="24"/>
                </a:cxn>
              </a:cxnLst>
              <a:rect l="0" t="0" r="r" b="b"/>
              <a:pathLst>
                <a:path w="176" h="272">
                  <a:moveTo>
                    <a:pt x="8" y="24"/>
                  </a:moveTo>
                  <a:lnTo>
                    <a:pt x="160" y="0"/>
                  </a:lnTo>
                  <a:lnTo>
                    <a:pt x="176" y="168"/>
                  </a:lnTo>
                  <a:lnTo>
                    <a:pt x="120" y="272"/>
                  </a:lnTo>
                  <a:lnTo>
                    <a:pt x="32" y="176"/>
                  </a:lnTo>
                  <a:lnTo>
                    <a:pt x="0" y="144"/>
                  </a:lnTo>
                  <a:lnTo>
                    <a:pt x="32" y="104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F2A254DA-C82D-4171-8196-8FFB84EB8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997" y="1872727"/>
              <a:ext cx="698965" cy="764042"/>
            </a:xfrm>
            <a:custGeom>
              <a:avLst/>
              <a:gdLst/>
              <a:ahLst/>
              <a:cxnLst>
                <a:cxn ang="0">
                  <a:pos x="368" y="0"/>
                </a:cxn>
                <a:cxn ang="0">
                  <a:pos x="488" y="72"/>
                </a:cxn>
                <a:cxn ang="0">
                  <a:pos x="408" y="144"/>
                </a:cxn>
                <a:cxn ang="0">
                  <a:pos x="440" y="456"/>
                </a:cxn>
                <a:cxn ang="0">
                  <a:pos x="184" y="456"/>
                </a:cxn>
                <a:cxn ang="0">
                  <a:pos x="112" y="424"/>
                </a:cxn>
                <a:cxn ang="0">
                  <a:pos x="0" y="464"/>
                </a:cxn>
                <a:cxn ang="0">
                  <a:pos x="48" y="336"/>
                </a:cxn>
                <a:cxn ang="0">
                  <a:pos x="48" y="216"/>
                </a:cxn>
                <a:cxn ang="0">
                  <a:pos x="168" y="240"/>
                </a:cxn>
                <a:cxn ang="0">
                  <a:pos x="248" y="48"/>
                </a:cxn>
                <a:cxn ang="0">
                  <a:pos x="328" y="48"/>
                </a:cxn>
                <a:cxn ang="0">
                  <a:pos x="368" y="0"/>
                </a:cxn>
              </a:cxnLst>
              <a:rect l="0" t="0" r="r" b="b"/>
              <a:pathLst>
                <a:path w="488" h="464">
                  <a:moveTo>
                    <a:pt x="368" y="0"/>
                  </a:moveTo>
                  <a:lnTo>
                    <a:pt x="488" y="72"/>
                  </a:lnTo>
                  <a:lnTo>
                    <a:pt x="408" y="144"/>
                  </a:lnTo>
                  <a:lnTo>
                    <a:pt x="440" y="456"/>
                  </a:lnTo>
                  <a:lnTo>
                    <a:pt x="184" y="456"/>
                  </a:lnTo>
                  <a:lnTo>
                    <a:pt x="112" y="424"/>
                  </a:lnTo>
                  <a:lnTo>
                    <a:pt x="0" y="464"/>
                  </a:lnTo>
                  <a:lnTo>
                    <a:pt x="48" y="336"/>
                  </a:lnTo>
                  <a:lnTo>
                    <a:pt x="48" y="216"/>
                  </a:lnTo>
                  <a:lnTo>
                    <a:pt x="168" y="240"/>
                  </a:lnTo>
                  <a:lnTo>
                    <a:pt x="248" y="48"/>
                  </a:lnTo>
                  <a:lnTo>
                    <a:pt x="328" y="4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09DF3C6-7246-4C31-919C-0DD57259D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836" y="1120736"/>
              <a:ext cx="1359367" cy="1279829"/>
            </a:xfrm>
            <a:custGeom>
              <a:avLst/>
              <a:gdLst/>
              <a:ahLst/>
              <a:cxnLst>
                <a:cxn ang="0">
                  <a:pos x="304" y="0"/>
                </a:cxn>
                <a:cxn ang="0">
                  <a:pos x="624" y="96"/>
                </a:cxn>
                <a:cxn ang="0">
                  <a:pos x="672" y="88"/>
                </a:cxn>
                <a:cxn ang="0">
                  <a:pos x="696" y="168"/>
                </a:cxn>
                <a:cxn ang="0">
                  <a:pos x="664" y="208"/>
                </a:cxn>
                <a:cxn ang="0">
                  <a:pos x="704" y="240"/>
                </a:cxn>
                <a:cxn ang="0">
                  <a:pos x="792" y="344"/>
                </a:cxn>
                <a:cxn ang="0">
                  <a:pos x="792" y="432"/>
                </a:cxn>
                <a:cxn ang="0">
                  <a:pos x="752" y="488"/>
                </a:cxn>
                <a:cxn ang="0">
                  <a:pos x="952" y="648"/>
                </a:cxn>
                <a:cxn ang="0">
                  <a:pos x="552" y="776"/>
                </a:cxn>
                <a:cxn ang="0">
                  <a:pos x="128" y="536"/>
                </a:cxn>
                <a:cxn ang="0">
                  <a:pos x="0" y="456"/>
                </a:cxn>
                <a:cxn ang="0">
                  <a:pos x="56" y="392"/>
                </a:cxn>
                <a:cxn ang="0">
                  <a:pos x="64" y="352"/>
                </a:cxn>
                <a:cxn ang="0">
                  <a:pos x="280" y="208"/>
                </a:cxn>
                <a:cxn ang="0">
                  <a:pos x="304" y="0"/>
                </a:cxn>
              </a:cxnLst>
              <a:rect l="0" t="0" r="r" b="b"/>
              <a:pathLst>
                <a:path w="952" h="776">
                  <a:moveTo>
                    <a:pt x="304" y="0"/>
                  </a:moveTo>
                  <a:lnTo>
                    <a:pt x="624" y="96"/>
                  </a:lnTo>
                  <a:lnTo>
                    <a:pt x="672" y="88"/>
                  </a:lnTo>
                  <a:lnTo>
                    <a:pt x="696" y="168"/>
                  </a:lnTo>
                  <a:lnTo>
                    <a:pt x="664" y="208"/>
                  </a:lnTo>
                  <a:lnTo>
                    <a:pt x="704" y="240"/>
                  </a:lnTo>
                  <a:lnTo>
                    <a:pt x="792" y="344"/>
                  </a:lnTo>
                  <a:lnTo>
                    <a:pt x="792" y="432"/>
                  </a:lnTo>
                  <a:lnTo>
                    <a:pt x="752" y="488"/>
                  </a:lnTo>
                  <a:lnTo>
                    <a:pt x="952" y="648"/>
                  </a:lnTo>
                  <a:lnTo>
                    <a:pt x="552" y="776"/>
                  </a:lnTo>
                  <a:lnTo>
                    <a:pt x="128" y="536"/>
                  </a:lnTo>
                  <a:lnTo>
                    <a:pt x="0" y="456"/>
                  </a:lnTo>
                  <a:lnTo>
                    <a:pt x="56" y="392"/>
                  </a:lnTo>
                  <a:lnTo>
                    <a:pt x="64" y="352"/>
                  </a:lnTo>
                  <a:lnTo>
                    <a:pt x="280" y="20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A2529CE-6817-4513-9061-F134CFA05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156" y="1503962"/>
              <a:ext cx="1005065" cy="908654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40" y="96"/>
                </a:cxn>
                <a:cxn ang="0">
                  <a:pos x="48" y="200"/>
                </a:cxn>
                <a:cxn ang="0">
                  <a:pos x="0" y="264"/>
                </a:cxn>
                <a:cxn ang="0">
                  <a:pos x="208" y="416"/>
                </a:cxn>
                <a:cxn ang="0">
                  <a:pos x="288" y="384"/>
                </a:cxn>
                <a:cxn ang="0">
                  <a:pos x="632" y="552"/>
                </a:cxn>
                <a:cxn ang="0">
                  <a:pos x="704" y="520"/>
                </a:cxn>
                <a:cxn ang="0">
                  <a:pos x="704" y="416"/>
                </a:cxn>
                <a:cxn ang="0">
                  <a:pos x="688" y="80"/>
                </a:cxn>
                <a:cxn ang="0">
                  <a:pos x="520" y="32"/>
                </a:cxn>
                <a:cxn ang="0">
                  <a:pos x="440" y="88"/>
                </a:cxn>
                <a:cxn ang="0">
                  <a:pos x="384" y="160"/>
                </a:cxn>
                <a:cxn ang="0">
                  <a:pos x="232" y="24"/>
                </a:cxn>
                <a:cxn ang="0">
                  <a:pos x="96" y="0"/>
                </a:cxn>
              </a:cxnLst>
              <a:rect l="0" t="0" r="r" b="b"/>
              <a:pathLst>
                <a:path w="704" h="552">
                  <a:moveTo>
                    <a:pt x="96" y="0"/>
                  </a:moveTo>
                  <a:lnTo>
                    <a:pt x="40" y="96"/>
                  </a:lnTo>
                  <a:lnTo>
                    <a:pt x="48" y="200"/>
                  </a:lnTo>
                  <a:lnTo>
                    <a:pt x="0" y="264"/>
                  </a:lnTo>
                  <a:lnTo>
                    <a:pt x="208" y="416"/>
                  </a:lnTo>
                  <a:lnTo>
                    <a:pt x="288" y="384"/>
                  </a:lnTo>
                  <a:lnTo>
                    <a:pt x="632" y="552"/>
                  </a:lnTo>
                  <a:lnTo>
                    <a:pt x="704" y="520"/>
                  </a:lnTo>
                  <a:lnTo>
                    <a:pt x="704" y="416"/>
                  </a:lnTo>
                  <a:lnTo>
                    <a:pt x="688" y="80"/>
                  </a:lnTo>
                  <a:lnTo>
                    <a:pt x="520" y="32"/>
                  </a:lnTo>
                  <a:lnTo>
                    <a:pt x="440" y="88"/>
                  </a:lnTo>
                  <a:lnTo>
                    <a:pt x="384" y="160"/>
                  </a:lnTo>
                  <a:lnTo>
                    <a:pt x="232" y="2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33EE75E-125F-4871-8F7F-E40838A80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527" y="1634114"/>
              <a:ext cx="641120" cy="568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44"/>
                </a:cxn>
                <a:cxn ang="0">
                  <a:pos x="448" y="344"/>
                </a:cxn>
                <a:cxn ang="0">
                  <a:pos x="264" y="144"/>
                </a:cxn>
                <a:cxn ang="0">
                  <a:pos x="264" y="16"/>
                </a:cxn>
                <a:cxn ang="0">
                  <a:pos x="176" y="8"/>
                </a:cxn>
                <a:cxn ang="0">
                  <a:pos x="112" y="24"/>
                </a:cxn>
                <a:cxn ang="0">
                  <a:pos x="0" y="0"/>
                </a:cxn>
              </a:cxnLst>
              <a:rect l="0" t="0" r="r" b="b"/>
              <a:pathLst>
                <a:path w="448" h="344">
                  <a:moveTo>
                    <a:pt x="0" y="0"/>
                  </a:moveTo>
                  <a:lnTo>
                    <a:pt x="16" y="344"/>
                  </a:lnTo>
                  <a:lnTo>
                    <a:pt x="448" y="344"/>
                  </a:lnTo>
                  <a:lnTo>
                    <a:pt x="264" y="144"/>
                  </a:lnTo>
                  <a:lnTo>
                    <a:pt x="264" y="16"/>
                  </a:lnTo>
                  <a:lnTo>
                    <a:pt x="176" y="8"/>
                  </a:lnTo>
                  <a:lnTo>
                    <a:pt x="1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3C62D9B-5EA2-4961-B9A2-6C7F8C618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2188464"/>
              <a:ext cx="1017114" cy="1200291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608" y="0"/>
                </a:cxn>
                <a:cxn ang="0">
                  <a:pos x="712" y="248"/>
                </a:cxn>
                <a:cxn ang="0">
                  <a:pos x="608" y="504"/>
                </a:cxn>
                <a:cxn ang="0">
                  <a:pos x="624" y="656"/>
                </a:cxn>
                <a:cxn ang="0">
                  <a:pos x="568" y="728"/>
                </a:cxn>
                <a:cxn ang="0">
                  <a:pos x="408" y="728"/>
                </a:cxn>
                <a:cxn ang="0">
                  <a:pos x="248" y="680"/>
                </a:cxn>
                <a:cxn ang="0">
                  <a:pos x="176" y="584"/>
                </a:cxn>
                <a:cxn ang="0">
                  <a:pos x="112" y="584"/>
                </a:cxn>
                <a:cxn ang="0">
                  <a:pos x="0" y="376"/>
                </a:cxn>
                <a:cxn ang="0">
                  <a:pos x="32" y="288"/>
                </a:cxn>
                <a:cxn ang="0">
                  <a:pos x="88" y="272"/>
                </a:cxn>
                <a:cxn ang="0">
                  <a:pos x="112" y="136"/>
                </a:cxn>
                <a:cxn ang="0">
                  <a:pos x="176" y="104"/>
                </a:cxn>
                <a:cxn ang="0">
                  <a:pos x="184" y="0"/>
                </a:cxn>
              </a:cxnLst>
              <a:rect l="0" t="0" r="r" b="b"/>
              <a:pathLst>
                <a:path w="712" h="728">
                  <a:moveTo>
                    <a:pt x="184" y="0"/>
                  </a:moveTo>
                  <a:lnTo>
                    <a:pt x="608" y="0"/>
                  </a:lnTo>
                  <a:lnTo>
                    <a:pt x="712" y="248"/>
                  </a:lnTo>
                  <a:lnTo>
                    <a:pt x="608" y="504"/>
                  </a:lnTo>
                  <a:lnTo>
                    <a:pt x="624" y="656"/>
                  </a:lnTo>
                  <a:lnTo>
                    <a:pt x="568" y="728"/>
                  </a:lnTo>
                  <a:lnTo>
                    <a:pt x="408" y="728"/>
                  </a:lnTo>
                  <a:lnTo>
                    <a:pt x="248" y="680"/>
                  </a:lnTo>
                  <a:lnTo>
                    <a:pt x="176" y="584"/>
                  </a:lnTo>
                  <a:lnTo>
                    <a:pt x="112" y="584"/>
                  </a:lnTo>
                  <a:lnTo>
                    <a:pt x="0" y="376"/>
                  </a:lnTo>
                  <a:lnTo>
                    <a:pt x="32" y="288"/>
                  </a:lnTo>
                  <a:lnTo>
                    <a:pt x="88" y="272"/>
                  </a:lnTo>
                  <a:lnTo>
                    <a:pt x="112" y="136"/>
                  </a:lnTo>
                  <a:lnTo>
                    <a:pt x="176" y="10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6215623E-1142-4D56-B731-EA540307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024" y="2135440"/>
              <a:ext cx="698965" cy="1002653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488" y="168"/>
                </a:cxn>
                <a:cxn ang="0">
                  <a:pos x="464" y="304"/>
                </a:cxn>
                <a:cxn ang="0">
                  <a:pos x="408" y="320"/>
                </a:cxn>
                <a:cxn ang="0">
                  <a:pos x="376" y="408"/>
                </a:cxn>
                <a:cxn ang="0">
                  <a:pos x="440" y="520"/>
                </a:cxn>
                <a:cxn ang="0">
                  <a:pos x="288" y="584"/>
                </a:cxn>
                <a:cxn ang="0">
                  <a:pos x="128" y="608"/>
                </a:cxn>
                <a:cxn ang="0">
                  <a:pos x="80" y="576"/>
                </a:cxn>
                <a:cxn ang="0">
                  <a:pos x="136" y="528"/>
                </a:cxn>
                <a:cxn ang="0">
                  <a:pos x="96" y="416"/>
                </a:cxn>
                <a:cxn ang="0">
                  <a:pos x="0" y="384"/>
                </a:cxn>
                <a:cxn ang="0">
                  <a:pos x="88" y="208"/>
                </a:cxn>
                <a:cxn ang="0">
                  <a:pos x="152" y="0"/>
                </a:cxn>
              </a:cxnLst>
              <a:rect l="0" t="0" r="r" b="b"/>
              <a:pathLst>
                <a:path w="488" h="608">
                  <a:moveTo>
                    <a:pt x="152" y="0"/>
                  </a:moveTo>
                  <a:lnTo>
                    <a:pt x="488" y="168"/>
                  </a:lnTo>
                  <a:lnTo>
                    <a:pt x="464" y="304"/>
                  </a:lnTo>
                  <a:lnTo>
                    <a:pt x="408" y="320"/>
                  </a:lnTo>
                  <a:lnTo>
                    <a:pt x="376" y="408"/>
                  </a:lnTo>
                  <a:lnTo>
                    <a:pt x="440" y="520"/>
                  </a:lnTo>
                  <a:lnTo>
                    <a:pt x="288" y="584"/>
                  </a:lnTo>
                  <a:lnTo>
                    <a:pt x="128" y="608"/>
                  </a:lnTo>
                  <a:lnTo>
                    <a:pt x="80" y="576"/>
                  </a:lnTo>
                  <a:lnTo>
                    <a:pt x="136" y="528"/>
                  </a:lnTo>
                  <a:lnTo>
                    <a:pt x="96" y="416"/>
                  </a:lnTo>
                  <a:lnTo>
                    <a:pt x="0" y="384"/>
                  </a:lnTo>
                  <a:lnTo>
                    <a:pt x="88" y="20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0627FD5D-3942-4343-8C87-E300C768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571692"/>
              <a:ext cx="286818" cy="236201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28" y="0"/>
                </a:cxn>
                <a:cxn ang="0">
                  <a:pos x="192" y="32"/>
                </a:cxn>
                <a:cxn ang="0">
                  <a:pos x="200" y="144"/>
                </a:cxn>
                <a:cxn ang="0">
                  <a:pos x="0" y="128"/>
                </a:cxn>
                <a:cxn ang="0">
                  <a:pos x="16" y="40"/>
                </a:cxn>
              </a:cxnLst>
              <a:rect l="0" t="0" r="r" b="b"/>
              <a:pathLst>
                <a:path w="200" h="144">
                  <a:moveTo>
                    <a:pt x="16" y="40"/>
                  </a:moveTo>
                  <a:lnTo>
                    <a:pt x="128" y="0"/>
                  </a:lnTo>
                  <a:lnTo>
                    <a:pt x="192" y="32"/>
                  </a:lnTo>
                  <a:lnTo>
                    <a:pt x="200" y="144"/>
                  </a:lnTo>
                  <a:lnTo>
                    <a:pt x="0" y="12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D109134C-247D-4B0A-8640-34BC45A71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81379"/>
              <a:ext cx="286818" cy="1325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0" y="16"/>
                </a:cxn>
                <a:cxn ang="0">
                  <a:pos x="88" y="80"/>
                </a:cxn>
                <a:cxn ang="0">
                  <a:pos x="0" y="0"/>
                </a:cxn>
              </a:cxnLst>
              <a:rect l="0" t="0" r="r" b="b"/>
              <a:pathLst>
                <a:path w="200" h="80">
                  <a:moveTo>
                    <a:pt x="0" y="0"/>
                  </a:moveTo>
                  <a:lnTo>
                    <a:pt x="200" y="16"/>
                  </a:lnTo>
                  <a:lnTo>
                    <a:pt x="88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C6BCABB1-04E0-446C-9BA9-23B036A5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047" y="2807893"/>
              <a:ext cx="455532" cy="371175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12" y="0"/>
                </a:cxn>
                <a:cxn ang="0">
                  <a:pos x="296" y="8"/>
                </a:cxn>
                <a:cxn ang="0">
                  <a:pos x="320" y="120"/>
                </a:cxn>
                <a:cxn ang="0">
                  <a:pos x="288" y="224"/>
                </a:cxn>
                <a:cxn ang="0">
                  <a:pos x="200" y="160"/>
                </a:cxn>
                <a:cxn ang="0">
                  <a:pos x="144" y="104"/>
                </a:cxn>
                <a:cxn ang="0">
                  <a:pos x="88" y="152"/>
                </a:cxn>
                <a:cxn ang="0">
                  <a:pos x="0" y="64"/>
                </a:cxn>
              </a:cxnLst>
              <a:rect l="0" t="0" r="r" b="b"/>
              <a:pathLst>
                <a:path w="320" h="224">
                  <a:moveTo>
                    <a:pt x="0" y="64"/>
                  </a:moveTo>
                  <a:lnTo>
                    <a:pt x="112" y="0"/>
                  </a:lnTo>
                  <a:lnTo>
                    <a:pt x="296" y="8"/>
                  </a:lnTo>
                  <a:lnTo>
                    <a:pt x="320" y="120"/>
                  </a:lnTo>
                  <a:lnTo>
                    <a:pt x="288" y="224"/>
                  </a:lnTo>
                  <a:lnTo>
                    <a:pt x="200" y="160"/>
                  </a:lnTo>
                  <a:lnTo>
                    <a:pt x="144" y="104"/>
                  </a:lnTo>
                  <a:lnTo>
                    <a:pt x="88" y="1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3568AE3-39A9-47DE-BDCC-7F4F27B8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3005532"/>
              <a:ext cx="354305" cy="34466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36" y="0"/>
                </a:cxn>
                <a:cxn ang="0">
                  <a:pos x="248" y="72"/>
                </a:cxn>
                <a:cxn ang="0">
                  <a:pos x="232" y="168"/>
                </a:cxn>
                <a:cxn ang="0">
                  <a:pos x="80" y="176"/>
                </a:cxn>
                <a:cxn ang="0">
                  <a:pos x="0" y="208"/>
                </a:cxn>
                <a:cxn ang="0">
                  <a:pos x="24" y="104"/>
                </a:cxn>
                <a:cxn ang="0">
                  <a:pos x="56" y="0"/>
                </a:cxn>
              </a:cxnLst>
              <a:rect l="0" t="0" r="r" b="b"/>
              <a:pathLst>
                <a:path w="248" h="208">
                  <a:moveTo>
                    <a:pt x="56" y="0"/>
                  </a:moveTo>
                  <a:lnTo>
                    <a:pt x="136" y="0"/>
                  </a:lnTo>
                  <a:lnTo>
                    <a:pt x="248" y="72"/>
                  </a:lnTo>
                  <a:lnTo>
                    <a:pt x="232" y="168"/>
                  </a:lnTo>
                  <a:lnTo>
                    <a:pt x="80" y="176"/>
                  </a:lnTo>
                  <a:lnTo>
                    <a:pt x="0" y="208"/>
                  </a:lnTo>
                  <a:lnTo>
                    <a:pt x="24" y="10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F00768F2-32FB-45C9-93C9-82FAF3F8D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244" y="2954915"/>
              <a:ext cx="253074" cy="3277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4" y="0"/>
                </a:cxn>
                <a:cxn ang="0">
                  <a:pos x="176" y="200"/>
                </a:cxn>
                <a:cxn ang="0">
                  <a:pos x="0" y="200"/>
                </a:cxn>
                <a:cxn ang="0">
                  <a:pos x="24" y="0"/>
                </a:cxn>
              </a:cxnLst>
              <a:rect l="0" t="0" r="r" b="b"/>
              <a:pathLst>
                <a:path w="176" h="200">
                  <a:moveTo>
                    <a:pt x="24" y="0"/>
                  </a:moveTo>
                  <a:lnTo>
                    <a:pt x="144" y="0"/>
                  </a:lnTo>
                  <a:lnTo>
                    <a:pt x="176" y="200"/>
                  </a:lnTo>
                  <a:lnTo>
                    <a:pt x="0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A27F0FF4-9E78-495F-911D-DDDE80866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809" y="2663278"/>
              <a:ext cx="494098" cy="619427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0" y="208"/>
                </a:cxn>
                <a:cxn ang="0">
                  <a:pos x="112" y="280"/>
                </a:cxn>
                <a:cxn ang="0">
                  <a:pos x="128" y="184"/>
                </a:cxn>
                <a:cxn ang="0">
                  <a:pos x="248" y="176"/>
                </a:cxn>
                <a:cxn ang="0">
                  <a:pos x="272" y="376"/>
                </a:cxn>
                <a:cxn ang="0">
                  <a:pos x="344" y="376"/>
                </a:cxn>
                <a:cxn ang="0">
                  <a:pos x="312" y="216"/>
                </a:cxn>
                <a:cxn ang="0">
                  <a:pos x="288" y="168"/>
                </a:cxn>
                <a:cxn ang="0">
                  <a:pos x="328" y="144"/>
                </a:cxn>
                <a:cxn ang="0">
                  <a:pos x="312" y="0"/>
                </a:cxn>
                <a:cxn ang="0">
                  <a:pos x="120" y="96"/>
                </a:cxn>
                <a:cxn ang="0">
                  <a:pos x="48" y="96"/>
                </a:cxn>
              </a:cxnLst>
              <a:rect l="0" t="0" r="r" b="b"/>
              <a:pathLst>
                <a:path w="344" h="376">
                  <a:moveTo>
                    <a:pt x="48" y="96"/>
                  </a:moveTo>
                  <a:lnTo>
                    <a:pt x="0" y="208"/>
                  </a:lnTo>
                  <a:lnTo>
                    <a:pt x="112" y="280"/>
                  </a:lnTo>
                  <a:lnTo>
                    <a:pt x="128" y="184"/>
                  </a:lnTo>
                  <a:lnTo>
                    <a:pt x="248" y="176"/>
                  </a:lnTo>
                  <a:lnTo>
                    <a:pt x="272" y="376"/>
                  </a:lnTo>
                  <a:lnTo>
                    <a:pt x="344" y="376"/>
                  </a:lnTo>
                  <a:lnTo>
                    <a:pt x="312" y="216"/>
                  </a:lnTo>
                  <a:lnTo>
                    <a:pt x="288" y="168"/>
                  </a:lnTo>
                  <a:lnTo>
                    <a:pt x="328" y="144"/>
                  </a:lnTo>
                  <a:lnTo>
                    <a:pt x="312" y="0"/>
                  </a:lnTo>
                  <a:lnTo>
                    <a:pt x="12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375343D-B9E2-4CA9-A1F2-82132A023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391" y="2769331"/>
              <a:ext cx="711016" cy="64593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32"/>
                </a:cxn>
                <a:cxn ang="0">
                  <a:pos x="16" y="312"/>
                </a:cxn>
                <a:cxn ang="0">
                  <a:pos x="240" y="392"/>
                </a:cxn>
                <a:cxn ang="0">
                  <a:pos x="264" y="256"/>
                </a:cxn>
                <a:cxn ang="0">
                  <a:pos x="424" y="192"/>
                </a:cxn>
                <a:cxn ang="0">
                  <a:pos x="496" y="24"/>
                </a:cxn>
                <a:cxn ang="0">
                  <a:pos x="408" y="0"/>
                </a:cxn>
                <a:cxn ang="0">
                  <a:pos x="56" y="0"/>
                </a:cxn>
              </a:cxnLst>
              <a:rect l="0" t="0" r="r" b="b"/>
              <a:pathLst>
                <a:path w="496" h="392">
                  <a:moveTo>
                    <a:pt x="56" y="0"/>
                  </a:moveTo>
                  <a:lnTo>
                    <a:pt x="0" y="32"/>
                  </a:lnTo>
                  <a:lnTo>
                    <a:pt x="16" y="312"/>
                  </a:lnTo>
                  <a:lnTo>
                    <a:pt x="240" y="392"/>
                  </a:lnTo>
                  <a:lnTo>
                    <a:pt x="264" y="256"/>
                  </a:lnTo>
                  <a:lnTo>
                    <a:pt x="424" y="192"/>
                  </a:lnTo>
                  <a:lnTo>
                    <a:pt x="496" y="24"/>
                  </a:lnTo>
                  <a:lnTo>
                    <a:pt x="40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3969181B-1B09-4669-80E1-7488F76C3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642" y="2807893"/>
              <a:ext cx="436252" cy="645939"/>
            </a:xfrm>
            <a:custGeom>
              <a:avLst/>
              <a:gdLst/>
              <a:ahLst/>
              <a:cxnLst>
                <a:cxn ang="0">
                  <a:pos x="256" y="0"/>
                </a:cxn>
                <a:cxn ang="0">
                  <a:pos x="176" y="160"/>
                </a:cxn>
                <a:cxn ang="0">
                  <a:pos x="16" y="232"/>
                </a:cxn>
                <a:cxn ang="0">
                  <a:pos x="0" y="360"/>
                </a:cxn>
                <a:cxn ang="0">
                  <a:pos x="0" y="392"/>
                </a:cxn>
                <a:cxn ang="0">
                  <a:pos x="296" y="360"/>
                </a:cxn>
                <a:cxn ang="0">
                  <a:pos x="304" y="328"/>
                </a:cxn>
                <a:cxn ang="0">
                  <a:pos x="280" y="312"/>
                </a:cxn>
                <a:cxn ang="0">
                  <a:pos x="272" y="256"/>
                </a:cxn>
                <a:cxn ang="0">
                  <a:pos x="296" y="200"/>
                </a:cxn>
                <a:cxn ang="0">
                  <a:pos x="248" y="168"/>
                </a:cxn>
                <a:cxn ang="0">
                  <a:pos x="296" y="120"/>
                </a:cxn>
                <a:cxn ang="0">
                  <a:pos x="256" y="0"/>
                </a:cxn>
              </a:cxnLst>
              <a:rect l="0" t="0" r="r" b="b"/>
              <a:pathLst>
                <a:path w="304" h="392">
                  <a:moveTo>
                    <a:pt x="256" y="0"/>
                  </a:moveTo>
                  <a:lnTo>
                    <a:pt x="176" y="160"/>
                  </a:lnTo>
                  <a:lnTo>
                    <a:pt x="16" y="232"/>
                  </a:lnTo>
                  <a:lnTo>
                    <a:pt x="0" y="360"/>
                  </a:lnTo>
                  <a:lnTo>
                    <a:pt x="0" y="392"/>
                  </a:lnTo>
                  <a:lnTo>
                    <a:pt x="296" y="360"/>
                  </a:lnTo>
                  <a:lnTo>
                    <a:pt x="304" y="328"/>
                  </a:lnTo>
                  <a:lnTo>
                    <a:pt x="280" y="312"/>
                  </a:lnTo>
                  <a:lnTo>
                    <a:pt x="272" y="256"/>
                  </a:lnTo>
                  <a:lnTo>
                    <a:pt x="296" y="200"/>
                  </a:lnTo>
                  <a:lnTo>
                    <a:pt x="248" y="168"/>
                  </a:lnTo>
                  <a:lnTo>
                    <a:pt x="29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B5F87756-147A-432E-87A1-544B6A2F2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048" y="2993481"/>
              <a:ext cx="744759" cy="395277"/>
            </a:xfrm>
            <a:custGeom>
              <a:avLst/>
              <a:gdLst/>
              <a:ahLst/>
              <a:cxnLst>
                <a:cxn ang="0">
                  <a:pos x="24" y="80"/>
                </a:cxn>
                <a:cxn ang="0">
                  <a:pos x="0" y="144"/>
                </a:cxn>
                <a:cxn ang="0">
                  <a:pos x="16" y="208"/>
                </a:cxn>
                <a:cxn ang="0">
                  <a:pos x="40" y="224"/>
                </a:cxn>
                <a:cxn ang="0">
                  <a:pos x="80" y="208"/>
                </a:cxn>
                <a:cxn ang="0">
                  <a:pos x="112" y="240"/>
                </a:cxn>
                <a:cxn ang="0">
                  <a:pos x="160" y="192"/>
                </a:cxn>
                <a:cxn ang="0">
                  <a:pos x="248" y="216"/>
                </a:cxn>
                <a:cxn ang="0">
                  <a:pos x="360" y="216"/>
                </a:cxn>
                <a:cxn ang="0">
                  <a:pos x="520" y="192"/>
                </a:cxn>
                <a:cxn ang="0">
                  <a:pos x="456" y="96"/>
                </a:cxn>
                <a:cxn ang="0">
                  <a:pos x="384" y="88"/>
                </a:cxn>
                <a:cxn ang="0">
                  <a:pos x="336" y="0"/>
                </a:cxn>
                <a:cxn ang="0">
                  <a:pos x="184" y="64"/>
                </a:cxn>
                <a:cxn ang="0">
                  <a:pos x="24" y="80"/>
                </a:cxn>
              </a:cxnLst>
              <a:rect l="0" t="0" r="r" b="b"/>
              <a:pathLst>
                <a:path w="520" h="240">
                  <a:moveTo>
                    <a:pt x="24" y="80"/>
                  </a:moveTo>
                  <a:lnTo>
                    <a:pt x="0" y="144"/>
                  </a:lnTo>
                  <a:lnTo>
                    <a:pt x="16" y="208"/>
                  </a:lnTo>
                  <a:lnTo>
                    <a:pt x="40" y="224"/>
                  </a:lnTo>
                  <a:lnTo>
                    <a:pt x="80" y="208"/>
                  </a:lnTo>
                  <a:lnTo>
                    <a:pt x="112" y="240"/>
                  </a:lnTo>
                  <a:lnTo>
                    <a:pt x="160" y="192"/>
                  </a:lnTo>
                  <a:lnTo>
                    <a:pt x="248" y="216"/>
                  </a:lnTo>
                  <a:lnTo>
                    <a:pt x="360" y="216"/>
                  </a:lnTo>
                  <a:lnTo>
                    <a:pt x="520" y="192"/>
                  </a:lnTo>
                  <a:lnTo>
                    <a:pt x="456" y="96"/>
                  </a:lnTo>
                  <a:lnTo>
                    <a:pt x="384" y="88"/>
                  </a:lnTo>
                  <a:lnTo>
                    <a:pt x="336" y="0"/>
                  </a:lnTo>
                  <a:lnTo>
                    <a:pt x="184" y="64"/>
                  </a:lnTo>
                  <a:lnTo>
                    <a:pt x="24" y="8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CC2213C6-E2D4-4ED5-8366-0B165BD9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11" y="3427320"/>
              <a:ext cx="262716" cy="409738"/>
            </a:xfrm>
            <a:custGeom>
              <a:avLst/>
              <a:gdLst/>
              <a:ahLst/>
              <a:cxnLst>
                <a:cxn ang="0">
                  <a:pos x="24" y="16"/>
                </a:cxn>
                <a:cxn ang="0">
                  <a:pos x="184" y="0"/>
                </a:cxn>
                <a:cxn ang="0">
                  <a:pos x="184" y="152"/>
                </a:cxn>
                <a:cxn ang="0">
                  <a:pos x="56" y="192"/>
                </a:cxn>
                <a:cxn ang="0">
                  <a:pos x="40" y="248"/>
                </a:cxn>
                <a:cxn ang="0">
                  <a:pos x="0" y="184"/>
                </a:cxn>
                <a:cxn ang="0">
                  <a:pos x="24" y="16"/>
                </a:cxn>
              </a:cxnLst>
              <a:rect l="0" t="0" r="r" b="b"/>
              <a:pathLst>
                <a:path w="184" h="248">
                  <a:moveTo>
                    <a:pt x="24" y="16"/>
                  </a:moveTo>
                  <a:lnTo>
                    <a:pt x="184" y="0"/>
                  </a:lnTo>
                  <a:lnTo>
                    <a:pt x="184" y="152"/>
                  </a:lnTo>
                  <a:lnTo>
                    <a:pt x="56" y="192"/>
                  </a:lnTo>
                  <a:lnTo>
                    <a:pt x="40" y="248"/>
                  </a:lnTo>
                  <a:lnTo>
                    <a:pt x="0" y="184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C6FA46DC-C765-4DF1-B495-272F38E85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103" y="3335732"/>
              <a:ext cx="525429" cy="566404"/>
            </a:xfrm>
            <a:custGeom>
              <a:avLst/>
              <a:gdLst/>
              <a:ahLst/>
              <a:cxnLst>
                <a:cxn ang="0">
                  <a:pos x="152" y="48"/>
                </a:cxn>
                <a:cxn ang="0">
                  <a:pos x="288" y="40"/>
                </a:cxn>
                <a:cxn ang="0">
                  <a:pos x="296" y="16"/>
                </a:cxn>
                <a:cxn ang="0">
                  <a:pos x="336" y="0"/>
                </a:cxn>
                <a:cxn ang="0">
                  <a:pos x="368" y="32"/>
                </a:cxn>
                <a:cxn ang="0">
                  <a:pos x="224" y="288"/>
                </a:cxn>
                <a:cxn ang="0">
                  <a:pos x="32" y="344"/>
                </a:cxn>
                <a:cxn ang="0">
                  <a:pos x="0" y="296"/>
                </a:cxn>
                <a:cxn ang="0">
                  <a:pos x="16" y="248"/>
                </a:cxn>
                <a:cxn ang="0">
                  <a:pos x="152" y="208"/>
                </a:cxn>
                <a:cxn ang="0">
                  <a:pos x="152" y="48"/>
                </a:cxn>
              </a:cxnLst>
              <a:rect l="0" t="0" r="r" b="b"/>
              <a:pathLst>
                <a:path w="368" h="344">
                  <a:moveTo>
                    <a:pt x="152" y="48"/>
                  </a:moveTo>
                  <a:lnTo>
                    <a:pt x="288" y="40"/>
                  </a:lnTo>
                  <a:lnTo>
                    <a:pt x="296" y="16"/>
                  </a:lnTo>
                  <a:lnTo>
                    <a:pt x="336" y="0"/>
                  </a:lnTo>
                  <a:lnTo>
                    <a:pt x="368" y="32"/>
                  </a:lnTo>
                  <a:lnTo>
                    <a:pt x="224" y="288"/>
                  </a:lnTo>
                  <a:lnTo>
                    <a:pt x="32" y="344"/>
                  </a:lnTo>
                  <a:lnTo>
                    <a:pt x="0" y="296"/>
                  </a:lnTo>
                  <a:lnTo>
                    <a:pt x="16" y="248"/>
                  </a:lnTo>
                  <a:lnTo>
                    <a:pt x="152" y="20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5A03AC52-7827-4A37-87BF-FC94512A0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846" y="3297169"/>
              <a:ext cx="1373828" cy="1147268"/>
            </a:xfrm>
            <a:custGeom>
              <a:avLst/>
              <a:gdLst/>
              <a:ahLst/>
              <a:cxnLst>
                <a:cxn ang="0">
                  <a:pos x="752" y="0"/>
                </a:cxn>
                <a:cxn ang="0">
                  <a:pos x="912" y="56"/>
                </a:cxn>
                <a:cxn ang="0">
                  <a:pos x="944" y="128"/>
                </a:cxn>
                <a:cxn ang="0">
                  <a:pos x="848" y="208"/>
                </a:cxn>
                <a:cxn ang="0">
                  <a:pos x="912" y="288"/>
                </a:cxn>
                <a:cxn ang="0">
                  <a:pos x="904" y="376"/>
                </a:cxn>
                <a:cxn ang="0">
                  <a:pos x="960" y="512"/>
                </a:cxn>
                <a:cxn ang="0">
                  <a:pos x="744" y="512"/>
                </a:cxn>
                <a:cxn ang="0">
                  <a:pos x="744" y="600"/>
                </a:cxn>
                <a:cxn ang="0">
                  <a:pos x="824" y="672"/>
                </a:cxn>
                <a:cxn ang="0">
                  <a:pos x="792" y="696"/>
                </a:cxn>
                <a:cxn ang="0">
                  <a:pos x="472" y="624"/>
                </a:cxn>
                <a:cxn ang="0">
                  <a:pos x="456" y="432"/>
                </a:cxn>
                <a:cxn ang="0">
                  <a:pos x="392" y="432"/>
                </a:cxn>
                <a:cxn ang="0">
                  <a:pos x="328" y="480"/>
                </a:cxn>
                <a:cxn ang="0">
                  <a:pos x="232" y="472"/>
                </a:cxn>
                <a:cxn ang="0">
                  <a:pos x="224" y="408"/>
                </a:cxn>
                <a:cxn ang="0">
                  <a:pos x="48" y="448"/>
                </a:cxn>
                <a:cxn ang="0">
                  <a:pos x="0" y="368"/>
                </a:cxn>
                <a:cxn ang="0">
                  <a:pos x="192" y="312"/>
                </a:cxn>
                <a:cxn ang="0">
                  <a:pos x="344" y="56"/>
                </a:cxn>
                <a:cxn ang="0">
                  <a:pos x="392" y="8"/>
                </a:cxn>
                <a:cxn ang="0">
                  <a:pos x="480" y="32"/>
                </a:cxn>
                <a:cxn ang="0">
                  <a:pos x="592" y="32"/>
                </a:cxn>
                <a:cxn ang="0">
                  <a:pos x="752" y="0"/>
                </a:cxn>
              </a:cxnLst>
              <a:rect l="0" t="0" r="r" b="b"/>
              <a:pathLst>
                <a:path w="960" h="696">
                  <a:moveTo>
                    <a:pt x="752" y="0"/>
                  </a:moveTo>
                  <a:lnTo>
                    <a:pt x="912" y="56"/>
                  </a:lnTo>
                  <a:lnTo>
                    <a:pt x="944" y="128"/>
                  </a:lnTo>
                  <a:lnTo>
                    <a:pt x="848" y="208"/>
                  </a:lnTo>
                  <a:lnTo>
                    <a:pt x="912" y="288"/>
                  </a:lnTo>
                  <a:lnTo>
                    <a:pt x="904" y="376"/>
                  </a:lnTo>
                  <a:lnTo>
                    <a:pt x="960" y="512"/>
                  </a:lnTo>
                  <a:lnTo>
                    <a:pt x="744" y="512"/>
                  </a:lnTo>
                  <a:lnTo>
                    <a:pt x="744" y="600"/>
                  </a:lnTo>
                  <a:lnTo>
                    <a:pt x="824" y="672"/>
                  </a:lnTo>
                  <a:lnTo>
                    <a:pt x="792" y="696"/>
                  </a:lnTo>
                  <a:lnTo>
                    <a:pt x="472" y="624"/>
                  </a:lnTo>
                  <a:lnTo>
                    <a:pt x="456" y="432"/>
                  </a:lnTo>
                  <a:lnTo>
                    <a:pt x="392" y="432"/>
                  </a:lnTo>
                  <a:lnTo>
                    <a:pt x="328" y="480"/>
                  </a:lnTo>
                  <a:lnTo>
                    <a:pt x="232" y="472"/>
                  </a:lnTo>
                  <a:lnTo>
                    <a:pt x="224" y="408"/>
                  </a:lnTo>
                  <a:lnTo>
                    <a:pt x="48" y="448"/>
                  </a:lnTo>
                  <a:lnTo>
                    <a:pt x="0" y="368"/>
                  </a:lnTo>
                  <a:lnTo>
                    <a:pt x="192" y="312"/>
                  </a:lnTo>
                  <a:lnTo>
                    <a:pt x="344" y="56"/>
                  </a:lnTo>
                  <a:lnTo>
                    <a:pt x="392" y="8"/>
                  </a:lnTo>
                  <a:lnTo>
                    <a:pt x="480" y="32"/>
                  </a:lnTo>
                  <a:lnTo>
                    <a:pt x="592" y="32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AF471D54-707A-4E0C-B51A-FE42824DA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544" y="2598204"/>
              <a:ext cx="674863" cy="855631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0" y="264"/>
                </a:cxn>
                <a:cxn ang="0">
                  <a:pos x="16" y="408"/>
                </a:cxn>
                <a:cxn ang="0">
                  <a:pos x="248" y="520"/>
                </a:cxn>
                <a:cxn ang="0">
                  <a:pos x="320" y="472"/>
                </a:cxn>
                <a:cxn ang="0">
                  <a:pos x="432" y="440"/>
                </a:cxn>
                <a:cxn ang="0">
                  <a:pos x="472" y="360"/>
                </a:cxn>
                <a:cxn ang="0">
                  <a:pos x="328" y="280"/>
                </a:cxn>
                <a:cxn ang="0">
                  <a:pos x="336" y="200"/>
                </a:cxn>
                <a:cxn ang="0">
                  <a:pos x="312" y="184"/>
                </a:cxn>
                <a:cxn ang="0">
                  <a:pos x="328" y="112"/>
                </a:cxn>
                <a:cxn ang="0">
                  <a:pos x="104" y="0"/>
                </a:cxn>
              </a:cxnLst>
              <a:rect l="0" t="0" r="r" b="b"/>
              <a:pathLst>
                <a:path w="472" h="520">
                  <a:moveTo>
                    <a:pt x="104" y="0"/>
                  </a:moveTo>
                  <a:lnTo>
                    <a:pt x="0" y="264"/>
                  </a:lnTo>
                  <a:lnTo>
                    <a:pt x="16" y="408"/>
                  </a:lnTo>
                  <a:lnTo>
                    <a:pt x="248" y="520"/>
                  </a:lnTo>
                  <a:lnTo>
                    <a:pt x="320" y="472"/>
                  </a:lnTo>
                  <a:lnTo>
                    <a:pt x="432" y="440"/>
                  </a:lnTo>
                  <a:lnTo>
                    <a:pt x="472" y="360"/>
                  </a:lnTo>
                  <a:lnTo>
                    <a:pt x="328" y="280"/>
                  </a:lnTo>
                  <a:lnTo>
                    <a:pt x="336" y="200"/>
                  </a:lnTo>
                  <a:lnTo>
                    <a:pt x="312" y="184"/>
                  </a:lnTo>
                  <a:lnTo>
                    <a:pt x="328" y="11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0F896A44-797F-4EFA-BA72-D6F4482A9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744" y="2822354"/>
              <a:ext cx="619430" cy="843577"/>
            </a:xfrm>
            <a:custGeom>
              <a:avLst/>
              <a:gdLst/>
              <a:ahLst/>
              <a:cxnLst>
                <a:cxn ang="0">
                  <a:pos x="104" y="64"/>
                </a:cxn>
                <a:cxn ang="0">
                  <a:pos x="96" y="144"/>
                </a:cxn>
                <a:cxn ang="0">
                  <a:pos x="240" y="224"/>
                </a:cxn>
                <a:cxn ang="0">
                  <a:pos x="200" y="304"/>
                </a:cxn>
                <a:cxn ang="0">
                  <a:pos x="88" y="336"/>
                </a:cxn>
                <a:cxn ang="0">
                  <a:pos x="16" y="376"/>
                </a:cxn>
                <a:cxn ang="0">
                  <a:pos x="0" y="432"/>
                </a:cxn>
                <a:cxn ang="0">
                  <a:pos x="56" y="512"/>
                </a:cxn>
                <a:cxn ang="0">
                  <a:pos x="296" y="376"/>
                </a:cxn>
                <a:cxn ang="0">
                  <a:pos x="432" y="0"/>
                </a:cxn>
                <a:cxn ang="0">
                  <a:pos x="224" y="88"/>
                </a:cxn>
                <a:cxn ang="0">
                  <a:pos x="104" y="64"/>
                </a:cxn>
              </a:cxnLst>
              <a:rect l="0" t="0" r="r" b="b"/>
              <a:pathLst>
                <a:path w="432" h="512">
                  <a:moveTo>
                    <a:pt x="104" y="64"/>
                  </a:moveTo>
                  <a:lnTo>
                    <a:pt x="96" y="144"/>
                  </a:lnTo>
                  <a:lnTo>
                    <a:pt x="240" y="224"/>
                  </a:lnTo>
                  <a:lnTo>
                    <a:pt x="200" y="304"/>
                  </a:lnTo>
                  <a:lnTo>
                    <a:pt x="88" y="336"/>
                  </a:lnTo>
                  <a:lnTo>
                    <a:pt x="16" y="376"/>
                  </a:lnTo>
                  <a:lnTo>
                    <a:pt x="0" y="432"/>
                  </a:lnTo>
                  <a:lnTo>
                    <a:pt x="56" y="512"/>
                  </a:lnTo>
                  <a:lnTo>
                    <a:pt x="296" y="376"/>
                  </a:lnTo>
                  <a:lnTo>
                    <a:pt x="432" y="0"/>
                  </a:lnTo>
                  <a:lnTo>
                    <a:pt x="224" y="8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C839DE61-D01F-4FCF-9289-A7945F7C5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108" y="3270657"/>
              <a:ext cx="465173" cy="65799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64"/>
                </a:cxn>
                <a:cxn ang="0">
                  <a:pos x="40" y="120"/>
                </a:cxn>
                <a:cxn ang="0">
                  <a:pos x="0" y="224"/>
                </a:cxn>
                <a:cxn ang="0">
                  <a:pos x="40" y="280"/>
                </a:cxn>
                <a:cxn ang="0">
                  <a:pos x="144" y="320"/>
                </a:cxn>
                <a:cxn ang="0">
                  <a:pos x="256" y="400"/>
                </a:cxn>
                <a:cxn ang="0">
                  <a:pos x="328" y="328"/>
                </a:cxn>
                <a:cxn ang="0">
                  <a:pos x="328" y="240"/>
                </a:cxn>
                <a:cxn ang="0">
                  <a:pos x="272" y="160"/>
                </a:cxn>
                <a:cxn ang="0">
                  <a:pos x="288" y="112"/>
                </a:cxn>
                <a:cxn ang="0">
                  <a:pos x="56" y="0"/>
                </a:cxn>
              </a:cxnLst>
              <a:rect l="0" t="0" r="r" b="b"/>
              <a:pathLst>
                <a:path w="328" h="400">
                  <a:moveTo>
                    <a:pt x="56" y="0"/>
                  </a:moveTo>
                  <a:lnTo>
                    <a:pt x="8" y="64"/>
                  </a:lnTo>
                  <a:lnTo>
                    <a:pt x="40" y="120"/>
                  </a:lnTo>
                  <a:lnTo>
                    <a:pt x="0" y="224"/>
                  </a:lnTo>
                  <a:lnTo>
                    <a:pt x="40" y="280"/>
                  </a:lnTo>
                  <a:lnTo>
                    <a:pt x="144" y="320"/>
                  </a:lnTo>
                  <a:lnTo>
                    <a:pt x="256" y="400"/>
                  </a:lnTo>
                  <a:lnTo>
                    <a:pt x="328" y="328"/>
                  </a:lnTo>
                  <a:lnTo>
                    <a:pt x="328" y="240"/>
                  </a:lnTo>
                  <a:lnTo>
                    <a:pt x="272" y="160"/>
                  </a:lnTo>
                  <a:lnTo>
                    <a:pt x="288" y="11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D5C59A8C-F964-405A-A821-DD59429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674863" cy="89660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256" y="208"/>
                </a:cxn>
                <a:cxn ang="0">
                  <a:pos x="368" y="248"/>
                </a:cxn>
                <a:cxn ang="0">
                  <a:pos x="472" y="328"/>
                </a:cxn>
                <a:cxn ang="0">
                  <a:pos x="376" y="416"/>
                </a:cxn>
                <a:cxn ang="0">
                  <a:pos x="424" y="480"/>
                </a:cxn>
                <a:cxn ang="0">
                  <a:pos x="408" y="544"/>
                </a:cxn>
                <a:cxn ang="0">
                  <a:pos x="264" y="544"/>
                </a:cxn>
                <a:cxn ang="0">
                  <a:pos x="216" y="496"/>
                </a:cxn>
                <a:cxn ang="0">
                  <a:pos x="112" y="456"/>
                </a:cxn>
                <a:cxn ang="0">
                  <a:pos x="48" y="320"/>
                </a:cxn>
                <a:cxn ang="0">
                  <a:pos x="64" y="23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472" h="544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256" y="208"/>
                  </a:lnTo>
                  <a:lnTo>
                    <a:pt x="368" y="248"/>
                  </a:lnTo>
                  <a:lnTo>
                    <a:pt x="472" y="328"/>
                  </a:lnTo>
                  <a:lnTo>
                    <a:pt x="376" y="416"/>
                  </a:lnTo>
                  <a:lnTo>
                    <a:pt x="424" y="480"/>
                  </a:lnTo>
                  <a:lnTo>
                    <a:pt x="408" y="544"/>
                  </a:lnTo>
                  <a:lnTo>
                    <a:pt x="264" y="544"/>
                  </a:lnTo>
                  <a:lnTo>
                    <a:pt x="216" y="496"/>
                  </a:lnTo>
                  <a:lnTo>
                    <a:pt x="112" y="456"/>
                  </a:lnTo>
                  <a:lnTo>
                    <a:pt x="48" y="320"/>
                  </a:lnTo>
                  <a:lnTo>
                    <a:pt x="64" y="23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A322D3FC-A455-4893-97E1-3739DE11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470" y="4285358"/>
              <a:ext cx="539889" cy="106773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320" y="0"/>
                </a:cxn>
                <a:cxn ang="0">
                  <a:pos x="376" y="64"/>
                </a:cxn>
                <a:cxn ang="0">
                  <a:pos x="344" y="232"/>
                </a:cxn>
                <a:cxn ang="0">
                  <a:pos x="200" y="432"/>
                </a:cxn>
                <a:cxn ang="0">
                  <a:pos x="144" y="568"/>
                </a:cxn>
                <a:cxn ang="0">
                  <a:pos x="32" y="648"/>
                </a:cxn>
                <a:cxn ang="0">
                  <a:pos x="0" y="488"/>
                </a:cxn>
                <a:cxn ang="0">
                  <a:pos x="88" y="264"/>
                </a:cxn>
                <a:cxn ang="0">
                  <a:pos x="16" y="224"/>
                </a:cxn>
                <a:cxn ang="0">
                  <a:pos x="104" y="152"/>
                </a:cxn>
                <a:cxn ang="0">
                  <a:pos x="120" y="184"/>
                </a:cxn>
                <a:cxn ang="0">
                  <a:pos x="168" y="224"/>
                </a:cxn>
                <a:cxn ang="0">
                  <a:pos x="224" y="184"/>
                </a:cxn>
                <a:cxn ang="0">
                  <a:pos x="168" y="96"/>
                </a:cxn>
                <a:cxn ang="0">
                  <a:pos x="184" y="0"/>
                </a:cxn>
              </a:cxnLst>
              <a:rect l="0" t="0" r="r" b="b"/>
              <a:pathLst>
                <a:path w="376" h="648">
                  <a:moveTo>
                    <a:pt x="184" y="0"/>
                  </a:moveTo>
                  <a:lnTo>
                    <a:pt x="320" y="0"/>
                  </a:lnTo>
                  <a:lnTo>
                    <a:pt x="376" y="64"/>
                  </a:lnTo>
                  <a:lnTo>
                    <a:pt x="344" y="232"/>
                  </a:lnTo>
                  <a:lnTo>
                    <a:pt x="200" y="432"/>
                  </a:lnTo>
                  <a:lnTo>
                    <a:pt x="144" y="568"/>
                  </a:lnTo>
                  <a:lnTo>
                    <a:pt x="32" y="648"/>
                  </a:lnTo>
                  <a:lnTo>
                    <a:pt x="0" y="488"/>
                  </a:lnTo>
                  <a:lnTo>
                    <a:pt x="88" y="264"/>
                  </a:lnTo>
                  <a:lnTo>
                    <a:pt x="16" y="224"/>
                  </a:lnTo>
                  <a:lnTo>
                    <a:pt x="104" y="152"/>
                  </a:lnTo>
                  <a:lnTo>
                    <a:pt x="120" y="184"/>
                  </a:lnTo>
                  <a:lnTo>
                    <a:pt x="168" y="224"/>
                  </a:lnTo>
                  <a:lnTo>
                    <a:pt x="224" y="184"/>
                  </a:lnTo>
                  <a:lnTo>
                    <a:pt x="168" y="96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ACBAADF7-294E-4BCB-813E-B439BEB03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900" y="4338385"/>
              <a:ext cx="284405" cy="884552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12" y="136"/>
                </a:cxn>
                <a:cxn ang="0">
                  <a:pos x="32" y="184"/>
                </a:cxn>
                <a:cxn ang="0">
                  <a:pos x="48" y="328"/>
                </a:cxn>
                <a:cxn ang="0">
                  <a:pos x="0" y="408"/>
                </a:cxn>
                <a:cxn ang="0">
                  <a:pos x="8" y="536"/>
                </a:cxn>
                <a:cxn ang="0">
                  <a:pos x="136" y="480"/>
                </a:cxn>
                <a:cxn ang="0">
                  <a:pos x="200" y="208"/>
                </a:cxn>
                <a:cxn ang="0">
                  <a:pos x="168" y="0"/>
                </a:cxn>
              </a:cxnLst>
              <a:rect l="0" t="0" r="r" b="b"/>
              <a:pathLst>
                <a:path w="200" h="536">
                  <a:moveTo>
                    <a:pt x="168" y="0"/>
                  </a:moveTo>
                  <a:lnTo>
                    <a:pt x="112" y="136"/>
                  </a:lnTo>
                  <a:lnTo>
                    <a:pt x="32" y="184"/>
                  </a:lnTo>
                  <a:lnTo>
                    <a:pt x="48" y="328"/>
                  </a:lnTo>
                  <a:lnTo>
                    <a:pt x="0" y="408"/>
                  </a:lnTo>
                  <a:lnTo>
                    <a:pt x="8" y="536"/>
                  </a:lnTo>
                  <a:lnTo>
                    <a:pt x="136" y="480"/>
                  </a:lnTo>
                  <a:lnTo>
                    <a:pt x="200" y="20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4428A87B-B0EB-4A23-ACEE-17BE137BD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168" y="4601100"/>
              <a:ext cx="482044" cy="568813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192" y="0"/>
                </a:cxn>
                <a:cxn ang="0">
                  <a:pos x="336" y="72"/>
                </a:cxn>
                <a:cxn ang="0">
                  <a:pos x="256" y="296"/>
                </a:cxn>
                <a:cxn ang="0">
                  <a:pos x="128" y="344"/>
                </a:cxn>
                <a:cxn ang="0">
                  <a:pos x="0" y="152"/>
                </a:cxn>
              </a:cxnLst>
              <a:rect l="0" t="0" r="r" b="b"/>
              <a:pathLst>
                <a:path w="336" h="344">
                  <a:moveTo>
                    <a:pt x="0" y="152"/>
                  </a:moveTo>
                  <a:lnTo>
                    <a:pt x="192" y="0"/>
                  </a:lnTo>
                  <a:lnTo>
                    <a:pt x="336" y="72"/>
                  </a:lnTo>
                  <a:lnTo>
                    <a:pt x="256" y="296"/>
                  </a:lnTo>
                  <a:lnTo>
                    <a:pt x="128" y="344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C63F12CA-39F6-4FA0-B128-389EEFA7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4140746"/>
              <a:ext cx="754401" cy="725479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456" y="0"/>
                </a:cxn>
                <a:cxn ang="0">
                  <a:pos x="496" y="80"/>
                </a:cxn>
                <a:cxn ang="0">
                  <a:pos x="496" y="168"/>
                </a:cxn>
                <a:cxn ang="0">
                  <a:pos x="528" y="240"/>
                </a:cxn>
                <a:cxn ang="0">
                  <a:pos x="440" y="312"/>
                </a:cxn>
                <a:cxn ang="0">
                  <a:pos x="368" y="280"/>
                </a:cxn>
                <a:cxn ang="0">
                  <a:pos x="176" y="440"/>
                </a:cxn>
                <a:cxn ang="0">
                  <a:pos x="64" y="384"/>
                </a:cxn>
                <a:cxn ang="0">
                  <a:pos x="0" y="256"/>
                </a:cxn>
                <a:cxn ang="0">
                  <a:pos x="104" y="208"/>
                </a:cxn>
                <a:cxn ang="0">
                  <a:pos x="56" y="128"/>
                </a:cxn>
                <a:cxn ang="0">
                  <a:pos x="288" y="176"/>
                </a:cxn>
                <a:cxn ang="0">
                  <a:pos x="320" y="160"/>
                </a:cxn>
                <a:cxn ang="0">
                  <a:pos x="240" y="88"/>
                </a:cxn>
                <a:cxn ang="0">
                  <a:pos x="240" y="0"/>
                </a:cxn>
              </a:cxnLst>
              <a:rect l="0" t="0" r="r" b="b"/>
              <a:pathLst>
                <a:path w="528" h="440">
                  <a:moveTo>
                    <a:pt x="240" y="0"/>
                  </a:moveTo>
                  <a:lnTo>
                    <a:pt x="456" y="0"/>
                  </a:lnTo>
                  <a:lnTo>
                    <a:pt x="496" y="80"/>
                  </a:lnTo>
                  <a:lnTo>
                    <a:pt x="496" y="168"/>
                  </a:lnTo>
                  <a:lnTo>
                    <a:pt x="528" y="240"/>
                  </a:lnTo>
                  <a:lnTo>
                    <a:pt x="440" y="312"/>
                  </a:lnTo>
                  <a:lnTo>
                    <a:pt x="368" y="280"/>
                  </a:lnTo>
                  <a:lnTo>
                    <a:pt x="176" y="440"/>
                  </a:lnTo>
                  <a:lnTo>
                    <a:pt x="64" y="384"/>
                  </a:lnTo>
                  <a:lnTo>
                    <a:pt x="0" y="256"/>
                  </a:lnTo>
                  <a:lnTo>
                    <a:pt x="104" y="208"/>
                  </a:lnTo>
                  <a:lnTo>
                    <a:pt x="56" y="128"/>
                  </a:lnTo>
                  <a:lnTo>
                    <a:pt x="288" y="176"/>
                  </a:lnTo>
                  <a:lnTo>
                    <a:pt x="320" y="160"/>
                  </a:lnTo>
                  <a:lnTo>
                    <a:pt x="240" y="8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0E57E17D-9882-4BB7-B3CC-21DF83EA9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626" y="4126285"/>
              <a:ext cx="284405" cy="5278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40"/>
                </a:cxn>
                <a:cxn ang="0">
                  <a:pos x="160" y="96"/>
                </a:cxn>
                <a:cxn ang="0">
                  <a:pos x="144" y="192"/>
                </a:cxn>
                <a:cxn ang="0">
                  <a:pos x="200" y="280"/>
                </a:cxn>
                <a:cxn ang="0">
                  <a:pos x="144" y="320"/>
                </a:cxn>
                <a:cxn ang="0">
                  <a:pos x="88" y="280"/>
                </a:cxn>
                <a:cxn ang="0">
                  <a:pos x="72" y="240"/>
                </a:cxn>
                <a:cxn ang="0">
                  <a:pos x="40" y="176"/>
                </a:cxn>
                <a:cxn ang="0">
                  <a:pos x="40" y="88"/>
                </a:cxn>
                <a:cxn ang="0">
                  <a:pos x="0" y="0"/>
                </a:cxn>
              </a:cxnLst>
              <a:rect l="0" t="0" r="r" b="b"/>
              <a:pathLst>
                <a:path w="200" h="320">
                  <a:moveTo>
                    <a:pt x="0" y="0"/>
                  </a:moveTo>
                  <a:lnTo>
                    <a:pt x="120" y="40"/>
                  </a:lnTo>
                  <a:lnTo>
                    <a:pt x="160" y="96"/>
                  </a:lnTo>
                  <a:lnTo>
                    <a:pt x="144" y="192"/>
                  </a:lnTo>
                  <a:lnTo>
                    <a:pt x="200" y="280"/>
                  </a:lnTo>
                  <a:lnTo>
                    <a:pt x="144" y="320"/>
                  </a:lnTo>
                  <a:lnTo>
                    <a:pt x="88" y="280"/>
                  </a:lnTo>
                  <a:lnTo>
                    <a:pt x="72" y="240"/>
                  </a:lnTo>
                  <a:lnTo>
                    <a:pt x="40" y="176"/>
                  </a:lnTo>
                  <a:lnTo>
                    <a:pt x="4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A4EF39D-BF99-48D1-AB30-3017F809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333" y="3969622"/>
              <a:ext cx="814656" cy="80501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84" y="0"/>
                </a:cxn>
                <a:cxn ang="0">
                  <a:pos x="184" y="64"/>
                </a:cxn>
                <a:cxn ang="0">
                  <a:pos x="280" y="72"/>
                </a:cxn>
                <a:cxn ang="0">
                  <a:pos x="336" y="24"/>
                </a:cxn>
                <a:cxn ang="0">
                  <a:pos x="408" y="24"/>
                </a:cxn>
                <a:cxn ang="0">
                  <a:pos x="424" y="216"/>
                </a:cxn>
                <a:cxn ang="0">
                  <a:pos x="520" y="232"/>
                </a:cxn>
                <a:cxn ang="0">
                  <a:pos x="568" y="312"/>
                </a:cxn>
                <a:cxn ang="0">
                  <a:pos x="464" y="360"/>
                </a:cxn>
                <a:cxn ang="0">
                  <a:pos x="520" y="488"/>
                </a:cxn>
                <a:cxn ang="0">
                  <a:pos x="8" y="488"/>
                </a:cxn>
                <a:cxn ang="0">
                  <a:pos x="104" y="304"/>
                </a:cxn>
                <a:cxn ang="0">
                  <a:pos x="48" y="216"/>
                </a:cxn>
                <a:cxn ang="0">
                  <a:pos x="56" y="136"/>
                </a:cxn>
                <a:cxn ang="0">
                  <a:pos x="0" y="32"/>
                </a:cxn>
              </a:cxnLst>
              <a:rect l="0" t="0" r="r" b="b"/>
              <a:pathLst>
                <a:path w="568" h="488">
                  <a:moveTo>
                    <a:pt x="0" y="32"/>
                  </a:moveTo>
                  <a:lnTo>
                    <a:pt x="184" y="0"/>
                  </a:lnTo>
                  <a:lnTo>
                    <a:pt x="184" y="64"/>
                  </a:lnTo>
                  <a:lnTo>
                    <a:pt x="280" y="72"/>
                  </a:lnTo>
                  <a:lnTo>
                    <a:pt x="336" y="24"/>
                  </a:lnTo>
                  <a:lnTo>
                    <a:pt x="408" y="24"/>
                  </a:lnTo>
                  <a:lnTo>
                    <a:pt x="424" y="216"/>
                  </a:lnTo>
                  <a:lnTo>
                    <a:pt x="520" y="232"/>
                  </a:lnTo>
                  <a:lnTo>
                    <a:pt x="568" y="312"/>
                  </a:lnTo>
                  <a:lnTo>
                    <a:pt x="464" y="360"/>
                  </a:lnTo>
                  <a:lnTo>
                    <a:pt x="520" y="488"/>
                  </a:lnTo>
                  <a:lnTo>
                    <a:pt x="8" y="488"/>
                  </a:lnTo>
                  <a:lnTo>
                    <a:pt x="104" y="304"/>
                  </a:lnTo>
                  <a:lnTo>
                    <a:pt x="48" y="216"/>
                  </a:lnTo>
                  <a:lnTo>
                    <a:pt x="56" y="1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23FE7EA8-B39E-40DB-8811-381DE37C3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386" y="4774637"/>
              <a:ext cx="903835" cy="7495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2" y="0"/>
                </a:cxn>
                <a:cxn ang="0">
                  <a:pos x="632" y="56"/>
                </a:cxn>
                <a:cxn ang="0">
                  <a:pos x="464" y="64"/>
                </a:cxn>
                <a:cxn ang="0">
                  <a:pos x="440" y="184"/>
                </a:cxn>
                <a:cxn ang="0">
                  <a:pos x="384" y="184"/>
                </a:cxn>
                <a:cxn ang="0">
                  <a:pos x="384" y="456"/>
                </a:cxn>
                <a:cxn ang="0">
                  <a:pos x="192" y="440"/>
                </a:cxn>
                <a:cxn ang="0">
                  <a:pos x="120" y="248"/>
                </a:cxn>
                <a:cxn ang="0">
                  <a:pos x="0" y="0"/>
                </a:cxn>
              </a:cxnLst>
              <a:rect l="0" t="0" r="r" b="b"/>
              <a:pathLst>
                <a:path w="632" h="456">
                  <a:moveTo>
                    <a:pt x="0" y="0"/>
                  </a:moveTo>
                  <a:lnTo>
                    <a:pt x="512" y="0"/>
                  </a:lnTo>
                  <a:lnTo>
                    <a:pt x="632" y="56"/>
                  </a:lnTo>
                  <a:lnTo>
                    <a:pt x="464" y="64"/>
                  </a:lnTo>
                  <a:lnTo>
                    <a:pt x="440" y="184"/>
                  </a:lnTo>
                  <a:lnTo>
                    <a:pt x="384" y="184"/>
                  </a:lnTo>
                  <a:lnTo>
                    <a:pt x="384" y="456"/>
                  </a:lnTo>
                  <a:lnTo>
                    <a:pt x="192" y="440"/>
                  </a:lnTo>
                  <a:lnTo>
                    <a:pt x="120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742C702F-89FD-48E1-83C7-762FCE316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76" y="4851762"/>
              <a:ext cx="535070" cy="595325"/>
            </a:xfrm>
            <a:custGeom>
              <a:avLst/>
              <a:gdLst/>
              <a:ahLst/>
              <a:cxnLst>
                <a:cxn ang="0">
                  <a:pos x="88" y="16"/>
                </a:cxn>
                <a:cxn ang="0">
                  <a:pos x="248" y="0"/>
                </a:cxn>
                <a:cxn ang="0">
                  <a:pos x="376" y="184"/>
                </a:cxn>
                <a:cxn ang="0">
                  <a:pos x="192" y="312"/>
                </a:cxn>
                <a:cxn ang="0">
                  <a:pos x="136" y="288"/>
                </a:cxn>
                <a:cxn ang="0">
                  <a:pos x="64" y="360"/>
                </a:cxn>
                <a:cxn ang="0">
                  <a:pos x="0" y="272"/>
                </a:cxn>
                <a:cxn ang="0">
                  <a:pos x="0" y="136"/>
                </a:cxn>
                <a:cxn ang="0">
                  <a:pos x="64" y="136"/>
                </a:cxn>
                <a:cxn ang="0">
                  <a:pos x="88" y="16"/>
                </a:cxn>
              </a:cxnLst>
              <a:rect l="0" t="0" r="r" b="b"/>
              <a:pathLst>
                <a:path w="376" h="360">
                  <a:moveTo>
                    <a:pt x="88" y="16"/>
                  </a:moveTo>
                  <a:lnTo>
                    <a:pt x="248" y="0"/>
                  </a:lnTo>
                  <a:lnTo>
                    <a:pt x="376" y="184"/>
                  </a:lnTo>
                  <a:lnTo>
                    <a:pt x="192" y="312"/>
                  </a:lnTo>
                  <a:lnTo>
                    <a:pt x="136" y="288"/>
                  </a:lnTo>
                  <a:lnTo>
                    <a:pt x="64" y="360"/>
                  </a:lnTo>
                  <a:lnTo>
                    <a:pt x="0" y="272"/>
                  </a:lnTo>
                  <a:lnTo>
                    <a:pt x="0" y="136"/>
                  </a:lnTo>
                  <a:lnTo>
                    <a:pt x="64" y="136"/>
                  </a:lnTo>
                  <a:lnTo>
                    <a:pt x="88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A12EF7CD-81FF-44C3-9265-FAEE048B4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150" y="5090376"/>
              <a:ext cx="1019526" cy="843577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92" y="256"/>
                </a:cxn>
                <a:cxn ang="0">
                  <a:pos x="192" y="128"/>
                </a:cxn>
                <a:cxn ang="0">
                  <a:pos x="256" y="208"/>
                </a:cxn>
                <a:cxn ang="0">
                  <a:pos x="320" y="144"/>
                </a:cxn>
                <a:cxn ang="0">
                  <a:pos x="376" y="160"/>
                </a:cxn>
                <a:cxn ang="0">
                  <a:pos x="560" y="40"/>
                </a:cxn>
                <a:cxn ang="0">
                  <a:pos x="688" y="0"/>
                </a:cxn>
                <a:cxn ang="0">
                  <a:pos x="712" y="152"/>
                </a:cxn>
                <a:cxn ang="0">
                  <a:pos x="688" y="256"/>
                </a:cxn>
                <a:cxn ang="0">
                  <a:pos x="576" y="376"/>
                </a:cxn>
                <a:cxn ang="0">
                  <a:pos x="304" y="496"/>
                </a:cxn>
                <a:cxn ang="0">
                  <a:pos x="152" y="512"/>
                </a:cxn>
                <a:cxn ang="0">
                  <a:pos x="0" y="248"/>
                </a:cxn>
              </a:cxnLst>
              <a:rect l="0" t="0" r="r" b="b"/>
              <a:pathLst>
                <a:path w="712" h="512">
                  <a:moveTo>
                    <a:pt x="0" y="248"/>
                  </a:moveTo>
                  <a:lnTo>
                    <a:pt x="192" y="256"/>
                  </a:lnTo>
                  <a:lnTo>
                    <a:pt x="192" y="128"/>
                  </a:lnTo>
                  <a:lnTo>
                    <a:pt x="256" y="208"/>
                  </a:lnTo>
                  <a:lnTo>
                    <a:pt x="320" y="144"/>
                  </a:lnTo>
                  <a:lnTo>
                    <a:pt x="376" y="160"/>
                  </a:lnTo>
                  <a:lnTo>
                    <a:pt x="560" y="40"/>
                  </a:lnTo>
                  <a:lnTo>
                    <a:pt x="688" y="0"/>
                  </a:lnTo>
                  <a:lnTo>
                    <a:pt x="712" y="152"/>
                  </a:lnTo>
                  <a:lnTo>
                    <a:pt x="688" y="256"/>
                  </a:lnTo>
                  <a:lnTo>
                    <a:pt x="576" y="376"/>
                  </a:lnTo>
                  <a:lnTo>
                    <a:pt x="304" y="496"/>
                  </a:lnTo>
                  <a:lnTo>
                    <a:pt x="152" y="512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29788B85-4B66-479E-9243-68D2C8BD7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16304"/>
              <a:ext cx="149434" cy="2651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8" y="16"/>
                </a:cxn>
                <a:cxn ang="0">
                  <a:pos x="104" y="8"/>
                </a:cxn>
                <a:cxn ang="0">
                  <a:pos x="8" y="0"/>
                </a:cxn>
                <a:cxn ang="0">
                  <a:pos x="0" y="16"/>
                </a:cxn>
              </a:cxnLst>
              <a:rect l="0" t="0" r="r" b="b"/>
              <a:pathLst>
                <a:path w="104" h="16">
                  <a:moveTo>
                    <a:pt x="0" y="16"/>
                  </a:moveTo>
                  <a:lnTo>
                    <a:pt x="88" y="16"/>
                  </a:lnTo>
                  <a:lnTo>
                    <a:pt x="104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28E633A0-465F-4292-9666-F272E0BC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521" y="2940455"/>
              <a:ext cx="137383" cy="34225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8"/>
                </a:cxn>
                <a:cxn ang="0">
                  <a:pos x="24" y="208"/>
                </a:cxn>
                <a:cxn ang="0">
                  <a:pos x="96" y="208"/>
                </a:cxn>
                <a:cxn ang="0">
                  <a:pos x="64" y="48"/>
                </a:cxn>
                <a:cxn ang="0">
                  <a:pos x="40" y="0"/>
                </a:cxn>
              </a:cxnLst>
              <a:rect l="0" t="0" r="r" b="b"/>
              <a:pathLst>
                <a:path w="96" h="208">
                  <a:moveTo>
                    <a:pt x="40" y="0"/>
                  </a:moveTo>
                  <a:lnTo>
                    <a:pt x="0" y="8"/>
                  </a:lnTo>
                  <a:lnTo>
                    <a:pt x="24" y="208"/>
                  </a:lnTo>
                  <a:lnTo>
                    <a:pt x="96" y="208"/>
                  </a:lnTo>
                  <a:lnTo>
                    <a:pt x="64" y="4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C499A908-8E38-4FF7-A72E-45A3B95B4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822354"/>
              <a:ext cx="173536" cy="460354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40" y="48"/>
                </a:cxn>
                <a:cxn ang="0">
                  <a:pos x="0" y="72"/>
                </a:cxn>
                <a:cxn ang="0">
                  <a:pos x="24" y="120"/>
                </a:cxn>
                <a:cxn ang="0">
                  <a:pos x="56" y="280"/>
                </a:cxn>
                <a:cxn ang="0">
                  <a:pos x="120" y="280"/>
                </a:cxn>
                <a:cxn ang="0">
                  <a:pos x="112" y="0"/>
                </a:cxn>
              </a:cxnLst>
              <a:rect l="0" t="0" r="r" b="b"/>
              <a:pathLst>
                <a:path w="120" h="280">
                  <a:moveTo>
                    <a:pt x="112" y="0"/>
                  </a:moveTo>
                  <a:lnTo>
                    <a:pt x="40" y="48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56" y="280"/>
                  </a:lnTo>
                  <a:lnTo>
                    <a:pt x="120" y="28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4CAE929F-9B72-4F0E-8EAC-18EB95CD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000" y="3441781"/>
              <a:ext cx="103640" cy="79538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72" y="0"/>
                </a:cxn>
                <a:cxn ang="0">
                  <a:pos x="72" y="40"/>
                </a:cxn>
                <a:cxn ang="0">
                  <a:pos x="0" y="48"/>
                </a:cxn>
                <a:cxn ang="0">
                  <a:pos x="8" y="8"/>
                </a:cxn>
              </a:cxnLst>
              <a:rect l="0" t="0" r="r" b="b"/>
              <a:pathLst>
                <a:path w="72" h="48">
                  <a:moveTo>
                    <a:pt x="8" y="8"/>
                  </a:moveTo>
                  <a:lnTo>
                    <a:pt x="72" y="0"/>
                  </a:lnTo>
                  <a:lnTo>
                    <a:pt x="72" y="40"/>
                  </a:lnTo>
                  <a:lnTo>
                    <a:pt x="0" y="4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7BB5377B-7BDE-4B41-9E3A-8A9A74BDF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366353" cy="315739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32" y="19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256" h="192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32" y="19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04F92A45-0078-4CB8-B1D7-8A76C8ECA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986" y="3677982"/>
              <a:ext cx="137383" cy="9399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4" y="0"/>
                </a:cxn>
                <a:cxn ang="0">
                  <a:pos x="96" y="48"/>
                </a:cxn>
                <a:cxn ang="0">
                  <a:pos x="56" y="48"/>
                </a:cxn>
                <a:cxn ang="0">
                  <a:pos x="24" y="56"/>
                </a:cxn>
                <a:cxn ang="0">
                  <a:pos x="0" y="16"/>
                </a:cxn>
              </a:cxnLst>
              <a:rect l="0" t="0" r="r" b="b"/>
              <a:pathLst>
                <a:path w="96" h="56">
                  <a:moveTo>
                    <a:pt x="0" y="16"/>
                  </a:moveTo>
                  <a:lnTo>
                    <a:pt x="64" y="0"/>
                  </a:lnTo>
                  <a:lnTo>
                    <a:pt x="96" y="48"/>
                  </a:lnTo>
                  <a:lnTo>
                    <a:pt x="56" y="48"/>
                  </a:lnTo>
                  <a:lnTo>
                    <a:pt x="24" y="5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B2DBD903-5294-47BC-B57C-98EE1C0FF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3757520"/>
              <a:ext cx="113281" cy="15907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40" y="0"/>
                </a:cxn>
                <a:cxn ang="0">
                  <a:pos x="8" y="8"/>
                </a:cxn>
                <a:cxn ang="0">
                  <a:pos x="8" y="56"/>
                </a:cxn>
                <a:cxn ang="0">
                  <a:pos x="0" y="96"/>
                </a:cxn>
                <a:cxn ang="0">
                  <a:pos x="48" y="64"/>
                </a:cxn>
                <a:cxn ang="0">
                  <a:pos x="72" y="48"/>
                </a:cxn>
                <a:cxn ang="0">
                  <a:pos x="80" y="0"/>
                </a:cxn>
              </a:cxnLst>
              <a:rect l="0" t="0" r="r" b="b"/>
              <a:pathLst>
                <a:path w="80" h="96">
                  <a:moveTo>
                    <a:pt x="80" y="0"/>
                  </a:moveTo>
                  <a:lnTo>
                    <a:pt x="40" y="0"/>
                  </a:lnTo>
                  <a:lnTo>
                    <a:pt x="8" y="8"/>
                  </a:lnTo>
                  <a:lnTo>
                    <a:pt x="8" y="56"/>
                  </a:lnTo>
                  <a:lnTo>
                    <a:pt x="0" y="96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664FF5D3-3679-4885-8037-2084E042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834" y="5538676"/>
              <a:ext cx="134974" cy="132564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6" y="24"/>
                </a:cxn>
                <a:cxn ang="0">
                  <a:pos x="0" y="72"/>
                </a:cxn>
                <a:cxn ang="0">
                  <a:pos x="40" y="80"/>
                </a:cxn>
                <a:cxn ang="0">
                  <a:pos x="80" y="56"/>
                </a:cxn>
                <a:cxn ang="0">
                  <a:pos x="96" y="32"/>
                </a:cxn>
                <a:cxn ang="0">
                  <a:pos x="72" y="0"/>
                </a:cxn>
              </a:cxnLst>
              <a:rect l="0" t="0" r="r" b="b"/>
              <a:pathLst>
                <a:path w="96" h="80">
                  <a:moveTo>
                    <a:pt x="72" y="0"/>
                  </a:moveTo>
                  <a:lnTo>
                    <a:pt x="16" y="24"/>
                  </a:lnTo>
                  <a:lnTo>
                    <a:pt x="0" y="72"/>
                  </a:lnTo>
                  <a:lnTo>
                    <a:pt x="40" y="80"/>
                  </a:lnTo>
                  <a:lnTo>
                    <a:pt x="80" y="56"/>
                  </a:lnTo>
                  <a:lnTo>
                    <a:pt x="96" y="3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E2C63140-1558-41A2-A429-F40111698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5247039"/>
              <a:ext cx="91589" cy="1205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4" y="0"/>
                </a:cxn>
                <a:cxn ang="0">
                  <a:pos x="8" y="8"/>
                </a:cxn>
                <a:cxn ang="0">
                  <a:pos x="0" y="40"/>
                </a:cxn>
                <a:cxn ang="0">
                  <a:pos x="16" y="72"/>
                </a:cxn>
                <a:cxn ang="0">
                  <a:pos x="32" y="72"/>
                </a:cxn>
                <a:cxn ang="0">
                  <a:pos x="64" y="56"/>
                </a:cxn>
                <a:cxn ang="0">
                  <a:pos x="56" y="0"/>
                </a:cxn>
              </a:cxnLst>
              <a:rect l="0" t="0" r="r" b="b"/>
              <a:pathLst>
                <a:path w="64" h="72">
                  <a:moveTo>
                    <a:pt x="56" y="0"/>
                  </a:moveTo>
                  <a:lnTo>
                    <a:pt x="24" y="0"/>
                  </a:lnTo>
                  <a:lnTo>
                    <a:pt x="8" y="8"/>
                  </a:lnTo>
                  <a:lnTo>
                    <a:pt x="0" y="40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64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8ADC5285-1437-44D2-8CF0-8D3038A6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951" y="2781379"/>
              <a:ext cx="101230" cy="159076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40"/>
                </a:cxn>
                <a:cxn ang="0">
                  <a:pos x="8" y="96"/>
                </a:cxn>
                <a:cxn ang="0">
                  <a:pos x="64" y="96"/>
                </a:cxn>
                <a:cxn ang="0">
                  <a:pos x="72" y="88"/>
                </a:cxn>
                <a:cxn ang="0">
                  <a:pos x="48" y="72"/>
                </a:cxn>
                <a:cxn ang="0">
                  <a:pos x="64" y="0"/>
                </a:cxn>
              </a:cxnLst>
              <a:rect l="0" t="0" r="r" b="b"/>
              <a:pathLst>
                <a:path w="72" h="96">
                  <a:moveTo>
                    <a:pt x="64" y="0"/>
                  </a:moveTo>
                  <a:lnTo>
                    <a:pt x="0" y="40"/>
                  </a:lnTo>
                  <a:lnTo>
                    <a:pt x="8" y="96"/>
                  </a:lnTo>
                  <a:lnTo>
                    <a:pt x="64" y="96"/>
                  </a:lnTo>
                  <a:lnTo>
                    <a:pt x="72" y="88"/>
                  </a:lnTo>
                  <a:lnTo>
                    <a:pt x="4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AA1BB5C3-1DFB-4734-8553-589EB321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970" y="2974198"/>
              <a:ext cx="161485" cy="22415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48"/>
                </a:cxn>
                <a:cxn ang="0">
                  <a:pos x="88" y="136"/>
                </a:cxn>
                <a:cxn ang="0">
                  <a:pos x="112" y="56"/>
                </a:cxn>
                <a:cxn ang="0">
                  <a:pos x="56" y="0"/>
                </a:cxn>
              </a:cxnLst>
              <a:rect l="0" t="0" r="r" b="b"/>
              <a:pathLst>
                <a:path w="112" h="136">
                  <a:moveTo>
                    <a:pt x="56" y="0"/>
                  </a:moveTo>
                  <a:lnTo>
                    <a:pt x="0" y="48"/>
                  </a:lnTo>
                  <a:lnTo>
                    <a:pt x="88" y="136"/>
                  </a:lnTo>
                  <a:lnTo>
                    <a:pt x="112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461848FE-8D18-49A0-91C2-6D920788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709" y="3068197"/>
              <a:ext cx="161485" cy="27717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80"/>
                </a:cxn>
                <a:cxn ang="0">
                  <a:pos x="88" y="168"/>
                </a:cxn>
                <a:cxn ang="0">
                  <a:pos x="112" y="64"/>
                </a:cxn>
                <a:cxn ang="0">
                  <a:pos x="24" y="0"/>
                </a:cxn>
              </a:cxnLst>
              <a:rect l="0" t="0" r="r" b="b"/>
              <a:pathLst>
                <a:path w="112" h="168">
                  <a:moveTo>
                    <a:pt x="24" y="0"/>
                  </a:moveTo>
                  <a:lnTo>
                    <a:pt x="0" y="80"/>
                  </a:lnTo>
                  <a:lnTo>
                    <a:pt x="88" y="168"/>
                  </a:lnTo>
                  <a:lnTo>
                    <a:pt x="112" y="6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</p:grpSp>
      <p:grpSp>
        <p:nvGrpSpPr>
          <p:cNvPr id="84" name="Gruppieren 377">
            <a:extLst>
              <a:ext uri="{FF2B5EF4-FFF2-40B4-BE49-F238E27FC236}">
                <a16:creationId xmlns:a16="http://schemas.microsoft.com/office/drawing/2014/main" id="{7AA275D1-BA44-44D7-8546-A825E10D564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520455" y="1560361"/>
            <a:ext cx="330137" cy="398261"/>
            <a:chOff x="6408738" y="503238"/>
            <a:chExt cx="600075" cy="723901"/>
          </a:xfrm>
          <a:solidFill>
            <a:srgbClr val="001532"/>
          </a:solidFill>
        </p:grpSpPr>
        <p:sp>
          <p:nvSpPr>
            <p:cNvPr id="85" name="Freeform 3250">
              <a:extLst>
                <a:ext uri="{FF2B5EF4-FFF2-40B4-BE49-F238E27FC236}">
                  <a16:creationId xmlns:a16="http://schemas.microsoft.com/office/drawing/2014/main" id="{02F2B3F6-2C6C-4983-A21E-45E4B64C8C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4001" y="668338"/>
              <a:ext cx="211138" cy="44450"/>
            </a:xfrm>
            <a:custGeom>
              <a:avLst/>
              <a:gdLst>
                <a:gd name="T0" fmla="*/ 56 w 56"/>
                <a:gd name="T1" fmla="*/ 6 h 12"/>
                <a:gd name="T2" fmla="*/ 51 w 56"/>
                <a:gd name="T3" fmla="*/ 12 h 12"/>
                <a:gd name="T4" fmla="*/ 5 w 56"/>
                <a:gd name="T5" fmla="*/ 12 h 12"/>
                <a:gd name="T6" fmla="*/ 0 w 56"/>
                <a:gd name="T7" fmla="*/ 6 h 12"/>
                <a:gd name="T8" fmla="*/ 0 w 56"/>
                <a:gd name="T9" fmla="*/ 6 h 12"/>
                <a:gd name="T10" fmla="*/ 5 w 56"/>
                <a:gd name="T11" fmla="*/ 0 h 12"/>
                <a:gd name="T12" fmla="*/ 51 w 56"/>
                <a:gd name="T13" fmla="*/ 0 h 12"/>
                <a:gd name="T14" fmla="*/ 56 w 56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2">
                  <a:moveTo>
                    <a:pt x="56" y="6"/>
                  </a:moveTo>
                  <a:cubicBezTo>
                    <a:pt x="56" y="9"/>
                    <a:pt x="54" y="12"/>
                    <a:pt x="5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51">
              <a:extLst>
                <a:ext uri="{FF2B5EF4-FFF2-40B4-BE49-F238E27FC236}">
                  <a16:creationId xmlns:a16="http://schemas.microsoft.com/office/drawing/2014/main" id="{12F3AA9A-56F0-41D0-9E22-68807204769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84951" y="503238"/>
              <a:ext cx="244475" cy="142875"/>
            </a:xfrm>
            <a:custGeom>
              <a:avLst/>
              <a:gdLst>
                <a:gd name="T0" fmla="*/ 65 w 65"/>
                <a:gd name="T1" fmla="*/ 19 h 38"/>
                <a:gd name="T2" fmla="*/ 52 w 65"/>
                <a:gd name="T3" fmla="*/ 38 h 38"/>
                <a:gd name="T4" fmla="*/ 14 w 65"/>
                <a:gd name="T5" fmla="*/ 38 h 38"/>
                <a:gd name="T6" fmla="*/ 0 w 65"/>
                <a:gd name="T7" fmla="*/ 19 h 38"/>
                <a:gd name="T8" fmla="*/ 0 w 65"/>
                <a:gd name="T9" fmla="*/ 19 h 38"/>
                <a:gd name="T10" fmla="*/ 14 w 65"/>
                <a:gd name="T11" fmla="*/ 0 h 38"/>
                <a:gd name="T12" fmla="*/ 28 w 65"/>
                <a:gd name="T13" fmla="*/ 10 h 38"/>
                <a:gd name="T14" fmla="*/ 38 w 65"/>
                <a:gd name="T15" fmla="*/ 0 h 38"/>
                <a:gd name="T16" fmla="*/ 47 w 65"/>
                <a:gd name="T17" fmla="*/ 10 h 38"/>
                <a:gd name="T18" fmla="*/ 52 w 65"/>
                <a:gd name="T19" fmla="*/ 0 h 38"/>
                <a:gd name="T20" fmla="*/ 65 w 65"/>
                <a:gd name="T2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8">
                  <a:moveTo>
                    <a:pt x="65" y="19"/>
                  </a:moveTo>
                  <a:cubicBezTo>
                    <a:pt x="65" y="29"/>
                    <a:pt x="59" y="38"/>
                    <a:pt x="5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7" y="38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7" y="0"/>
                    <a:pt x="14" y="0"/>
                  </a:cubicBezTo>
                  <a:cubicBezTo>
                    <a:pt x="14" y="0"/>
                    <a:pt x="24" y="11"/>
                    <a:pt x="28" y="10"/>
                  </a:cubicBezTo>
                  <a:cubicBezTo>
                    <a:pt x="32" y="9"/>
                    <a:pt x="34" y="0"/>
                    <a:pt x="38" y="0"/>
                  </a:cubicBezTo>
                  <a:cubicBezTo>
                    <a:pt x="41" y="1"/>
                    <a:pt x="44" y="10"/>
                    <a:pt x="47" y="10"/>
                  </a:cubicBezTo>
                  <a:cubicBezTo>
                    <a:pt x="49" y="9"/>
                    <a:pt x="52" y="0"/>
                    <a:pt x="52" y="0"/>
                  </a:cubicBezTo>
                  <a:cubicBezTo>
                    <a:pt x="59" y="0"/>
                    <a:pt x="65" y="9"/>
                    <a:pt x="6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252">
              <a:extLst>
                <a:ext uri="{FF2B5EF4-FFF2-40B4-BE49-F238E27FC236}">
                  <a16:creationId xmlns:a16="http://schemas.microsoft.com/office/drawing/2014/main" id="{39B89ABA-0DDC-483D-A736-3E06FF53EF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08738" y="739776"/>
              <a:ext cx="600075" cy="487363"/>
            </a:xfrm>
            <a:custGeom>
              <a:avLst/>
              <a:gdLst>
                <a:gd name="T0" fmla="*/ 160 w 160"/>
                <a:gd name="T1" fmla="*/ 116 h 130"/>
                <a:gd name="T2" fmla="*/ 145 w 160"/>
                <a:gd name="T3" fmla="*/ 130 h 130"/>
                <a:gd name="T4" fmla="*/ 15 w 160"/>
                <a:gd name="T5" fmla="*/ 130 h 130"/>
                <a:gd name="T6" fmla="*/ 0 w 160"/>
                <a:gd name="T7" fmla="*/ 116 h 130"/>
                <a:gd name="T8" fmla="*/ 15 w 160"/>
                <a:gd name="T9" fmla="*/ 101 h 130"/>
                <a:gd name="T10" fmla="*/ 15 w 160"/>
                <a:gd name="T11" fmla="*/ 47 h 130"/>
                <a:gd name="T12" fmla="*/ 62 w 160"/>
                <a:gd name="T13" fmla="*/ 0 h 130"/>
                <a:gd name="T14" fmla="*/ 98 w 160"/>
                <a:gd name="T15" fmla="*/ 0 h 130"/>
                <a:gd name="T16" fmla="*/ 145 w 160"/>
                <a:gd name="T17" fmla="*/ 47 h 130"/>
                <a:gd name="T18" fmla="*/ 145 w 160"/>
                <a:gd name="T19" fmla="*/ 101 h 130"/>
                <a:gd name="T20" fmla="*/ 160 w 160"/>
                <a:gd name="T21" fmla="*/ 116 h 130"/>
                <a:gd name="T22" fmla="*/ 106 w 160"/>
                <a:gd name="T23" fmla="*/ 76 h 130"/>
                <a:gd name="T24" fmla="*/ 88 w 160"/>
                <a:gd name="T25" fmla="*/ 55 h 130"/>
                <a:gd name="T26" fmla="*/ 75 w 160"/>
                <a:gd name="T27" fmla="*/ 46 h 130"/>
                <a:gd name="T28" fmla="*/ 84 w 160"/>
                <a:gd name="T29" fmla="*/ 40 h 130"/>
                <a:gd name="T30" fmla="*/ 100 w 160"/>
                <a:gd name="T31" fmla="*/ 44 h 130"/>
                <a:gd name="T32" fmla="*/ 103 w 160"/>
                <a:gd name="T33" fmla="*/ 31 h 130"/>
                <a:gd name="T34" fmla="*/ 87 w 160"/>
                <a:gd name="T35" fmla="*/ 28 h 130"/>
                <a:gd name="T36" fmla="*/ 87 w 160"/>
                <a:gd name="T37" fmla="*/ 26 h 130"/>
                <a:gd name="T38" fmla="*/ 87 w 160"/>
                <a:gd name="T39" fmla="*/ 26 h 130"/>
                <a:gd name="T40" fmla="*/ 87 w 160"/>
                <a:gd name="T41" fmla="*/ 25 h 130"/>
                <a:gd name="T42" fmla="*/ 82 w 160"/>
                <a:gd name="T43" fmla="*/ 19 h 130"/>
                <a:gd name="T44" fmla="*/ 76 w 160"/>
                <a:gd name="T45" fmla="*/ 25 h 130"/>
                <a:gd name="T46" fmla="*/ 76 w 160"/>
                <a:gd name="T47" fmla="*/ 27 h 130"/>
                <a:gd name="T48" fmla="*/ 76 w 160"/>
                <a:gd name="T49" fmla="*/ 28 h 130"/>
                <a:gd name="T50" fmla="*/ 76 w 160"/>
                <a:gd name="T51" fmla="*/ 29 h 130"/>
                <a:gd name="T52" fmla="*/ 58 w 160"/>
                <a:gd name="T53" fmla="*/ 48 h 130"/>
                <a:gd name="T54" fmla="*/ 78 w 160"/>
                <a:gd name="T55" fmla="*/ 68 h 130"/>
                <a:gd name="T56" fmla="*/ 89 w 160"/>
                <a:gd name="T57" fmla="*/ 77 h 130"/>
                <a:gd name="T58" fmla="*/ 79 w 160"/>
                <a:gd name="T59" fmla="*/ 84 h 130"/>
                <a:gd name="T60" fmla="*/ 61 w 160"/>
                <a:gd name="T61" fmla="*/ 80 h 130"/>
                <a:gd name="T62" fmla="*/ 57 w 160"/>
                <a:gd name="T63" fmla="*/ 92 h 130"/>
                <a:gd name="T64" fmla="*/ 76 w 160"/>
                <a:gd name="T65" fmla="*/ 97 h 130"/>
                <a:gd name="T66" fmla="*/ 76 w 160"/>
                <a:gd name="T67" fmla="*/ 99 h 130"/>
                <a:gd name="T68" fmla="*/ 76 w 160"/>
                <a:gd name="T69" fmla="*/ 99 h 130"/>
                <a:gd name="T70" fmla="*/ 76 w 160"/>
                <a:gd name="T71" fmla="*/ 100 h 130"/>
                <a:gd name="T72" fmla="*/ 81 w 160"/>
                <a:gd name="T73" fmla="*/ 105 h 130"/>
                <a:gd name="T74" fmla="*/ 87 w 160"/>
                <a:gd name="T75" fmla="*/ 100 h 130"/>
                <a:gd name="T76" fmla="*/ 87 w 160"/>
                <a:gd name="T77" fmla="*/ 99 h 130"/>
                <a:gd name="T78" fmla="*/ 87 w 160"/>
                <a:gd name="T79" fmla="*/ 99 h 130"/>
                <a:gd name="T80" fmla="*/ 87 w 160"/>
                <a:gd name="T81" fmla="*/ 96 h 130"/>
                <a:gd name="T82" fmla="*/ 106 w 160"/>
                <a:gd name="T83" fmla="*/ 7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130">
                  <a:moveTo>
                    <a:pt x="160" y="116"/>
                  </a:moveTo>
                  <a:cubicBezTo>
                    <a:pt x="160" y="124"/>
                    <a:pt x="153" y="130"/>
                    <a:pt x="145" y="130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7" y="130"/>
                    <a:pt x="0" y="124"/>
                    <a:pt x="0" y="116"/>
                  </a:cubicBezTo>
                  <a:cubicBezTo>
                    <a:pt x="0" y="108"/>
                    <a:pt x="7" y="101"/>
                    <a:pt x="15" y="101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21"/>
                    <a:pt x="36" y="0"/>
                    <a:pt x="62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4" y="0"/>
                    <a:pt x="145" y="21"/>
                    <a:pt x="145" y="47"/>
                  </a:cubicBezTo>
                  <a:cubicBezTo>
                    <a:pt x="145" y="101"/>
                    <a:pt x="145" y="101"/>
                    <a:pt x="145" y="101"/>
                  </a:cubicBezTo>
                  <a:cubicBezTo>
                    <a:pt x="153" y="101"/>
                    <a:pt x="160" y="108"/>
                    <a:pt x="160" y="116"/>
                  </a:cubicBezTo>
                  <a:close/>
                  <a:moveTo>
                    <a:pt x="106" y="76"/>
                  </a:moveTo>
                  <a:cubicBezTo>
                    <a:pt x="106" y="66"/>
                    <a:pt x="101" y="60"/>
                    <a:pt x="88" y="55"/>
                  </a:cubicBezTo>
                  <a:cubicBezTo>
                    <a:pt x="79" y="52"/>
                    <a:pt x="75" y="50"/>
                    <a:pt x="75" y="46"/>
                  </a:cubicBezTo>
                  <a:cubicBezTo>
                    <a:pt x="75" y="43"/>
                    <a:pt x="77" y="40"/>
                    <a:pt x="84" y="40"/>
                  </a:cubicBezTo>
                  <a:cubicBezTo>
                    <a:pt x="92" y="40"/>
                    <a:pt x="97" y="42"/>
                    <a:pt x="100" y="44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0"/>
                    <a:pt x="94" y="28"/>
                    <a:pt x="87" y="2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2"/>
                    <a:pt x="85" y="19"/>
                    <a:pt x="82" y="19"/>
                  </a:cubicBezTo>
                  <a:cubicBezTo>
                    <a:pt x="79" y="19"/>
                    <a:pt x="76" y="22"/>
                    <a:pt x="76" y="2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65" y="31"/>
                    <a:pt x="58" y="38"/>
                    <a:pt x="58" y="48"/>
                  </a:cubicBezTo>
                  <a:cubicBezTo>
                    <a:pt x="58" y="59"/>
                    <a:pt x="66" y="64"/>
                    <a:pt x="78" y="68"/>
                  </a:cubicBezTo>
                  <a:cubicBezTo>
                    <a:pt x="86" y="71"/>
                    <a:pt x="89" y="73"/>
                    <a:pt x="89" y="77"/>
                  </a:cubicBezTo>
                  <a:cubicBezTo>
                    <a:pt x="89" y="82"/>
                    <a:pt x="85" y="84"/>
                    <a:pt x="79" y="84"/>
                  </a:cubicBezTo>
                  <a:cubicBezTo>
                    <a:pt x="72" y="84"/>
                    <a:pt x="65" y="82"/>
                    <a:pt x="61" y="8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2" y="95"/>
                    <a:pt x="69" y="97"/>
                    <a:pt x="76" y="97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6" y="103"/>
                    <a:pt x="78" y="105"/>
                    <a:pt x="81" y="105"/>
                  </a:cubicBezTo>
                  <a:cubicBezTo>
                    <a:pt x="84" y="105"/>
                    <a:pt x="87" y="103"/>
                    <a:pt x="87" y="100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99" y="94"/>
                    <a:pt x="106" y="86"/>
                    <a:pt x="10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9" name="Rectangle 83">
            <a:extLst>
              <a:ext uri="{FF2B5EF4-FFF2-40B4-BE49-F238E27FC236}">
                <a16:creationId xmlns:a16="http://schemas.microsoft.com/office/drawing/2014/main" id="{89A85208-7C85-4EE8-B889-E75B9ACF6902}"/>
              </a:ext>
            </a:extLst>
          </p:cNvPr>
          <p:cNvSpPr/>
          <p:nvPr/>
        </p:nvSpPr>
        <p:spPr>
          <a:xfrm>
            <a:off x="9712291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A4933824-1F7D-4F29-A6F9-5ABBA876A460}"/>
              </a:ext>
            </a:extLst>
          </p:cNvPr>
          <p:cNvSpPr/>
          <p:nvPr/>
        </p:nvSpPr>
        <p:spPr>
          <a:xfrm>
            <a:off x="9665803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Growth stage</a:t>
            </a:r>
          </a:p>
        </p:txBody>
      </p:sp>
      <p:grpSp>
        <p:nvGrpSpPr>
          <p:cNvPr id="104" name="Gruppieren 419">
            <a:extLst>
              <a:ext uri="{FF2B5EF4-FFF2-40B4-BE49-F238E27FC236}">
                <a16:creationId xmlns:a16="http://schemas.microsoft.com/office/drawing/2014/main" id="{C193D86C-A3E9-4957-AF6A-32F261CC7F3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94584" y="1620180"/>
            <a:ext cx="349154" cy="329160"/>
            <a:chOff x="8040688" y="5967413"/>
            <a:chExt cx="720725" cy="679451"/>
          </a:xfrm>
          <a:solidFill>
            <a:srgbClr val="001532"/>
          </a:solidFill>
        </p:grpSpPr>
        <p:sp>
          <p:nvSpPr>
            <p:cNvPr id="105" name="Freeform 1741">
              <a:extLst>
                <a:ext uri="{FF2B5EF4-FFF2-40B4-BE49-F238E27FC236}">
                  <a16:creationId xmlns:a16="http://schemas.microsoft.com/office/drawing/2014/main" id="{D9953B2D-6E41-4097-8B82-2081381A6F4F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0688" y="6556376"/>
              <a:ext cx="720725" cy="90488"/>
            </a:xfrm>
            <a:custGeom>
              <a:avLst/>
              <a:gdLst>
                <a:gd name="T0" fmla="*/ 192 w 192"/>
                <a:gd name="T1" fmla="*/ 12 h 24"/>
                <a:gd name="T2" fmla="*/ 180 w 192"/>
                <a:gd name="T3" fmla="*/ 24 h 24"/>
                <a:gd name="T4" fmla="*/ 12 w 192"/>
                <a:gd name="T5" fmla="*/ 24 h 24"/>
                <a:gd name="T6" fmla="*/ 0 w 192"/>
                <a:gd name="T7" fmla="*/ 12 h 24"/>
                <a:gd name="T8" fmla="*/ 0 w 192"/>
                <a:gd name="T9" fmla="*/ 12 h 24"/>
                <a:gd name="T10" fmla="*/ 12 w 192"/>
                <a:gd name="T11" fmla="*/ 0 h 24"/>
                <a:gd name="T12" fmla="*/ 180 w 192"/>
                <a:gd name="T13" fmla="*/ 0 h 24"/>
                <a:gd name="T14" fmla="*/ 192 w 192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24">
                  <a:moveTo>
                    <a:pt x="192" y="12"/>
                  </a:moveTo>
                  <a:cubicBezTo>
                    <a:pt x="192" y="19"/>
                    <a:pt x="187" y="24"/>
                    <a:pt x="18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2" y="5"/>
                    <a:pt x="192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743">
              <a:extLst>
                <a:ext uri="{FF2B5EF4-FFF2-40B4-BE49-F238E27FC236}">
                  <a16:creationId xmlns:a16="http://schemas.microsoft.com/office/drawing/2014/main" id="{DA474485-9CCE-41C2-ACE3-B64E7751B48D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7363" y="6286501"/>
              <a:ext cx="134938" cy="225425"/>
            </a:xfrm>
            <a:custGeom>
              <a:avLst/>
              <a:gdLst>
                <a:gd name="T0" fmla="*/ 12 w 36"/>
                <a:gd name="T1" fmla="*/ 0 h 60"/>
                <a:gd name="T2" fmla="*/ 0 w 36"/>
                <a:gd name="T3" fmla="*/ 12 h 60"/>
                <a:gd name="T4" fmla="*/ 0 w 36"/>
                <a:gd name="T5" fmla="*/ 48 h 60"/>
                <a:gd name="T6" fmla="*/ 12 w 36"/>
                <a:gd name="T7" fmla="*/ 60 h 60"/>
                <a:gd name="T8" fmla="*/ 24 w 36"/>
                <a:gd name="T9" fmla="*/ 60 h 60"/>
                <a:gd name="T10" fmla="*/ 36 w 36"/>
                <a:gd name="T11" fmla="*/ 48 h 60"/>
                <a:gd name="T12" fmla="*/ 36 w 36"/>
                <a:gd name="T13" fmla="*/ 12 h 60"/>
                <a:gd name="T14" fmla="*/ 24 w 36"/>
                <a:gd name="T15" fmla="*/ 0 h 60"/>
                <a:gd name="T16" fmla="*/ 12 w 3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0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2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31" y="60"/>
                    <a:pt x="36" y="55"/>
                    <a:pt x="36" y="4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5"/>
                    <a:pt x="31" y="0"/>
                    <a:pt x="24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744">
              <a:extLst>
                <a:ext uri="{FF2B5EF4-FFF2-40B4-BE49-F238E27FC236}">
                  <a16:creationId xmlns:a16="http://schemas.microsoft.com/office/drawing/2014/main" id="{E6B155CA-4818-49E1-9325-FDA8A75272FE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2788" y="6151563"/>
              <a:ext cx="134938" cy="360363"/>
            </a:xfrm>
            <a:custGeom>
              <a:avLst/>
              <a:gdLst>
                <a:gd name="T0" fmla="*/ 36 w 36"/>
                <a:gd name="T1" fmla="*/ 84 h 96"/>
                <a:gd name="T2" fmla="*/ 24 w 36"/>
                <a:gd name="T3" fmla="*/ 96 h 96"/>
                <a:gd name="T4" fmla="*/ 12 w 36"/>
                <a:gd name="T5" fmla="*/ 96 h 96"/>
                <a:gd name="T6" fmla="*/ 0 w 36"/>
                <a:gd name="T7" fmla="*/ 84 h 96"/>
                <a:gd name="T8" fmla="*/ 0 w 36"/>
                <a:gd name="T9" fmla="*/ 12 h 96"/>
                <a:gd name="T10" fmla="*/ 12 w 36"/>
                <a:gd name="T11" fmla="*/ 0 h 96"/>
                <a:gd name="T12" fmla="*/ 24 w 36"/>
                <a:gd name="T13" fmla="*/ 0 h 96"/>
                <a:gd name="T14" fmla="*/ 36 w 36"/>
                <a:gd name="T15" fmla="*/ 12 h 96"/>
                <a:gd name="T16" fmla="*/ 36 w 36"/>
                <a:gd name="T17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96">
                  <a:moveTo>
                    <a:pt x="36" y="84"/>
                  </a:moveTo>
                  <a:cubicBezTo>
                    <a:pt x="36" y="91"/>
                    <a:pt x="31" y="96"/>
                    <a:pt x="24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5"/>
                    <a:pt x="36" y="12"/>
                  </a:cubicBezTo>
                  <a:lnTo>
                    <a:pt x="3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745">
              <a:extLst>
                <a:ext uri="{FF2B5EF4-FFF2-40B4-BE49-F238E27FC236}">
                  <a16:creationId xmlns:a16="http://schemas.microsoft.com/office/drawing/2014/main" id="{CDAD4E47-C7FE-4C16-8781-BA707DFF9A86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8213" y="5967413"/>
              <a:ext cx="134938" cy="544513"/>
            </a:xfrm>
            <a:custGeom>
              <a:avLst/>
              <a:gdLst>
                <a:gd name="T0" fmla="*/ 36 w 36"/>
                <a:gd name="T1" fmla="*/ 133 h 145"/>
                <a:gd name="T2" fmla="*/ 24 w 36"/>
                <a:gd name="T3" fmla="*/ 145 h 145"/>
                <a:gd name="T4" fmla="*/ 12 w 36"/>
                <a:gd name="T5" fmla="*/ 145 h 145"/>
                <a:gd name="T6" fmla="*/ 0 w 36"/>
                <a:gd name="T7" fmla="*/ 133 h 145"/>
                <a:gd name="T8" fmla="*/ 0 w 36"/>
                <a:gd name="T9" fmla="*/ 12 h 145"/>
                <a:gd name="T10" fmla="*/ 12 w 36"/>
                <a:gd name="T11" fmla="*/ 0 h 145"/>
                <a:gd name="T12" fmla="*/ 24 w 36"/>
                <a:gd name="T13" fmla="*/ 0 h 145"/>
                <a:gd name="T14" fmla="*/ 36 w 36"/>
                <a:gd name="T15" fmla="*/ 12 h 145"/>
                <a:gd name="T16" fmla="*/ 36 w 36"/>
                <a:gd name="T1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45">
                  <a:moveTo>
                    <a:pt x="36" y="133"/>
                  </a:moveTo>
                  <a:cubicBezTo>
                    <a:pt x="36" y="140"/>
                    <a:pt x="31" y="145"/>
                    <a:pt x="24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6" y="145"/>
                    <a:pt x="0" y="140"/>
                    <a:pt x="0" y="1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6"/>
                    <a:pt x="36" y="12"/>
                  </a:cubicBezTo>
                  <a:lnTo>
                    <a:pt x="36" y="1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3941710-693C-4667-BF70-9359A4A17A86}"/>
              </a:ext>
            </a:extLst>
          </p:cNvPr>
          <p:cNvGrpSpPr/>
          <p:nvPr/>
        </p:nvGrpSpPr>
        <p:grpSpPr>
          <a:xfrm>
            <a:off x="8120634" y="2742682"/>
            <a:ext cx="3557016" cy="3629543"/>
            <a:chOff x="8120634" y="2742682"/>
            <a:chExt cx="3557016" cy="362954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F2CC930-14E5-4987-9406-0199FFF2B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570" b="12511"/>
            <a:stretch/>
          </p:blipFill>
          <p:spPr>
            <a:xfrm>
              <a:off x="8120634" y="2742682"/>
              <a:ext cx="3557016" cy="2192934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FAF7C2D-29D8-4358-8712-35BD6F440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865" b="7275"/>
            <a:stretch/>
          </p:blipFill>
          <p:spPr>
            <a:xfrm>
              <a:off x="8120634" y="4428538"/>
              <a:ext cx="3557016" cy="1943687"/>
            </a:xfrm>
            <a:prstGeom prst="rect">
              <a:avLst/>
            </a:prstGeom>
          </p:spPr>
        </p:pic>
      </p:grpSp>
      <p:pic>
        <p:nvPicPr>
          <p:cNvPr id="96" name="Picture 82">
            <a:extLst>
              <a:ext uri="{FF2B5EF4-FFF2-40B4-BE49-F238E27FC236}">
                <a16:creationId xmlns:a16="http://schemas.microsoft.com/office/drawing/2014/main" id="{CB892ED5-A9E5-4900-B696-C7A9973128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284" y="1547459"/>
            <a:ext cx="457200" cy="457200"/>
          </a:xfrm>
          <a:prstGeom prst="rect">
            <a:avLst/>
          </a:prstGeom>
        </p:spPr>
      </p:pic>
      <p:cxnSp>
        <p:nvCxnSpPr>
          <p:cNvPr id="103" name="Lige forbindelse 105">
            <a:extLst>
              <a:ext uri="{FF2B5EF4-FFF2-40B4-BE49-F238E27FC236}">
                <a16:creationId xmlns:a16="http://schemas.microsoft.com/office/drawing/2014/main" id="{B36F2B21-4D0B-4BED-BFD7-466C3432A861}"/>
              </a:ext>
            </a:extLst>
          </p:cNvPr>
          <p:cNvCxnSpPr/>
          <p:nvPr/>
        </p:nvCxnSpPr>
        <p:spPr>
          <a:xfrm>
            <a:off x="5453073" y="4073770"/>
            <a:ext cx="680708" cy="0"/>
          </a:xfrm>
          <a:prstGeom prst="line">
            <a:avLst/>
          </a:prstGeom>
          <a:ln w="6350">
            <a:solidFill>
              <a:srgbClr val="E599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Lige forbindelse 106">
            <a:extLst>
              <a:ext uri="{FF2B5EF4-FFF2-40B4-BE49-F238E27FC236}">
                <a16:creationId xmlns:a16="http://schemas.microsoft.com/office/drawing/2014/main" id="{3CCDD45A-26A0-478B-9E05-0DF1168D580F}"/>
              </a:ext>
            </a:extLst>
          </p:cNvPr>
          <p:cNvCxnSpPr/>
          <p:nvPr/>
        </p:nvCxnSpPr>
        <p:spPr>
          <a:xfrm>
            <a:off x="6347349" y="4073770"/>
            <a:ext cx="680708" cy="0"/>
          </a:xfrm>
          <a:prstGeom prst="line">
            <a:avLst/>
          </a:prstGeom>
          <a:ln w="6350">
            <a:solidFill>
              <a:srgbClr val="E599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Lige forbindelse 107">
            <a:extLst>
              <a:ext uri="{FF2B5EF4-FFF2-40B4-BE49-F238E27FC236}">
                <a16:creationId xmlns:a16="http://schemas.microsoft.com/office/drawing/2014/main" id="{3B3229C8-8303-4FCD-A7D4-3F02D5C383A0}"/>
              </a:ext>
            </a:extLst>
          </p:cNvPr>
          <p:cNvCxnSpPr/>
          <p:nvPr/>
        </p:nvCxnSpPr>
        <p:spPr>
          <a:xfrm>
            <a:off x="7241625" y="4073770"/>
            <a:ext cx="680708" cy="0"/>
          </a:xfrm>
          <a:prstGeom prst="line">
            <a:avLst/>
          </a:prstGeom>
          <a:ln w="6350">
            <a:solidFill>
              <a:srgbClr val="E599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2">
            <a:extLst>
              <a:ext uri="{FF2B5EF4-FFF2-40B4-BE49-F238E27FC236}">
                <a16:creationId xmlns:a16="http://schemas.microsoft.com/office/drawing/2014/main" id="{22C66107-1638-4E1E-8D19-052975C30551}"/>
              </a:ext>
            </a:extLst>
          </p:cNvPr>
          <p:cNvSpPr/>
          <p:nvPr/>
        </p:nvSpPr>
        <p:spPr>
          <a:xfrm>
            <a:off x="5327142" y="3033716"/>
            <a:ext cx="932570" cy="3211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US" sz="1000" b="1" dirty="0">
                <a:solidFill>
                  <a:schemeClr val="tx1"/>
                </a:solidFill>
                <a:latin typeface="GillSans-Light" panose="020B0400000000000000" pitchFamily="34" charset="0"/>
              </a:rPr>
              <a:t>100% SOURCING FROM SMALL HOLDER FARMERS</a:t>
            </a: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br>
              <a:rPr lang="en-US" sz="1000" dirty="0">
                <a:solidFill>
                  <a:schemeClr val="tx1"/>
                </a:solidFill>
                <a:latin typeface="GillSans-Light" panose="020B0400000000000000" pitchFamily="34" charset="0"/>
              </a:rPr>
            </a:br>
            <a:r>
              <a:rPr lang="en-US" sz="1000" dirty="0">
                <a:solidFill>
                  <a:schemeClr val="tx1"/>
                </a:solidFill>
                <a:latin typeface="GillSans-Light" panose="020B0400000000000000" pitchFamily="34" charset="0"/>
              </a:rPr>
              <a:t>Meru greens sources crops from 40.000 smallholder farmers, with 12.000 active at any given time</a:t>
            </a:r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DFF8797D-6BA4-4643-8CB2-08C4F7849B1C}"/>
              </a:ext>
            </a:extLst>
          </p:cNvPr>
          <p:cNvSpPr/>
          <p:nvPr/>
        </p:nvSpPr>
        <p:spPr>
          <a:xfrm>
            <a:off x="6221418" y="3033716"/>
            <a:ext cx="932570" cy="3219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US" sz="1000" b="1" dirty="0">
                <a:solidFill>
                  <a:schemeClr val="tx1"/>
                </a:solidFill>
                <a:latin typeface="GillSans-Light" panose="020B0400000000000000" pitchFamily="34" charset="0"/>
              </a:rPr>
              <a:t>TAKING VALUE ADDITION TO THE FARMERS</a:t>
            </a: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br>
              <a:rPr lang="en-US" sz="1000" dirty="0">
                <a:solidFill>
                  <a:schemeClr val="tx1"/>
                </a:solidFill>
                <a:latin typeface="GillSans-Light" panose="020B0400000000000000" pitchFamily="34" charset="0"/>
              </a:rPr>
            </a:br>
            <a:br>
              <a:rPr lang="en-US" sz="1000" dirty="0">
                <a:solidFill>
                  <a:schemeClr val="tx1"/>
                </a:solidFill>
                <a:latin typeface="GillSans-Light" panose="020B0400000000000000" pitchFamily="34" charset="0"/>
              </a:rPr>
            </a:br>
            <a:r>
              <a:rPr lang="en-US" sz="1000" dirty="0">
                <a:solidFill>
                  <a:schemeClr val="tx1"/>
                </a:solidFill>
                <a:latin typeface="GillSans-Light" panose="020B0400000000000000" pitchFamily="34" charset="0"/>
              </a:rPr>
              <a:t>Farmers’ produce is collected from the farms or from a designated collection center by MGH staff for value addition</a:t>
            </a:r>
          </a:p>
        </p:txBody>
      </p:sp>
      <p:sp>
        <p:nvSpPr>
          <p:cNvPr id="102" name="Rectangle 2">
            <a:extLst>
              <a:ext uri="{FF2B5EF4-FFF2-40B4-BE49-F238E27FC236}">
                <a16:creationId xmlns:a16="http://schemas.microsoft.com/office/drawing/2014/main" id="{4E269D75-C103-4742-B7B0-7822E154C28F}"/>
              </a:ext>
            </a:extLst>
          </p:cNvPr>
          <p:cNvSpPr/>
          <p:nvPr/>
        </p:nvSpPr>
        <p:spPr>
          <a:xfrm>
            <a:off x="7115694" y="3033713"/>
            <a:ext cx="932570" cy="3229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US" sz="1000" b="1" dirty="0">
                <a:solidFill>
                  <a:schemeClr val="tx1"/>
                </a:solidFill>
                <a:latin typeface="GillSans-Light" panose="020B0400000000000000" pitchFamily="34" charset="0"/>
              </a:rPr>
              <a:t>EXPORTING VALUE ADDED PRODUCTS TO EU CONSUMERS</a:t>
            </a: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US" sz="1000" dirty="0">
                <a:solidFill>
                  <a:schemeClr val="tx1"/>
                </a:solidFill>
                <a:latin typeface="GillSans-Light" panose="020B0400000000000000" pitchFamily="34" charset="0"/>
              </a:rPr>
              <a:t>700 women are employed at the factory where the products are fabricated and exported to European supermarkets</a:t>
            </a:r>
          </a:p>
        </p:txBody>
      </p:sp>
      <p:sp>
        <p:nvSpPr>
          <p:cNvPr id="95" name="Rectangle 2">
            <a:extLst>
              <a:ext uri="{FF2B5EF4-FFF2-40B4-BE49-F238E27FC236}">
                <a16:creationId xmlns:a16="http://schemas.microsoft.com/office/drawing/2014/main" id="{87F374A6-AB25-4892-A62C-2A238A73E19B}"/>
              </a:ext>
            </a:extLst>
          </p:cNvPr>
          <p:cNvSpPr/>
          <p:nvPr/>
        </p:nvSpPr>
        <p:spPr>
          <a:xfrm>
            <a:off x="5327142" y="3033716"/>
            <a:ext cx="2721122" cy="3338509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171450" indent="-171450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  <p:sp>
        <p:nvSpPr>
          <p:cNvPr id="97" name="Rectangle 31">
            <a:extLst>
              <a:ext uri="{FF2B5EF4-FFF2-40B4-BE49-F238E27FC236}">
                <a16:creationId xmlns:a16="http://schemas.microsoft.com/office/drawing/2014/main" id="{EC7E3FC4-1685-4E71-8E10-8649C6523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665" y="2742682"/>
            <a:ext cx="2720153" cy="251106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46800" rIns="108000" bIns="46800" anchor="ctr">
            <a:noAutofit/>
          </a:bodyPr>
          <a:lstStyle/>
          <a:p>
            <a:pPr algn="ctr">
              <a:buClr>
                <a:srgbClr val="92D050"/>
              </a:buClr>
            </a:pPr>
            <a:r>
              <a:rPr lang="en-US" sz="2300" dirty="0">
                <a:latin typeface="Gill Sans Light" charset="0"/>
              </a:rPr>
              <a:t>BUSINESS MODEL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1DCACAF0-0804-4FB7-BFE0-91C517AB9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4" b="98276" l="1839" r="97313">
                        <a14:foregroundMark x1="8345" y1="53879" x2="18953" y2="98276"/>
                        <a14:foregroundMark x1="4655" y1="52586" x2="5375" y2="49138"/>
                        <a14:foregroundMark x1="4385" y1="53879" x2="4655" y2="52586"/>
                        <a14:foregroundMark x1="4749" y1="65762" x2="3819" y2="61638"/>
                        <a14:foregroundMark x1="6931" y1="75431" x2="4873" y2="66311"/>
                        <a14:foregroundMark x1="28996" y1="58621" x2="80481" y2="70690"/>
                        <a14:foregroundMark x1="80481" y1="70690" x2="39038" y2="46121"/>
                        <a14:foregroundMark x1="60255" y1="28017" x2="67751" y2="12500"/>
                        <a14:foregroundMark x1="49082" y1="39669" x2="48091" y2="40086"/>
                        <a14:foregroundMark x1="89958" y1="59914" x2="91938" y2="80172"/>
                        <a14:foregroundMark x1="95474" y1="47845" x2="97454" y2="81466"/>
                        <a14:foregroundMark x1="3253" y1="66379" x2="1839" y2="69828"/>
                        <a14:foregroundMark x1="4809" y1="51724" x2="3395" y2="52586"/>
                        <a14:backgroundMark x1="52617" y1="41810" x2="52617" y2="41810"/>
                        <a14:backgroundMark x1="52617" y1="41810" x2="52617" y2="41810"/>
                        <a14:backgroundMark x1="54597" y1="39655" x2="49364" y2="40948"/>
                        <a14:backgroundMark x1="4950" y1="62069" x2="3819" y2="59483"/>
                        <a14:backgroundMark x1="6082" y1="64224" x2="4385" y2="60776"/>
                        <a14:backgroundMark x1="6365" y1="50431" x2="7072" y2="46552"/>
                        <a14:backgroundMark x1="4102" y1="62931" x2="3395" y2="62069"/>
                        <a14:backgroundMark x1="4102" y1="52586" x2="4102" y2="52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9823" y="6054996"/>
            <a:ext cx="1933454" cy="6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17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634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err="1">
                <a:latin typeface="Gill Sans Light" charset="0"/>
                <a:ea typeface="Gill Sans Light" charset="0"/>
                <a:cs typeface="Gill Sans Light" charset="0"/>
              </a:rPr>
              <a:t>iProcure</a:t>
            </a:r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CA554531-03E0-4A9E-9310-08A382102908}"/>
              </a:ext>
            </a:extLst>
          </p:cNvPr>
          <p:cNvSpPr/>
          <p:nvPr/>
        </p:nvSpPr>
        <p:spPr>
          <a:xfrm>
            <a:off x="476249" y="2057400"/>
            <a:ext cx="546343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Gill Sans Light" charset="0"/>
              </a:rPr>
              <a:t>AN AGRICULTURAL SUPPLY CHAIN PLATFORM</a:t>
            </a:r>
            <a:endParaRPr lang="en-US" sz="1200" dirty="0">
              <a:latin typeface="Gill Sans Light" charset="0"/>
            </a:endParaRPr>
          </a:p>
          <a:p>
            <a:pPr>
              <a:spcBef>
                <a:spcPts val="1200"/>
              </a:spcBef>
            </a:pPr>
            <a:r>
              <a:rPr lang="en-GB" sz="1200" b="1" dirty="0" err="1">
                <a:latin typeface="Gill Sans Light" charset="0"/>
              </a:rPr>
              <a:t>iProcure</a:t>
            </a:r>
            <a:r>
              <a:rPr lang="en-GB" sz="1200" b="1" dirty="0">
                <a:latin typeface="Gill Sans Light" charset="0"/>
              </a:rPr>
              <a:t> is the largest agricultural supply chain platform in rural Africa</a:t>
            </a:r>
            <a:endParaRPr lang="en-US" sz="1200" b="1" dirty="0">
              <a:latin typeface="Gill Sans Light" charset="0"/>
            </a:endParaRPr>
          </a:p>
          <a:p>
            <a:pPr>
              <a:spcBef>
                <a:spcPts val="1200"/>
              </a:spcBef>
            </a:pPr>
            <a:r>
              <a:rPr lang="en-GB" sz="1200" dirty="0">
                <a:latin typeface="Gill Sans Light" charset="0"/>
              </a:rPr>
              <a:t>In addition to complete procurement and last mile distribution services, </a:t>
            </a:r>
            <a:r>
              <a:rPr lang="en-GB" sz="1200" dirty="0" err="1">
                <a:latin typeface="Gill Sans Light" charset="0"/>
              </a:rPr>
              <a:t>iProcure</a:t>
            </a:r>
            <a:r>
              <a:rPr lang="en-GB" sz="1200" dirty="0">
                <a:latin typeface="Gill Sans Light" charset="0"/>
              </a:rPr>
              <a:t> provide business intelligence and data-driven stock management across the supply chain</a:t>
            </a:r>
            <a:endParaRPr lang="en-US" sz="1200" dirty="0">
              <a:latin typeface="Gill Sans Light" charset="0"/>
            </a:endParaRPr>
          </a:p>
          <a:p>
            <a:pPr lvl="1">
              <a:spcBef>
                <a:spcPts val="1200"/>
              </a:spcBef>
            </a:pPr>
            <a:r>
              <a:rPr lang="en-US" sz="1200" dirty="0">
                <a:latin typeface="Gill Sans Light" charset="0"/>
              </a:rPr>
              <a:t>	DATA-DRIVEN DISTRIBUTION</a:t>
            </a:r>
          </a:p>
          <a:p>
            <a:pPr lvl="1"/>
            <a:r>
              <a:rPr lang="en-US" sz="1200" dirty="0">
                <a:latin typeface="Gill Sans Light" charset="0"/>
              </a:rPr>
              <a:t>	</a:t>
            </a:r>
            <a:r>
              <a:rPr lang="en-GB" sz="1200" dirty="0">
                <a:latin typeface="Gill Sans Light" charset="0"/>
              </a:rPr>
              <a:t>Through real-time data, </a:t>
            </a:r>
            <a:r>
              <a:rPr lang="en-GB" sz="1200" dirty="0" err="1">
                <a:latin typeface="Gill Sans Light" charset="0"/>
              </a:rPr>
              <a:t>iProcure</a:t>
            </a:r>
            <a:r>
              <a:rPr lang="en-GB" sz="1200" dirty="0">
                <a:latin typeface="Gill Sans Light" charset="0"/>
              </a:rPr>
              <a:t> provides an alternative distribution 	channel that ensures that the products of smallholder farmers gets all the 	way to the end consumer</a:t>
            </a:r>
          </a:p>
          <a:p>
            <a:pPr lvl="1"/>
            <a:endParaRPr lang="en-US" sz="1200" dirty="0">
              <a:latin typeface="Gill Sans Light" charset="0"/>
            </a:endParaRPr>
          </a:p>
          <a:p>
            <a:pPr lvl="1"/>
            <a:r>
              <a:rPr lang="en-US" sz="1200" dirty="0">
                <a:latin typeface="Gill Sans Light" charset="0"/>
              </a:rPr>
              <a:t>	</a:t>
            </a:r>
            <a:r>
              <a:rPr lang="en-GB" sz="1200" dirty="0">
                <a:latin typeface="Gill Sans Light" charset="0"/>
              </a:rPr>
              <a:t>BUSINESS INTELLIGENCE</a:t>
            </a:r>
          </a:p>
          <a:p>
            <a:pPr lvl="1"/>
            <a:r>
              <a:rPr lang="en-US" sz="1200" dirty="0">
                <a:latin typeface="Gill Sans Light" charset="0"/>
              </a:rPr>
              <a:t>	</a:t>
            </a:r>
            <a:r>
              <a:rPr lang="en-GB" sz="1200" dirty="0" err="1">
                <a:latin typeface="Gill Sans Light" charset="0"/>
              </a:rPr>
              <a:t>iProcure</a:t>
            </a:r>
            <a:r>
              <a:rPr lang="en-GB" sz="1200" dirty="0">
                <a:latin typeface="Gill Sans Light" charset="0"/>
              </a:rPr>
              <a:t> provides complete supply chain visibility so that smallholder 	farmers can see who is buying, when and for how much – in real time</a:t>
            </a:r>
          </a:p>
          <a:p>
            <a:pPr lvl="1"/>
            <a:endParaRPr lang="en-US" sz="1200" dirty="0">
              <a:latin typeface="Gill Sans Light" charset="0"/>
            </a:endParaRPr>
          </a:p>
          <a:p>
            <a:pPr lvl="1"/>
            <a:r>
              <a:rPr lang="en-US" sz="1200" dirty="0">
                <a:latin typeface="Gill Sans Light" charset="0"/>
              </a:rPr>
              <a:t>	WAREHOUSING</a:t>
            </a:r>
          </a:p>
          <a:p>
            <a:pPr lvl="1"/>
            <a:r>
              <a:rPr lang="en-US" sz="1200" dirty="0">
                <a:latin typeface="Gill Sans Light" charset="0"/>
              </a:rPr>
              <a:t>	</a:t>
            </a:r>
            <a:r>
              <a:rPr lang="en-GB" sz="1200" dirty="0" err="1">
                <a:latin typeface="Gill Sans Light" charset="0"/>
              </a:rPr>
              <a:t>iProcure’s</a:t>
            </a:r>
            <a:r>
              <a:rPr lang="en-GB" sz="1200" dirty="0">
                <a:latin typeface="Gill Sans Light" charset="0"/>
              </a:rPr>
              <a:t> storage facilities are strategically located to ensure extensive 	reach to the rural consumer. The company’s predictive algorithms ensure 	that essential commodities are never in short supply</a:t>
            </a:r>
          </a:p>
          <a:p>
            <a:pPr lvl="1"/>
            <a:endParaRPr lang="en-US" sz="1200" dirty="0">
              <a:latin typeface="Gill Sans Light" charset="0"/>
            </a:endParaRPr>
          </a:p>
          <a:p>
            <a:pPr lvl="1"/>
            <a:r>
              <a:rPr lang="en-US" sz="1200" dirty="0">
                <a:latin typeface="Gill Sans Light" charset="0"/>
              </a:rPr>
              <a:t>	</a:t>
            </a:r>
            <a:r>
              <a:rPr lang="en-GB" sz="1200" dirty="0">
                <a:latin typeface="Gill Sans Light" charset="0"/>
              </a:rPr>
              <a:t>LAST MILE</a:t>
            </a:r>
          </a:p>
          <a:p>
            <a:pPr lvl="1"/>
            <a:r>
              <a:rPr lang="en-GB" sz="1200" dirty="0">
                <a:latin typeface="Gill Sans Light" charset="0"/>
              </a:rPr>
              <a:t>	</a:t>
            </a:r>
            <a:r>
              <a:rPr lang="en-GB" sz="1200" dirty="0" err="1">
                <a:latin typeface="Gill Sans Light" charset="0"/>
              </a:rPr>
              <a:t>iProcure’s</a:t>
            </a:r>
            <a:r>
              <a:rPr lang="en-GB" sz="1200" dirty="0">
                <a:latin typeface="Gill Sans Light" charset="0"/>
              </a:rPr>
              <a:t> supply chain platform enables rapid order fulfilment to 	wherever the customer is</a:t>
            </a:r>
            <a:endParaRPr lang="en-US" sz="1200" dirty="0">
              <a:latin typeface="Gill Sans Light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B87D11-9CD3-452D-B1A9-2E604868C24F}"/>
              </a:ext>
            </a:extLst>
          </p:cNvPr>
          <p:cNvSpPr/>
          <p:nvPr/>
        </p:nvSpPr>
        <p:spPr>
          <a:xfrm>
            <a:off x="1001226" y="12230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Gill Sans Light"/>
              </a:rPr>
              <a:t>RE-INVENTING DISTRIBUTION FOR RURAL AFRICA</a:t>
            </a:r>
          </a:p>
        </p:txBody>
      </p:sp>
      <p:pic>
        <p:nvPicPr>
          <p:cNvPr id="3074" name="Picture 2" descr="https://iprocu.re/landing/new_img/logo3.png">
            <a:extLst>
              <a:ext uri="{FF2B5EF4-FFF2-40B4-BE49-F238E27FC236}">
                <a16:creationId xmlns:a16="http://schemas.microsoft.com/office/drawing/2014/main" id="{C106BE1A-8BA3-48B7-8864-9FD0330DE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3"/>
          <a:stretch/>
        </p:blipFill>
        <p:spPr bwMode="auto">
          <a:xfrm>
            <a:off x="9623615" y="3706455"/>
            <a:ext cx="1352550" cy="8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con">
            <a:extLst>
              <a:ext uri="{FF2B5EF4-FFF2-40B4-BE49-F238E27FC236}">
                <a16:creationId xmlns:a16="http://schemas.microsoft.com/office/drawing/2014/main" id="{D0BE92BD-1559-417D-A3BD-D81B3ACB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90" y="3429000"/>
            <a:ext cx="399023" cy="4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con">
            <a:extLst>
              <a:ext uri="{FF2B5EF4-FFF2-40B4-BE49-F238E27FC236}">
                <a16:creationId xmlns:a16="http://schemas.microsoft.com/office/drawing/2014/main" id="{D3704A33-69BE-481A-A71F-2CD6CAA1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6" y="4253861"/>
            <a:ext cx="504312" cy="50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con">
            <a:extLst>
              <a:ext uri="{FF2B5EF4-FFF2-40B4-BE49-F238E27FC236}">
                <a16:creationId xmlns:a16="http://schemas.microsoft.com/office/drawing/2014/main" id="{0F06B712-5D0B-40DE-B090-83FC3512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5" y="5025379"/>
            <a:ext cx="504312" cy="50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procu.re/landing/new_img/road.png">
            <a:extLst>
              <a:ext uri="{FF2B5EF4-FFF2-40B4-BE49-F238E27FC236}">
                <a16:creationId xmlns:a16="http://schemas.microsoft.com/office/drawing/2014/main" id="{4A36CDC1-5958-4B71-8CD7-1592E611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5" y="5994738"/>
            <a:ext cx="504312" cy="5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Rectangle 2">
            <a:extLst>
              <a:ext uri="{FF2B5EF4-FFF2-40B4-BE49-F238E27FC236}">
                <a16:creationId xmlns:a16="http://schemas.microsoft.com/office/drawing/2014/main" id="{D10CA11A-D4F6-47FC-8C70-55A26AE92618}"/>
              </a:ext>
            </a:extLst>
          </p:cNvPr>
          <p:cNvSpPr/>
          <p:nvPr/>
        </p:nvSpPr>
        <p:spPr>
          <a:xfrm>
            <a:off x="6252320" y="2057400"/>
            <a:ext cx="5586125" cy="2603855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171450" indent="-171450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  <p:sp>
        <p:nvSpPr>
          <p:cNvPr id="239" name="Rectangle 2">
            <a:extLst>
              <a:ext uri="{FF2B5EF4-FFF2-40B4-BE49-F238E27FC236}">
                <a16:creationId xmlns:a16="http://schemas.microsoft.com/office/drawing/2014/main" id="{0BEF71A6-8970-4E64-A186-9844F3B875AE}"/>
              </a:ext>
            </a:extLst>
          </p:cNvPr>
          <p:cNvSpPr/>
          <p:nvPr/>
        </p:nvSpPr>
        <p:spPr>
          <a:xfrm>
            <a:off x="6313874" y="2057404"/>
            <a:ext cx="2564964" cy="3184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US" sz="1600" dirty="0">
                <a:solidFill>
                  <a:schemeClr val="tx1"/>
                </a:solidFill>
                <a:latin typeface="Gill Sans Light" charset="0"/>
              </a:rPr>
              <a:t>PROBLEM</a:t>
            </a:r>
          </a:p>
          <a:p>
            <a:pPr>
              <a:spcBef>
                <a:spcPts val="600"/>
              </a:spcBef>
              <a:buClr>
                <a:srgbClr val="E5994E"/>
              </a:buClr>
            </a:pPr>
            <a:r>
              <a:rPr lang="en-GB" sz="1200" dirty="0">
                <a:solidFill>
                  <a:schemeClr val="tx1"/>
                </a:solidFill>
                <a:latin typeface="Gill Sans Light" charset="0"/>
              </a:rPr>
              <a:t>The market for agricultural inputs in Africa is broken: </a:t>
            </a:r>
          </a:p>
          <a:p>
            <a:pPr marL="171450" indent="-171450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ill Sans Light" charset="0"/>
              </a:rPr>
              <a:t>Manufacturers lack visibility and reach to the large but diffuse smallholder market</a:t>
            </a:r>
          </a:p>
          <a:p>
            <a:pPr marL="171450" indent="-171450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ill Sans Light" charset="0"/>
              </a:rPr>
              <a:t>Wholesalers and retailers lack the information and working capital to stock what is needed</a:t>
            </a:r>
          </a:p>
          <a:p>
            <a:pPr marL="171450" indent="-171450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ill Sans Light" charset="0"/>
              </a:rPr>
              <a:t>Smallholders suffer high prices and sporadic access to the right inputs</a:t>
            </a: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US" sz="16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  <p:cxnSp>
        <p:nvCxnSpPr>
          <p:cNvPr id="242" name="Lige forbindelse 105">
            <a:extLst>
              <a:ext uri="{FF2B5EF4-FFF2-40B4-BE49-F238E27FC236}">
                <a16:creationId xmlns:a16="http://schemas.microsoft.com/office/drawing/2014/main" id="{86613B50-E369-4DC0-8415-14B9DC70DB66}"/>
              </a:ext>
            </a:extLst>
          </p:cNvPr>
          <p:cNvCxnSpPr>
            <a:cxnSpLocks/>
          </p:cNvCxnSpPr>
          <p:nvPr/>
        </p:nvCxnSpPr>
        <p:spPr>
          <a:xfrm>
            <a:off x="6406233" y="2409824"/>
            <a:ext cx="2380247" cy="0"/>
          </a:xfrm>
          <a:prstGeom prst="line">
            <a:avLst/>
          </a:prstGeom>
          <a:ln w="6350">
            <a:solidFill>
              <a:srgbClr val="E599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Rectangle 2">
            <a:extLst>
              <a:ext uri="{FF2B5EF4-FFF2-40B4-BE49-F238E27FC236}">
                <a16:creationId xmlns:a16="http://schemas.microsoft.com/office/drawing/2014/main" id="{7929C784-DC7C-46D8-809D-BB38FE4E497C}"/>
              </a:ext>
            </a:extLst>
          </p:cNvPr>
          <p:cNvSpPr/>
          <p:nvPr/>
        </p:nvSpPr>
        <p:spPr>
          <a:xfrm>
            <a:off x="9037561" y="2057404"/>
            <a:ext cx="2524659" cy="111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US" sz="1600" dirty="0">
                <a:solidFill>
                  <a:schemeClr val="tx1"/>
                </a:solidFill>
                <a:latin typeface="Gill Sans Light" charset="0"/>
              </a:rPr>
              <a:t>SOLUTION</a:t>
            </a:r>
          </a:p>
          <a:p>
            <a:pPr>
              <a:spcBef>
                <a:spcPts val="600"/>
              </a:spcBef>
              <a:buClr>
                <a:srgbClr val="E5994E"/>
              </a:buClr>
            </a:pPr>
            <a:r>
              <a:rPr lang="en-GB" sz="1200" dirty="0">
                <a:solidFill>
                  <a:schemeClr val="tx1"/>
                </a:solidFill>
                <a:latin typeface="Gill Sans Light" charset="0"/>
              </a:rPr>
              <a:t>Leveraging a proprietary ERP platform, mobile technology, and its own depots, </a:t>
            </a:r>
            <a:r>
              <a:rPr lang="en-GB" sz="1200" dirty="0" err="1">
                <a:solidFill>
                  <a:schemeClr val="tx1"/>
                </a:solidFill>
                <a:latin typeface="Gill Sans Light" charset="0"/>
              </a:rPr>
              <a:t>iProcure</a:t>
            </a:r>
            <a:r>
              <a:rPr lang="en-GB" sz="1200" dirty="0">
                <a:solidFill>
                  <a:schemeClr val="tx1"/>
                </a:solidFill>
                <a:latin typeface="Gill Sans Light" charset="0"/>
              </a:rPr>
              <a:t> operates a demand led, data-driven solution to these problems, connecting input manufacturers directly with smallholder farmers</a:t>
            </a: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US" sz="16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  <p:cxnSp>
        <p:nvCxnSpPr>
          <p:cNvPr id="246" name="Lige forbindelse 105">
            <a:extLst>
              <a:ext uri="{FF2B5EF4-FFF2-40B4-BE49-F238E27FC236}">
                <a16:creationId xmlns:a16="http://schemas.microsoft.com/office/drawing/2014/main" id="{3942C6FB-3C0A-4F96-9BAA-4083B5148C60}"/>
              </a:ext>
            </a:extLst>
          </p:cNvPr>
          <p:cNvCxnSpPr>
            <a:cxnSpLocks/>
          </p:cNvCxnSpPr>
          <p:nvPr/>
        </p:nvCxnSpPr>
        <p:spPr>
          <a:xfrm>
            <a:off x="9110090" y="2409824"/>
            <a:ext cx="2379600" cy="0"/>
          </a:xfrm>
          <a:prstGeom prst="line">
            <a:avLst/>
          </a:prstGeom>
          <a:ln w="6350">
            <a:solidFill>
              <a:srgbClr val="E599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6" name="Picture 14" descr="Billedresultat for iprocure">
            <a:extLst>
              <a:ext uri="{FF2B5EF4-FFF2-40B4-BE49-F238E27FC236}">
                <a16:creationId xmlns:a16="http://schemas.microsoft.com/office/drawing/2014/main" id="{4B9431F3-F5E1-4310-B9C7-7F83060B4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35" y="4878148"/>
            <a:ext cx="2194842" cy="16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illedresultat for iprocure">
            <a:extLst>
              <a:ext uri="{FF2B5EF4-FFF2-40B4-BE49-F238E27FC236}">
                <a16:creationId xmlns:a16="http://schemas.microsoft.com/office/drawing/2014/main" id="{6D151DC2-8084-4958-A81F-E4F7C602A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30" y="4878148"/>
            <a:ext cx="2456320" cy="16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6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634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err="1">
                <a:latin typeface="Gill Sans Light" charset="0"/>
                <a:ea typeface="Gill Sans Light" charset="0"/>
                <a:cs typeface="Gill Sans Light" charset="0"/>
              </a:rPr>
              <a:t>FarmDrive</a:t>
            </a:r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CA554531-03E0-4A9E-9310-08A382102908}"/>
              </a:ext>
            </a:extLst>
          </p:cNvPr>
          <p:cNvSpPr/>
          <p:nvPr/>
        </p:nvSpPr>
        <p:spPr>
          <a:xfrm>
            <a:off x="476249" y="2057400"/>
            <a:ext cx="57357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Gill Sans Light" charset="0"/>
              </a:rPr>
              <a:t>ALTERNATIVE CREDIT SCORING FOR SMALLHOLDER FARMERS</a:t>
            </a:r>
          </a:p>
          <a:p>
            <a:r>
              <a:rPr lang="en-GB" sz="1200" b="1" dirty="0" err="1">
                <a:latin typeface="Gill Sans Light" charset="0"/>
              </a:rPr>
              <a:t>FarmDrive</a:t>
            </a:r>
            <a:r>
              <a:rPr lang="en-GB" sz="1200" b="1" dirty="0">
                <a:latin typeface="Gill Sans Light" charset="0"/>
              </a:rPr>
              <a:t> uses mobile phones, alternative data, and machine learning to close the critical data gap that prevents financial institutions from lending to creditworthy smallholder farmers</a:t>
            </a:r>
          </a:p>
          <a:p>
            <a:pPr marL="447675">
              <a:spcBef>
                <a:spcPts val="1200"/>
              </a:spcBef>
            </a:pPr>
            <a:r>
              <a:rPr lang="en-US" sz="1200" dirty="0">
                <a:latin typeface="Gill Sans Light" charset="0"/>
              </a:rPr>
              <a:t>50 MILLION SMALLHOLDER FARMERS</a:t>
            </a:r>
          </a:p>
          <a:p>
            <a:pPr marL="447675"/>
            <a:r>
              <a:rPr lang="en-GB" sz="1200" dirty="0">
                <a:latin typeface="Gill Sans Light" charset="0"/>
              </a:rPr>
              <a:t>Nearly 50 million smallholder farmers in Africa are struggling to support their families and communities through agri-business because less than 10% have their economic needs met by the financial sector. Without access to credit, they remain unable to purchase quality inputs, make productive investments, and improve their production and harvests</a:t>
            </a:r>
          </a:p>
          <a:p>
            <a:pPr lvl="1">
              <a:spcBef>
                <a:spcPts val="1200"/>
              </a:spcBef>
            </a:pPr>
            <a:endParaRPr lang="en-US" sz="1200" dirty="0">
              <a:latin typeface="Gill Sans Light" charset="0"/>
            </a:endParaRPr>
          </a:p>
          <a:p>
            <a:pPr lvl="1"/>
            <a:r>
              <a:rPr lang="en-GB" sz="1200" dirty="0">
                <a:latin typeface="Gill Sans Light" charset="0"/>
              </a:rPr>
              <a:t>$450 BILLION FINANCING GAP</a:t>
            </a:r>
          </a:p>
          <a:p>
            <a:pPr lvl="1"/>
            <a:r>
              <a:rPr lang="en-GB" sz="1200" dirty="0">
                <a:latin typeface="Gill Sans Light" charset="0"/>
              </a:rPr>
              <a:t>Agriculture employs 65% of Africa’s population and makes up 32% of its GDP. However, less than 1% of bank lending in Africa goes to agriculture. In absence of accurate and cost-effective methods for assessing small-scale agricultural lending risk, financial institutions choose not to lend to smallholder farmers, thereby contributing to the $450 billion global agriculture financing gap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B87D11-9CD3-452D-B1A9-2E604868C24F}"/>
              </a:ext>
            </a:extLst>
          </p:cNvPr>
          <p:cNvSpPr/>
          <p:nvPr/>
        </p:nvSpPr>
        <p:spPr>
          <a:xfrm>
            <a:off x="1001226" y="1223021"/>
            <a:ext cx="705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Gill Sans Light"/>
              </a:rPr>
              <a:t>UNLOCKING ACCESS TO CREDIT FOR </a:t>
            </a:r>
            <a:r>
              <a:rPr lang="en-GB" b="1" dirty="0">
                <a:solidFill>
                  <a:srgbClr val="00B050"/>
                </a:solidFill>
                <a:latin typeface="Gill Sans Light"/>
              </a:rPr>
              <a:t>SMALLHOLDER FARMERS</a:t>
            </a:r>
          </a:p>
        </p:txBody>
      </p:sp>
      <p:sp>
        <p:nvSpPr>
          <p:cNvPr id="237" name="Rectangle 2">
            <a:extLst>
              <a:ext uri="{FF2B5EF4-FFF2-40B4-BE49-F238E27FC236}">
                <a16:creationId xmlns:a16="http://schemas.microsoft.com/office/drawing/2014/main" id="{D10CA11A-D4F6-47FC-8C70-55A26AE92618}"/>
              </a:ext>
            </a:extLst>
          </p:cNvPr>
          <p:cNvSpPr/>
          <p:nvPr/>
        </p:nvSpPr>
        <p:spPr>
          <a:xfrm>
            <a:off x="6252320" y="2057399"/>
            <a:ext cx="5586125" cy="4543425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GB" sz="1200" dirty="0" err="1">
                <a:solidFill>
                  <a:schemeClr val="tx1"/>
                </a:solidFill>
                <a:latin typeface="Gill Sans Light"/>
              </a:rPr>
              <a:t>FarmDrive</a:t>
            </a:r>
            <a:r>
              <a:rPr lang="en-GB" sz="1200" dirty="0">
                <a:solidFill>
                  <a:schemeClr val="tx1"/>
                </a:solidFill>
                <a:latin typeface="Gill Sans Light"/>
              </a:rPr>
              <a:t> collects and aggregates alternative datasets from multiple sources, in Kenya and around the world, to build credit scores for smallholder farmers in Africa </a:t>
            </a: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GB" sz="1200" b="1" dirty="0">
              <a:solidFill>
                <a:schemeClr val="tx1"/>
              </a:solidFill>
              <a:latin typeface="Gill Sans Light"/>
            </a:endParaRP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GB" sz="1200" dirty="0">
                <a:solidFill>
                  <a:schemeClr val="tx1"/>
                </a:solidFill>
                <a:latin typeface="Gill Sans Light"/>
              </a:rPr>
              <a:t>The alternative datasets are analysed by a machine learning algorithm to produce relevant credit scores for smallholder farmers, and decisioning tools that enable financial institutions to develop small-scale agriculture loan products</a:t>
            </a:r>
            <a:endParaRPr lang="en-US" sz="700" dirty="0">
              <a:solidFill>
                <a:schemeClr val="tx1"/>
              </a:solidFill>
              <a:latin typeface="Gill Sans Light"/>
            </a:endParaRPr>
          </a:p>
        </p:txBody>
      </p:sp>
      <p:pic>
        <p:nvPicPr>
          <p:cNvPr id="6146" name="Picture 2" descr="https://farmdrive.co.ke/assets/img/src/assets/img/credit-scoring.png">
            <a:extLst>
              <a:ext uri="{FF2B5EF4-FFF2-40B4-BE49-F238E27FC236}">
                <a16:creationId xmlns:a16="http://schemas.microsoft.com/office/drawing/2014/main" id="{863FAEA2-9007-41FD-B9C2-B4F18358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00" y="2679065"/>
            <a:ext cx="4104675" cy="3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2E27EA7-1E60-45A1-B03C-E55AFC44C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7" y="3188799"/>
            <a:ext cx="423251" cy="423251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0DA146B-901D-4309-996B-9C6384C23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48" y="4637665"/>
            <a:ext cx="414768" cy="414768"/>
          </a:xfrm>
          <a:prstGeom prst="rect">
            <a:avLst/>
          </a:prstGeom>
        </p:spPr>
      </p:pic>
      <p:pic>
        <p:nvPicPr>
          <p:cNvPr id="6148" name="Picture 4" descr="Billedresultat for farmdrive">
            <a:extLst>
              <a:ext uri="{FF2B5EF4-FFF2-40B4-BE49-F238E27FC236}">
                <a16:creationId xmlns:a16="http://schemas.microsoft.com/office/drawing/2014/main" id="{D7F75A6F-9B95-404D-AB30-EA4A5B35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20" y="5995324"/>
            <a:ext cx="2421310" cy="7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0835C83E-750C-46D5-BCBE-EA505A5BFD52}"/>
              </a:ext>
            </a:extLst>
          </p:cNvPr>
          <p:cNvSpPr/>
          <p:nvPr/>
        </p:nvSpPr>
        <p:spPr>
          <a:xfrm>
            <a:off x="7671022" y="1658819"/>
            <a:ext cx="2524659" cy="398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E5994E"/>
              </a:buClr>
            </a:pPr>
            <a:r>
              <a:rPr lang="en-US" sz="1600" dirty="0">
                <a:solidFill>
                  <a:schemeClr val="tx1"/>
                </a:solidFill>
                <a:latin typeface="Gill Sans Light" charset="0"/>
              </a:rPr>
              <a:t>SOLUTION</a:t>
            </a:r>
          </a:p>
          <a:p>
            <a:pPr algn="ctr">
              <a:spcBef>
                <a:spcPts val="600"/>
              </a:spcBef>
              <a:buClr>
                <a:srgbClr val="E5994E"/>
              </a:buClr>
            </a:pPr>
            <a:endParaRPr lang="en-US" sz="1600" dirty="0">
              <a:solidFill>
                <a:schemeClr val="tx1"/>
              </a:solidFill>
              <a:latin typeface="GillSans-Light" panose="020B04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3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9407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</a:rPr>
              <a:t>KUKU BORA</a:t>
            </a:r>
            <a:endParaRPr lang="da-DK" sz="4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C3B537C-62A1-4FDF-8D09-4FF51AD188C1}"/>
              </a:ext>
            </a:extLst>
          </p:cNvPr>
          <p:cNvSpPr/>
          <p:nvPr/>
        </p:nvSpPr>
        <p:spPr>
          <a:xfrm>
            <a:off x="1486516" y="1879784"/>
            <a:ext cx="6285884" cy="466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dirty="0">
                <a:latin typeface="Gill Sans Light" charset="0"/>
              </a:rPr>
              <a:t>KUKU BORA </a:t>
            </a:r>
          </a:p>
          <a:p>
            <a:pPr>
              <a:lnSpc>
                <a:spcPts val="2600"/>
              </a:lnSpc>
            </a:pPr>
            <a:r>
              <a:rPr lang="en-US" sz="2400" dirty="0">
                <a:latin typeface="Gill Sans Light" charset="0"/>
              </a:rPr>
              <a:t>EMPOWERS SMALL SCALE CHICKEN FARMERS</a:t>
            </a:r>
          </a:p>
          <a:p>
            <a:r>
              <a:rPr lang="en-US" sz="1600" dirty="0">
                <a:latin typeface="Gill Sans Light" charset="0"/>
              </a:rPr>
              <a:t>Kuku Bora is transforming farming of indigenous chicken into a viable economic activity</a:t>
            </a:r>
          </a:p>
          <a:p>
            <a:pPr marL="18000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Social and economic empowerment of over 50,000 small-scale rural households leading to better quality of life. Additional 500 jobs in hatchery, slaughterhouse, boda-boda riders etc.</a:t>
            </a:r>
          </a:p>
          <a:p>
            <a:pPr marL="18000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Increased productivity and access to market – increased survival rate of chicks and guaranteed market</a:t>
            </a:r>
          </a:p>
          <a:p>
            <a:pPr marL="18000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Enabling climate smart benefits through lower carbon emissions, efficient water use and smaller land foot-print required to raise chicken;</a:t>
            </a:r>
          </a:p>
          <a:p>
            <a:pPr marL="18000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Strengthening the cluster/cooperative model of rural agricultural production</a:t>
            </a:r>
          </a:p>
          <a:p>
            <a:pPr marL="18000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Enabling out-grower scheme with mobile payments locking a certain share for re-investments in chicks, feed and vaccine.</a:t>
            </a:r>
          </a:p>
          <a:p>
            <a:pPr marL="18000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Improving product quality and nutrition for the consumer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C4B7799-5183-414F-9AC0-DFB750E1517B}"/>
              </a:ext>
            </a:extLst>
          </p:cNvPr>
          <p:cNvSpPr/>
          <p:nvPr/>
        </p:nvSpPr>
        <p:spPr>
          <a:xfrm>
            <a:off x="7210623" y="6260714"/>
            <a:ext cx="4453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a-DK" sz="1200" b="1" dirty="0">
                <a:latin typeface="Gill Sans" charset="0"/>
              </a:rPr>
              <a:t>EMPOWER THE FARMER, SATISFY THE CONSUMER!</a:t>
            </a:r>
            <a:endParaRPr lang="da-DK" sz="1200" dirty="0">
              <a:effectLst/>
              <a:latin typeface="Gill Sans" charset="0"/>
            </a:endParaRP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0C7EAB3D-7E4A-42E9-805A-8E24DD71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469" y="2623293"/>
            <a:ext cx="2444124" cy="172441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C1D2CD-20C8-4E69-95C4-78DE7FA49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72"/>
          <a:stretch/>
        </p:blipFill>
        <p:spPr>
          <a:xfrm>
            <a:off x="8677469" y="4346051"/>
            <a:ext cx="2438674" cy="1720570"/>
          </a:xfrm>
          <a:prstGeom prst="rect">
            <a:avLst/>
          </a:prstGeom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9626FA35-4CA5-4B76-B89B-859221375626}"/>
              </a:ext>
            </a:extLst>
          </p:cNvPr>
          <p:cNvSpPr/>
          <p:nvPr/>
        </p:nvSpPr>
        <p:spPr>
          <a:xfrm>
            <a:off x="8319099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C04C7F92-297C-4E60-AE8D-BE33686F2DC2}"/>
              </a:ext>
            </a:extLst>
          </p:cNvPr>
          <p:cNvSpPr/>
          <p:nvPr/>
        </p:nvSpPr>
        <p:spPr>
          <a:xfrm>
            <a:off x="8243473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dirty="0">
                <a:solidFill>
                  <a:srgbClr val="001532"/>
                </a:solidFill>
                <a:latin typeface="Gill Sans Light"/>
              </a:rPr>
              <a:t>50,000 </a:t>
            </a:r>
          </a:p>
          <a:p>
            <a:pPr algn="ctr"/>
            <a:r>
              <a:rPr lang="en-US" sz="1050" dirty="0">
                <a:solidFill>
                  <a:srgbClr val="001532"/>
                </a:solidFill>
                <a:latin typeface="Gill Sans Light"/>
              </a:rPr>
              <a:t>farmers 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E139476E-B3FD-4FC7-9CF8-2BD52CC861F9}"/>
              </a:ext>
            </a:extLst>
          </p:cNvPr>
          <p:cNvSpPr/>
          <p:nvPr/>
        </p:nvSpPr>
        <p:spPr>
          <a:xfrm>
            <a:off x="9015695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28880C9-C45F-4324-9506-EA3EC19154B0}"/>
              </a:ext>
            </a:extLst>
          </p:cNvPr>
          <p:cNvSpPr/>
          <p:nvPr/>
        </p:nvSpPr>
        <p:spPr>
          <a:xfrm>
            <a:off x="8954638" y="2018951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dirty="0">
                <a:solidFill>
                  <a:srgbClr val="001532"/>
                </a:solidFill>
                <a:latin typeface="Gill Sans Light"/>
              </a:rPr>
              <a:t>Kenya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04364657-010F-4C12-81EE-D0C527C814B0}"/>
              </a:ext>
            </a:extLst>
          </p:cNvPr>
          <p:cNvSpPr/>
          <p:nvPr/>
        </p:nvSpPr>
        <p:spPr>
          <a:xfrm>
            <a:off x="10408887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BA13AC06-F19D-4712-8110-D982A397141D}"/>
              </a:ext>
            </a:extLst>
          </p:cNvPr>
          <p:cNvSpPr/>
          <p:nvPr/>
        </p:nvSpPr>
        <p:spPr>
          <a:xfrm>
            <a:off x="10376968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>
                <a:solidFill>
                  <a:srgbClr val="001532"/>
                </a:solidFill>
                <a:latin typeface="Gill Sans Light"/>
              </a:rPr>
              <a:t>USD 2</a:t>
            </a:r>
          </a:p>
          <a:p>
            <a:pPr algn="ctr"/>
            <a:r>
              <a:rPr lang="en-US" sz="1050" b="1">
                <a:solidFill>
                  <a:srgbClr val="001532"/>
                </a:solidFill>
                <a:latin typeface="Gill Sans Light"/>
              </a:rPr>
              <a:t>million</a:t>
            </a:r>
            <a:endParaRPr lang="en-US" sz="1050" b="1" dirty="0">
              <a:solidFill>
                <a:srgbClr val="001532"/>
              </a:solidFill>
              <a:latin typeface="Gill Sans Light"/>
            </a:endParaRP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2B1D8854-A44F-4D3F-9CAA-4DCFA8B38C59}"/>
              </a:ext>
            </a:extLst>
          </p:cNvPr>
          <p:cNvSpPr/>
          <p:nvPr/>
        </p:nvSpPr>
        <p:spPr>
          <a:xfrm>
            <a:off x="11105484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79E7672A-6483-4648-B4DB-B323D9CF93EE}"/>
              </a:ext>
            </a:extLst>
          </p:cNvPr>
          <p:cNvSpPr/>
          <p:nvPr/>
        </p:nvSpPr>
        <p:spPr>
          <a:xfrm>
            <a:off x="11088134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Agri-business</a:t>
            </a:r>
          </a:p>
        </p:txBody>
      </p:sp>
      <p:grpSp>
        <p:nvGrpSpPr>
          <p:cNvPr id="32" name="Gruppieren 238">
            <a:extLst>
              <a:ext uri="{FF2B5EF4-FFF2-40B4-BE49-F238E27FC236}">
                <a16:creationId xmlns:a16="http://schemas.microsoft.com/office/drawing/2014/main" id="{D7E1D1F9-0A33-4357-B6C7-1907237381D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94575" y="1566756"/>
            <a:ext cx="383470" cy="400868"/>
            <a:chOff x="8343964" y="5747544"/>
            <a:chExt cx="839787" cy="877887"/>
          </a:xfrm>
          <a:solidFill>
            <a:srgbClr val="001532"/>
          </a:solidFill>
        </p:grpSpPr>
        <p:sp>
          <p:nvSpPr>
            <p:cNvPr id="33" name="Freeform 1083">
              <a:extLst>
                <a:ext uri="{FF2B5EF4-FFF2-40B4-BE49-F238E27FC236}">
                  <a16:creationId xmlns:a16="http://schemas.microsoft.com/office/drawing/2014/main" id="{1051BDE2-F205-4D46-A940-A51520214C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15414" y="5747544"/>
              <a:ext cx="495300" cy="566737"/>
            </a:xfrm>
            <a:custGeom>
              <a:avLst/>
              <a:gdLst>
                <a:gd name="T0" fmla="*/ 13 w 132"/>
                <a:gd name="T1" fmla="*/ 109 h 151"/>
                <a:gd name="T2" fmla="*/ 65 w 132"/>
                <a:gd name="T3" fmla="*/ 151 h 151"/>
                <a:gd name="T4" fmla="*/ 119 w 132"/>
                <a:gd name="T5" fmla="*/ 109 h 151"/>
                <a:gd name="T6" fmla="*/ 130 w 132"/>
                <a:gd name="T7" fmla="*/ 91 h 151"/>
                <a:gd name="T8" fmla="*/ 130 w 132"/>
                <a:gd name="T9" fmla="*/ 73 h 151"/>
                <a:gd name="T10" fmla="*/ 126 w 132"/>
                <a:gd name="T11" fmla="*/ 68 h 151"/>
                <a:gd name="T12" fmla="*/ 125 w 132"/>
                <a:gd name="T13" fmla="*/ 43 h 151"/>
                <a:gd name="T14" fmla="*/ 66 w 132"/>
                <a:gd name="T15" fmla="*/ 0 h 151"/>
                <a:gd name="T16" fmla="*/ 8 w 132"/>
                <a:gd name="T17" fmla="*/ 43 h 151"/>
                <a:gd name="T18" fmla="*/ 8 w 132"/>
                <a:gd name="T19" fmla="*/ 68 h 151"/>
                <a:gd name="T20" fmla="*/ 3 w 132"/>
                <a:gd name="T21" fmla="*/ 73 h 151"/>
                <a:gd name="T22" fmla="*/ 3 w 132"/>
                <a:gd name="T23" fmla="*/ 91 h 151"/>
                <a:gd name="T24" fmla="*/ 13 w 132"/>
                <a:gd name="T25" fmla="*/ 109 h 151"/>
                <a:gd name="T26" fmla="*/ 65 w 132"/>
                <a:gd name="T27" fmla="*/ 136 h 151"/>
                <a:gd name="T28" fmla="*/ 27 w 132"/>
                <a:gd name="T29" fmla="*/ 104 h 151"/>
                <a:gd name="T30" fmla="*/ 21 w 132"/>
                <a:gd name="T31" fmla="*/ 68 h 151"/>
                <a:gd name="T32" fmla="*/ 21 w 132"/>
                <a:gd name="T33" fmla="*/ 65 h 151"/>
                <a:gd name="T34" fmla="*/ 96 w 132"/>
                <a:gd name="T35" fmla="*/ 50 h 151"/>
                <a:gd name="T36" fmla="*/ 111 w 132"/>
                <a:gd name="T37" fmla="*/ 70 h 151"/>
                <a:gd name="T38" fmla="*/ 105 w 132"/>
                <a:gd name="T39" fmla="*/ 104 h 151"/>
                <a:gd name="T40" fmla="*/ 65 w 132"/>
                <a:gd name="T41" fmla="*/ 13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51">
                  <a:moveTo>
                    <a:pt x="13" y="109"/>
                  </a:moveTo>
                  <a:cubicBezTo>
                    <a:pt x="20" y="133"/>
                    <a:pt x="42" y="151"/>
                    <a:pt x="65" y="151"/>
                  </a:cubicBezTo>
                  <a:cubicBezTo>
                    <a:pt x="90" y="151"/>
                    <a:pt x="111" y="133"/>
                    <a:pt x="119" y="109"/>
                  </a:cubicBezTo>
                  <a:cubicBezTo>
                    <a:pt x="122" y="106"/>
                    <a:pt x="127" y="100"/>
                    <a:pt x="130" y="91"/>
                  </a:cubicBezTo>
                  <a:cubicBezTo>
                    <a:pt x="132" y="85"/>
                    <a:pt x="132" y="78"/>
                    <a:pt x="130" y="73"/>
                  </a:cubicBezTo>
                  <a:cubicBezTo>
                    <a:pt x="128" y="72"/>
                    <a:pt x="127" y="69"/>
                    <a:pt x="126" y="68"/>
                  </a:cubicBezTo>
                  <a:cubicBezTo>
                    <a:pt x="126" y="57"/>
                    <a:pt x="126" y="52"/>
                    <a:pt x="125" y="43"/>
                  </a:cubicBezTo>
                  <a:cubicBezTo>
                    <a:pt x="122" y="18"/>
                    <a:pt x="97" y="0"/>
                    <a:pt x="66" y="0"/>
                  </a:cubicBezTo>
                  <a:cubicBezTo>
                    <a:pt x="37" y="0"/>
                    <a:pt x="8" y="18"/>
                    <a:pt x="8" y="43"/>
                  </a:cubicBezTo>
                  <a:cubicBezTo>
                    <a:pt x="8" y="52"/>
                    <a:pt x="8" y="57"/>
                    <a:pt x="8" y="68"/>
                  </a:cubicBezTo>
                  <a:cubicBezTo>
                    <a:pt x="4" y="69"/>
                    <a:pt x="3" y="72"/>
                    <a:pt x="3" y="73"/>
                  </a:cubicBezTo>
                  <a:cubicBezTo>
                    <a:pt x="1" y="78"/>
                    <a:pt x="0" y="85"/>
                    <a:pt x="3" y="91"/>
                  </a:cubicBezTo>
                  <a:cubicBezTo>
                    <a:pt x="5" y="100"/>
                    <a:pt x="9" y="106"/>
                    <a:pt x="13" y="109"/>
                  </a:cubicBezTo>
                  <a:close/>
                  <a:moveTo>
                    <a:pt x="65" y="136"/>
                  </a:moveTo>
                  <a:cubicBezTo>
                    <a:pt x="47" y="136"/>
                    <a:pt x="32" y="122"/>
                    <a:pt x="27" y="104"/>
                  </a:cubicBezTo>
                  <a:cubicBezTo>
                    <a:pt x="26" y="96"/>
                    <a:pt x="21" y="75"/>
                    <a:pt x="21" y="68"/>
                  </a:cubicBezTo>
                  <a:cubicBezTo>
                    <a:pt x="21" y="67"/>
                    <a:pt x="21" y="66"/>
                    <a:pt x="21" y="65"/>
                  </a:cubicBezTo>
                  <a:cubicBezTo>
                    <a:pt x="76" y="63"/>
                    <a:pt x="86" y="50"/>
                    <a:pt x="96" y="50"/>
                  </a:cubicBezTo>
                  <a:cubicBezTo>
                    <a:pt x="96" y="50"/>
                    <a:pt x="96" y="67"/>
                    <a:pt x="111" y="70"/>
                  </a:cubicBezTo>
                  <a:cubicBezTo>
                    <a:pt x="110" y="79"/>
                    <a:pt x="106" y="97"/>
                    <a:pt x="105" y="104"/>
                  </a:cubicBezTo>
                  <a:cubicBezTo>
                    <a:pt x="100" y="122"/>
                    <a:pt x="84" y="136"/>
                    <a:pt x="65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84">
              <a:extLst>
                <a:ext uri="{FF2B5EF4-FFF2-40B4-BE49-F238E27FC236}">
                  <a16:creationId xmlns:a16="http://schemas.microsoft.com/office/drawing/2014/main" id="{FB6B64BF-DF45-430A-8124-909974BCF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8343964" y="6325394"/>
              <a:ext cx="839787" cy="300037"/>
            </a:xfrm>
            <a:custGeom>
              <a:avLst/>
              <a:gdLst>
                <a:gd name="T0" fmla="*/ 214 w 224"/>
                <a:gd name="T1" fmla="*/ 25 h 80"/>
                <a:gd name="T2" fmla="*/ 168 w 224"/>
                <a:gd name="T3" fmla="*/ 0 h 80"/>
                <a:gd name="T4" fmla="*/ 56 w 224"/>
                <a:gd name="T5" fmla="*/ 0 h 80"/>
                <a:gd name="T6" fmla="*/ 11 w 224"/>
                <a:gd name="T7" fmla="*/ 25 h 80"/>
                <a:gd name="T8" fmla="*/ 0 w 224"/>
                <a:gd name="T9" fmla="*/ 50 h 80"/>
                <a:gd name="T10" fmla="*/ 113 w 224"/>
                <a:gd name="T11" fmla="*/ 80 h 80"/>
                <a:gd name="T12" fmla="*/ 224 w 224"/>
                <a:gd name="T13" fmla="*/ 50 h 80"/>
                <a:gd name="T14" fmla="*/ 214 w 224"/>
                <a:gd name="T15" fmla="*/ 2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80">
                  <a:moveTo>
                    <a:pt x="214" y="25"/>
                  </a:moveTo>
                  <a:cubicBezTo>
                    <a:pt x="207" y="14"/>
                    <a:pt x="188" y="4"/>
                    <a:pt x="168" y="0"/>
                  </a:cubicBezTo>
                  <a:cubicBezTo>
                    <a:pt x="107" y="38"/>
                    <a:pt x="56" y="0"/>
                    <a:pt x="56" y="0"/>
                  </a:cubicBezTo>
                  <a:cubicBezTo>
                    <a:pt x="36" y="4"/>
                    <a:pt x="17" y="14"/>
                    <a:pt x="11" y="25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0" y="58"/>
                    <a:pt x="50" y="80"/>
                    <a:pt x="113" y="80"/>
                  </a:cubicBezTo>
                  <a:cubicBezTo>
                    <a:pt x="174" y="80"/>
                    <a:pt x="224" y="58"/>
                    <a:pt x="224" y="50"/>
                  </a:cubicBezTo>
                  <a:cubicBezTo>
                    <a:pt x="224" y="50"/>
                    <a:pt x="224" y="41"/>
                    <a:pt x="2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932D6168-1EFF-47F3-8361-ABD5514A0F6B}"/>
              </a:ext>
            </a:extLst>
          </p:cNvPr>
          <p:cNvGrpSpPr/>
          <p:nvPr/>
        </p:nvGrpSpPr>
        <p:grpSpPr>
          <a:xfrm>
            <a:off x="9116366" y="1588177"/>
            <a:ext cx="368649" cy="421286"/>
            <a:chOff x="3637305" y="1120736"/>
            <a:chExt cx="4164869" cy="4813217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2C3CCBA2-01DA-4CBB-80BC-09F2EB757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135440"/>
              <a:ext cx="939988" cy="1147268"/>
            </a:xfrm>
            <a:custGeom>
              <a:avLst/>
              <a:gdLst/>
              <a:ahLst/>
              <a:cxnLst>
                <a:cxn ang="0">
                  <a:pos x="568" y="24"/>
                </a:cxn>
                <a:cxn ang="0">
                  <a:pos x="168" y="160"/>
                </a:cxn>
                <a:cxn ang="0">
                  <a:pos x="96" y="280"/>
                </a:cxn>
                <a:cxn ang="0">
                  <a:pos x="24" y="320"/>
                </a:cxn>
                <a:cxn ang="0">
                  <a:pos x="40" y="424"/>
                </a:cxn>
                <a:cxn ang="0">
                  <a:pos x="0" y="488"/>
                </a:cxn>
                <a:cxn ang="0">
                  <a:pos x="24" y="536"/>
                </a:cxn>
                <a:cxn ang="0">
                  <a:pos x="56" y="696"/>
                </a:cxn>
                <a:cxn ang="0">
                  <a:pos x="120" y="696"/>
                </a:cxn>
                <a:cxn ang="0">
                  <a:pos x="112" y="416"/>
                </a:cxn>
                <a:cxn ang="0">
                  <a:pos x="160" y="384"/>
                </a:cxn>
                <a:cxn ang="0">
                  <a:pos x="512" y="384"/>
                </a:cxn>
                <a:cxn ang="0">
                  <a:pos x="600" y="216"/>
                </a:cxn>
                <a:cxn ang="0">
                  <a:pos x="656" y="0"/>
                </a:cxn>
                <a:cxn ang="0">
                  <a:pos x="568" y="24"/>
                </a:cxn>
              </a:cxnLst>
              <a:rect l="0" t="0" r="r" b="b"/>
              <a:pathLst>
                <a:path w="656" h="696">
                  <a:moveTo>
                    <a:pt x="568" y="24"/>
                  </a:moveTo>
                  <a:lnTo>
                    <a:pt x="168" y="160"/>
                  </a:lnTo>
                  <a:lnTo>
                    <a:pt x="96" y="280"/>
                  </a:lnTo>
                  <a:lnTo>
                    <a:pt x="24" y="320"/>
                  </a:lnTo>
                  <a:lnTo>
                    <a:pt x="40" y="424"/>
                  </a:lnTo>
                  <a:lnTo>
                    <a:pt x="0" y="488"/>
                  </a:lnTo>
                  <a:lnTo>
                    <a:pt x="24" y="536"/>
                  </a:lnTo>
                  <a:lnTo>
                    <a:pt x="56" y="696"/>
                  </a:lnTo>
                  <a:lnTo>
                    <a:pt x="120" y="696"/>
                  </a:lnTo>
                  <a:lnTo>
                    <a:pt x="112" y="416"/>
                  </a:lnTo>
                  <a:lnTo>
                    <a:pt x="160" y="384"/>
                  </a:lnTo>
                  <a:lnTo>
                    <a:pt x="512" y="384"/>
                  </a:lnTo>
                  <a:lnTo>
                    <a:pt x="600" y="216"/>
                  </a:lnTo>
                  <a:lnTo>
                    <a:pt x="656" y="0"/>
                  </a:lnTo>
                  <a:lnTo>
                    <a:pt x="56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71139BBF-6431-448E-A87E-3D117B5A7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072" y="1990825"/>
              <a:ext cx="1062911" cy="1014704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224" y="72"/>
                </a:cxn>
                <a:cxn ang="0">
                  <a:pos x="264" y="384"/>
                </a:cxn>
                <a:cxn ang="0">
                  <a:pos x="0" y="384"/>
                </a:cxn>
                <a:cxn ang="0">
                  <a:pos x="8" y="496"/>
                </a:cxn>
                <a:cxn ang="0">
                  <a:pos x="192" y="504"/>
                </a:cxn>
                <a:cxn ang="0">
                  <a:pos x="208" y="616"/>
                </a:cxn>
                <a:cxn ang="0">
                  <a:pos x="296" y="616"/>
                </a:cxn>
                <a:cxn ang="0">
                  <a:pos x="336" y="504"/>
                </a:cxn>
                <a:cxn ang="0">
                  <a:pos x="408" y="512"/>
                </a:cxn>
                <a:cxn ang="0">
                  <a:pos x="672" y="376"/>
                </a:cxn>
                <a:cxn ang="0">
                  <a:pos x="744" y="248"/>
                </a:cxn>
                <a:cxn ang="0">
                  <a:pos x="312" y="0"/>
                </a:cxn>
              </a:cxnLst>
              <a:rect l="0" t="0" r="r" b="b"/>
              <a:pathLst>
                <a:path w="744" h="616">
                  <a:moveTo>
                    <a:pt x="312" y="0"/>
                  </a:moveTo>
                  <a:lnTo>
                    <a:pt x="224" y="72"/>
                  </a:lnTo>
                  <a:lnTo>
                    <a:pt x="264" y="384"/>
                  </a:lnTo>
                  <a:lnTo>
                    <a:pt x="0" y="384"/>
                  </a:lnTo>
                  <a:lnTo>
                    <a:pt x="8" y="496"/>
                  </a:lnTo>
                  <a:lnTo>
                    <a:pt x="192" y="504"/>
                  </a:lnTo>
                  <a:lnTo>
                    <a:pt x="208" y="616"/>
                  </a:lnTo>
                  <a:lnTo>
                    <a:pt x="296" y="616"/>
                  </a:lnTo>
                  <a:lnTo>
                    <a:pt x="336" y="504"/>
                  </a:lnTo>
                  <a:lnTo>
                    <a:pt x="408" y="512"/>
                  </a:lnTo>
                  <a:lnTo>
                    <a:pt x="672" y="376"/>
                  </a:lnTo>
                  <a:lnTo>
                    <a:pt x="744" y="24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D6DEE8C4-07F8-41BA-8161-CD1B8BA14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1120736"/>
              <a:ext cx="479637" cy="645939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88" y="80"/>
                </a:cxn>
                <a:cxn ang="0">
                  <a:pos x="56" y="224"/>
                </a:cxn>
                <a:cxn ang="0">
                  <a:pos x="0" y="376"/>
                </a:cxn>
                <a:cxn ang="0">
                  <a:pos x="88" y="392"/>
                </a:cxn>
                <a:cxn ang="0">
                  <a:pos x="96" y="352"/>
                </a:cxn>
                <a:cxn ang="0">
                  <a:pos x="312" y="208"/>
                </a:cxn>
                <a:cxn ang="0">
                  <a:pos x="336" y="0"/>
                </a:cxn>
              </a:cxnLst>
              <a:rect l="0" t="0" r="r" b="b"/>
              <a:pathLst>
                <a:path w="336" h="392">
                  <a:moveTo>
                    <a:pt x="336" y="0"/>
                  </a:moveTo>
                  <a:lnTo>
                    <a:pt x="288" y="80"/>
                  </a:lnTo>
                  <a:lnTo>
                    <a:pt x="56" y="224"/>
                  </a:lnTo>
                  <a:lnTo>
                    <a:pt x="0" y="376"/>
                  </a:lnTo>
                  <a:lnTo>
                    <a:pt x="88" y="392"/>
                  </a:lnTo>
                  <a:lnTo>
                    <a:pt x="96" y="352"/>
                  </a:lnTo>
                  <a:lnTo>
                    <a:pt x="312" y="20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9FC08C2C-06E7-4B28-938B-CFC4DDCB8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894" y="1740163"/>
              <a:ext cx="537480" cy="527841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376" y="16"/>
                </a:cxn>
                <a:cxn ang="0">
                  <a:pos x="320" y="80"/>
                </a:cxn>
                <a:cxn ang="0">
                  <a:pos x="280" y="136"/>
                </a:cxn>
                <a:cxn ang="0">
                  <a:pos x="200" y="136"/>
                </a:cxn>
                <a:cxn ang="0">
                  <a:pos x="120" y="320"/>
                </a:cxn>
                <a:cxn ang="0">
                  <a:pos x="0" y="296"/>
                </a:cxn>
                <a:cxn ang="0">
                  <a:pos x="112" y="88"/>
                </a:cxn>
                <a:cxn ang="0">
                  <a:pos x="288" y="0"/>
                </a:cxn>
              </a:cxnLst>
              <a:rect l="0" t="0" r="r" b="b"/>
              <a:pathLst>
                <a:path w="376" h="320">
                  <a:moveTo>
                    <a:pt x="288" y="0"/>
                  </a:moveTo>
                  <a:lnTo>
                    <a:pt x="376" y="16"/>
                  </a:lnTo>
                  <a:lnTo>
                    <a:pt x="320" y="80"/>
                  </a:lnTo>
                  <a:lnTo>
                    <a:pt x="280" y="136"/>
                  </a:lnTo>
                  <a:lnTo>
                    <a:pt x="200" y="136"/>
                  </a:lnTo>
                  <a:lnTo>
                    <a:pt x="120" y="320"/>
                  </a:lnTo>
                  <a:lnTo>
                    <a:pt x="0" y="296"/>
                  </a:lnTo>
                  <a:lnTo>
                    <a:pt x="112" y="88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616EAAE-853C-468A-ABE4-68311C7CB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465" y="1226786"/>
              <a:ext cx="250665" cy="448300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160" y="0"/>
                </a:cxn>
                <a:cxn ang="0">
                  <a:pos x="176" y="168"/>
                </a:cxn>
                <a:cxn ang="0">
                  <a:pos x="120" y="272"/>
                </a:cxn>
                <a:cxn ang="0">
                  <a:pos x="32" y="176"/>
                </a:cxn>
                <a:cxn ang="0">
                  <a:pos x="0" y="144"/>
                </a:cxn>
                <a:cxn ang="0">
                  <a:pos x="32" y="104"/>
                </a:cxn>
                <a:cxn ang="0">
                  <a:pos x="8" y="24"/>
                </a:cxn>
              </a:cxnLst>
              <a:rect l="0" t="0" r="r" b="b"/>
              <a:pathLst>
                <a:path w="176" h="272">
                  <a:moveTo>
                    <a:pt x="8" y="24"/>
                  </a:moveTo>
                  <a:lnTo>
                    <a:pt x="160" y="0"/>
                  </a:lnTo>
                  <a:lnTo>
                    <a:pt x="176" y="168"/>
                  </a:lnTo>
                  <a:lnTo>
                    <a:pt x="120" y="272"/>
                  </a:lnTo>
                  <a:lnTo>
                    <a:pt x="32" y="176"/>
                  </a:lnTo>
                  <a:lnTo>
                    <a:pt x="0" y="144"/>
                  </a:lnTo>
                  <a:lnTo>
                    <a:pt x="32" y="104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F2A254DA-C82D-4171-8196-8FFB84EB8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997" y="1872727"/>
              <a:ext cx="698965" cy="764042"/>
            </a:xfrm>
            <a:custGeom>
              <a:avLst/>
              <a:gdLst/>
              <a:ahLst/>
              <a:cxnLst>
                <a:cxn ang="0">
                  <a:pos x="368" y="0"/>
                </a:cxn>
                <a:cxn ang="0">
                  <a:pos x="488" y="72"/>
                </a:cxn>
                <a:cxn ang="0">
                  <a:pos x="408" y="144"/>
                </a:cxn>
                <a:cxn ang="0">
                  <a:pos x="440" y="456"/>
                </a:cxn>
                <a:cxn ang="0">
                  <a:pos x="184" y="456"/>
                </a:cxn>
                <a:cxn ang="0">
                  <a:pos x="112" y="424"/>
                </a:cxn>
                <a:cxn ang="0">
                  <a:pos x="0" y="464"/>
                </a:cxn>
                <a:cxn ang="0">
                  <a:pos x="48" y="336"/>
                </a:cxn>
                <a:cxn ang="0">
                  <a:pos x="48" y="216"/>
                </a:cxn>
                <a:cxn ang="0">
                  <a:pos x="168" y="240"/>
                </a:cxn>
                <a:cxn ang="0">
                  <a:pos x="248" y="48"/>
                </a:cxn>
                <a:cxn ang="0">
                  <a:pos x="328" y="48"/>
                </a:cxn>
                <a:cxn ang="0">
                  <a:pos x="368" y="0"/>
                </a:cxn>
              </a:cxnLst>
              <a:rect l="0" t="0" r="r" b="b"/>
              <a:pathLst>
                <a:path w="488" h="464">
                  <a:moveTo>
                    <a:pt x="368" y="0"/>
                  </a:moveTo>
                  <a:lnTo>
                    <a:pt x="488" y="72"/>
                  </a:lnTo>
                  <a:lnTo>
                    <a:pt x="408" y="144"/>
                  </a:lnTo>
                  <a:lnTo>
                    <a:pt x="440" y="456"/>
                  </a:lnTo>
                  <a:lnTo>
                    <a:pt x="184" y="456"/>
                  </a:lnTo>
                  <a:lnTo>
                    <a:pt x="112" y="424"/>
                  </a:lnTo>
                  <a:lnTo>
                    <a:pt x="0" y="464"/>
                  </a:lnTo>
                  <a:lnTo>
                    <a:pt x="48" y="336"/>
                  </a:lnTo>
                  <a:lnTo>
                    <a:pt x="48" y="216"/>
                  </a:lnTo>
                  <a:lnTo>
                    <a:pt x="168" y="240"/>
                  </a:lnTo>
                  <a:lnTo>
                    <a:pt x="248" y="48"/>
                  </a:lnTo>
                  <a:lnTo>
                    <a:pt x="328" y="4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09DF3C6-7246-4C31-919C-0DD57259D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836" y="1120736"/>
              <a:ext cx="1359367" cy="1279829"/>
            </a:xfrm>
            <a:custGeom>
              <a:avLst/>
              <a:gdLst/>
              <a:ahLst/>
              <a:cxnLst>
                <a:cxn ang="0">
                  <a:pos x="304" y="0"/>
                </a:cxn>
                <a:cxn ang="0">
                  <a:pos x="624" y="96"/>
                </a:cxn>
                <a:cxn ang="0">
                  <a:pos x="672" y="88"/>
                </a:cxn>
                <a:cxn ang="0">
                  <a:pos x="696" y="168"/>
                </a:cxn>
                <a:cxn ang="0">
                  <a:pos x="664" y="208"/>
                </a:cxn>
                <a:cxn ang="0">
                  <a:pos x="704" y="240"/>
                </a:cxn>
                <a:cxn ang="0">
                  <a:pos x="792" y="344"/>
                </a:cxn>
                <a:cxn ang="0">
                  <a:pos x="792" y="432"/>
                </a:cxn>
                <a:cxn ang="0">
                  <a:pos x="752" y="488"/>
                </a:cxn>
                <a:cxn ang="0">
                  <a:pos x="952" y="648"/>
                </a:cxn>
                <a:cxn ang="0">
                  <a:pos x="552" y="776"/>
                </a:cxn>
                <a:cxn ang="0">
                  <a:pos x="128" y="536"/>
                </a:cxn>
                <a:cxn ang="0">
                  <a:pos x="0" y="456"/>
                </a:cxn>
                <a:cxn ang="0">
                  <a:pos x="56" y="392"/>
                </a:cxn>
                <a:cxn ang="0">
                  <a:pos x="64" y="352"/>
                </a:cxn>
                <a:cxn ang="0">
                  <a:pos x="280" y="208"/>
                </a:cxn>
                <a:cxn ang="0">
                  <a:pos x="304" y="0"/>
                </a:cxn>
              </a:cxnLst>
              <a:rect l="0" t="0" r="r" b="b"/>
              <a:pathLst>
                <a:path w="952" h="776">
                  <a:moveTo>
                    <a:pt x="304" y="0"/>
                  </a:moveTo>
                  <a:lnTo>
                    <a:pt x="624" y="96"/>
                  </a:lnTo>
                  <a:lnTo>
                    <a:pt x="672" y="88"/>
                  </a:lnTo>
                  <a:lnTo>
                    <a:pt x="696" y="168"/>
                  </a:lnTo>
                  <a:lnTo>
                    <a:pt x="664" y="208"/>
                  </a:lnTo>
                  <a:lnTo>
                    <a:pt x="704" y="240"/>
                  </a:lnTo>
                  <a:lnTo>
                    <a:pt x="792" y="344"/>
                  </a:lnTo>
                  <a:lnTo>
                    <a:pt x="792" y="432"/>
                  </a:lnTo>
                  <a:lnTo>
                    <a:pt x="752" y="488"/>
                  </a:lnTo>
                  <a:lnTo>
                    <a:pt x="952" y="648"/>
                  </a:lnTo>
                  <a:lnTo>
                    <a:pt x="552" y="776"/>
                  </a:lnTo>
                  <a:lnTo>
                    <a:pt x="128" y="536"/>
                  </a:lnTo>
                  <a:lnTo>
                    <a:pt x="0" y="456"/>
                  </a:lnTo>
                  <a:lnTo>
                    <a:pt x="56" y="392"/>
                  </a:lnTo>
                  <a:lnTo>
                    <a:pt x="64" y="352"/>
                  </a:lnTo>
                  <a:lnTo>
                    <a:pt x="280" y="20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A2529CE-6817-4513-9061-F134CFA05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156" y="1503962"/>
              <a:ext cx="1005065" cy="908654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40" y="96"/>
                </a:cxn>
                <a:cxn ang="0">
                  <a:pos x="48" y="200"/>
                </a:cxn>
                <a:cxn ang="0">
                  <a:pos x="0" y="264"/>
                </a:cxn>
                <a:cxn ang="0">
                  <a:pos x="208" y="416"/>
                </a:cxn>
                <a:cxn ang="0">
                  <a:pos x="288" y="384"/>
                </a:cxn>
                <a:cxn ang="0">
                  <a:pos x="632" y="552"/>
                </a:cxn>
                <a:cxn ang="0">
                  <a:pos x="704" y="520"/>
                </a:cxn>
                <a:cxn ang="0">
                  <a:pos x="704" y="416"/>
                </a:cxn>
                <a:cxn ang="0">
                  <a:pos x="688" y="80"/>
                </a:cxn>
                <a:cxn ang="0">
                  <a:pos x="520" y="32"/>
                </a:cxn>
                <a:cxn ang="0">
                  <a:pos x="440" y="88"/>
                </a:cxn>
                <a:cxn ang="0">
                  <a:pos x="384" y="160"/>
                </a:cxn>
                <a:cxn ang="0">
                  <a:pos x="232" y="24"/>
                </a:cxn>
                <a:cxn ang="0">
                  <a:pos x="96" y="0"/>
                </a:cxn>
              </a:cxnLst>
              <a:rect l="0" t="0" r="r" b="b"/>
              <a:pathLst>
                <a:path w="704" h="552">
                  <a:moveTo>
                    <a:pt x="96" y="0"/>
                  </a:moveTo>
                  <a:lnTo>
                    <a:pt x="40" y="96"/>
                  </a:lnTo>
                  <a:lnTo>
                    <a:pt x="48" y="200"/>
                  </a:lnTo>
                  <a:lnTo>
                    <a:pt x="0" y="264"/>
                  </a:lnTo>
                  <a:lnTo>
                    <a:pt x="208" y="416"/>
                  </a:lnTo>
                  <a:lnTo>
                    <a:pt x="288" y="384"/>
                  </a:lnTo>
                  <a:lnTo>
                    <a:pt x="632" y="552"/>
                  </a:lnTo>
                  <a:lnTo>
                    <a:pt x="704" y="520"/>
                  </a:lnTo>
                  <a:lnTo>
                    <a:pt x="704" y="416"/>
                  </a:lnTo>
                  <a:lnTo>
                    <a:pt x="688" y="80"/>
                  </a:lnTo>
                  <a:lnTo>
                    <a:pt x="520" y="32"/>
                  </a:lnTo>
                  <a:lnTo>
                    <a:pt x="440" y="88"/>
                  </a:lnTo>
                  <a:lnTo>
                    <a:pt x="384" y="160"/>
                  </a:lnTo>
                  <a:lnTo>
                    <a:pt x="232" y="2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33EE75E-125F-4871-8F7F-E40838A80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527" y="1634114"/>
              <a:ext cx="641120" cy="568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44"/>
                </a:cxn>
                <a:cxn ang="0">
                  <a:pos x="448" y="344"/>
                </a:cxn>
                <a:cxn ang="0">
                  <a:pos x="264" y="144"/>
                </a:cxn>
                <a:cxn ang="0">
                  <a:pos x="264" y="16"/>
                </a:cxn>
                <a:cxn ang="0">
                  <a:pos x="176" y="8"/>
                </a:cxn>
                <a:cxn ang="0">
                  <a:pos x="112" y="24"/>
                </a:cxn>
                <a:cxn ang="0">
                  <a:pos x="0" y="0"/>
                </a:cxn>
              </a:cxnLst>
              <a:rect l="0" t="0" r="r" b="b"/>
              <a:pathLst>
                <a:path w="448" h="344">
                  <a:moveTo>
                    <a:pt x="0" y="0"/>
                  </a:moveTo>
                  <a:lnTo>
                    <a:pt x="16" y="344"/>
                  </a:lnTo>
                  <a:lnTo>
                    <a:pt x="448" y="344"/>
                  </a:lnTo>
                  <a:lnTo>
                    <a:pt x="264" y="144"/>
                  </a:lnTo>
                  <a:lnTo>
                    <a:pt x="264" y="16"/>
                  </a:lnTo>
                  <a:lnTo>
                    <a:pt x="176" y="8"/>
                  </a:lnTo>
                  <a:lnTo>
                    <a:pt x="1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3C62D9B-5EA2-4961-B9A2-6C7F8C618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2188464"/>
              <a:ext cx="1017114" cy="1200291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608" y="0"/>
                </a:cxn>
                <a:cxn ang="0">
                  <a:pos x="712" y="248"/>
                </a:cxn>
                <a:cxn ang="0">
                  <a:pos x="608" y="504"/>
                </a:cxn>
                <a:cxn ang="0">
                  <a:pos x="624" y="656"/>
                </a:cxn>
                <a:cxn ang="0">
                  <a:pos x="568" y="728"/>
                </a:cxn>
                <a:cxn ang="0">
                  <a:pos x="408" y="728"/>
                </a:cxn>
                <a:cxn ang="0">
                  <a:pos x="248" y="680"/>
                </a:cxn>
                <a:cxn ang="0">
                  <a:pos x="176" y="584"/>
                </a:cxn>
                <a:cxn ang="0">
                  <a:pos x="112" y="584"/>
                </a:cxn>
                <a:cxn ang="0">
                  <a:pos x="0" y="376"/>
                </a:cxn>
                <a:cxn ang="0">
                  <a:pos x="32" y="288"/>
                </a:cxn>
                <a:cxn ang="0">
                  <a:pos x="88" y="272"/>
                </a:cxn>
                <a:cxn ang="0">
                  <a:pos x="112" y="136"/>
                </a:cxn>
                <a:cxn ang="0">
                  <a:pos x="176" y="104"/>
                </a:cxn>
                <a:cxn ang="0">
                  <a:pos x="184" y="0"/>
                </a:cxn>
              </a:cxnLst>
              <a:rect l="0" t="0" r="r" b="b"/>
              <a:pathLst>
                <a:path w="712" h="728">
                  <a:moveTo>
                    <a:pt x="184" y="0"/>
                  </a:moveTo>
                  <a:lnTo>
                    <a:pt x="608" y="0"/>
                  </a:lnTo>
                  <a:lnTo>
                    <a:pt x="712" y="248"/>
                  </a:lnTo>
                  <a:lnTo>
                    <a:pt x="608" y="504"/>
                  </a:lnTo>
                  <a:lnTo>
                    <a:pt x="624" y="656"/>
                  </a:lnTo>
                  <a:lnTo>
                    <a:pt x="568" y="728"/>
                  </a:lnTo>
                  <a:lnTo>
                    <a:pt x="408" y="728"/>
                  </a:lnTo>
                  <a:lnTo>
                    <a:pt x="248" y="680"/>
                  </a:lnTo>
                  <a:lnTo>
                    <a:pt x="176" y="584"/>
                  </a:lnTo>
                  <a:lnTo>
                    <a:pt x="112" y="584"/>
                  </a:lnTo>
                  <a:lnTo>
                    <a:pt x="0" y="376"/>
                  </a:lnTo>
                  <a:lnTo>
                    <a:pt x="32" y="288"/>
                  </a:lnTo>
                  <a:lnTo>
                    <a:pt x="88" y="272"/>
                  </a:lnTo>
                  <a:lnTo>
                    <a:pt x="112" y="136"/>
                  </a:lnTo>
                  <a:lnTo>
                    <a:pt x="176" y="10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6215623E-1142-4D56-B731-EA540307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024" y="2135440"/>
              <a:ext cx="698965" cy="1002653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488" y="168"/>
                </a:cxn>
                <a:cxn ang="0">
                  <a:pos x="464" y="304"/>
                </a:cxn>
                <a:cxn ang="0">
                  <a:pos x="408" y="320"/>
                </a:cxn>
                <a:cxn ang="0">
                  <a:pos x="376" y="408"/>
                </a:cxn>
                <a:cxn ang="0">
                  <a:pos x="440" y="520"/>
                </a:cxn>
                <a:cxn ang="0">
                  <a:pos x="288" y="584"/>
                </a:cxn>
                <a:cxn ang="0">
                  <a:pos x="128" y="608"/>
                </a:cxn>
                <a:cxn ang="0">
                  <a:pos x="80" y="576"/>
                </a:cxn>
                <a:cxn ang="0">
                  <a:pos x="136" y="528"/>
                </a:cxn>
                <a:cxn ang="0">
                  <a:pos x="96" y="416"/>
                </a:cxn>
                <a:cxn ang="0">
                  <a:pos x="0" y="384"/>
                </a:cxn>
                <a:cxn ang="0">
                  <a:pos x="88" y="208"/>
                </a:cxn>
                <a:cxn ang="0">
                  <a:pos x="152" y="0"/>
                </a:cxn>
              </a:cxnLst>
              <a:rect l="0" t="0" r="r" b="b"/>
              <a:pathLst>
                <a:path w="488" h="608">
                  <a:moveTo>
                    <a:pt x="152" y="0"/>
                  </a:moveTo>
                  <a:lnTo>
                    <a:pt x="488" y="168"/>
                  </a:lnTo>
                  <a:lnTo>
                    <a:pt x="464" y="304"/>
                  </a:lnTo>
                  <a:lnTo>
                    <a:pt x="408" y="320"/>
                  </a:lnTo>
                  <a:lnTo>
                    <a:pt x="376" y="408"/>
                  </a:lnTo>
                  <a:lnTo>
                    <a:pt x="440" y="520"/>
                  </a:lnTo>
                  <a:lnTo>
                    <a:pt x="288" y="584"/>
                  </a:lnTo>
                  <a:lnTo>
                    <a:pt x="128" y="608"/>
                  </a:lnTo>
                  <a:lnTo>
                    <a:pt x="80" y="576"/>
                  </a:lnTo>
                  <a:lnTo>
                    <a:pt x="136" y="528"/>
                  </a:lnTo>
                  <a:lnTo>
                    <a:pt x="96" y="416"/>
                  </a:lnTo>
                  <a:lnTo>
                    <a:pt x="0" y="384"/>
                  </a:lnTo>
                  <a:lnTo>
                    <a:pt x="88" y="20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0627FD5D-3942-4343-8C87-E300C768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571692"/>
              <a:ext cx="286818" cy="236201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28" y="0"/>
                </a:cxn>
                <a:cxn ang="0">
                  <a:pos x="192" y="32"/>
                </a:cxn>
                <a:cxn ang="0">
                  <a:pos x="200" y="144"/>
                </a:cxn>
                <a:cxn ang="0">
                  <a:pos x="0" y="128"/>
                </a:cxn>
                <a:cxn ang="0">
                  <a:pos x="16" y="40"/>
                </a:cxn>
              </a:cxnLst>
              <a:rect l="0" t="0" r="r" b="b"/>
              <a:pathLst>
                <a:path w="200" h="144">
                  <a:moveTo>
                    <a:pt x="16" y="40"/>
                  </a:moveTo>
                  <a:lnTo>
                    <a:pt x="128" y="0"/>
                  </a:lnTo>
                  <a:lnTo>
                    <a:pt x="192" y="32"/>
                  </a:lnTo>
                  <a:lnTo>
                    <a:pt x="200" y="144"/>
                  </a:lnTo>
                  <a:lnTo>
                    <a:pt x="0" y="12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D109134C-247D-4B0A-8640-34BC45A71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81379"/>
              <a:ext cx="286818" cy="1325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0" y="16"/>
                </a:cxn>
                <a:cxn ang="0">
                  <a:pos x="88" y="80"/>
                </a:cxn>
                <a:cxn ang="0">
                  <a:pos x="0" y="0"/>
                </a:cxn>
              </a:cxnLst>
              <a:rect l="0" t="0" r="r" b="b"/>
              <a:pathLst>
                <a:path w="200" h="80">
                  <a:moveTo>
                    <a:pt x="0" y="0"/>
                  </a:moveTo>
                  <a:lnTo>
                    <a:pt x="200" y="16"/>
                  </a:lnTo>
                  <a:lnTo>
                    <a:pt x="88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C6BCABB1-04E0-446C-9BA9-23B036A5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047" y="2807893"/>
              <a:ext cx="455532" cy="371175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12" y="0"/>
                </a:cxn>
                <a:cxn ang="0">
                  <a:pos x="296" y="8"/>
                </a:cxn>
                <a:cxn ang="0">
                  <a:pos x="320" y="120"/>
                </a:cxn>
                <a:cxn ang="0">
                  <a:pos x="288" y="224"/>
                </a:cxn>
                <a:cxn ang="0">
                  <a:pos x="200" y="160"/>
                </a:cxn>
                <a:cxn ang="0">
                  <a:pos x="144" y="104"/>
                </a:cxn>
                <a:cxn ang="0">
                  <a:pos x="88" y="152"/>
                </a:cxn>
                <a:cxn ang="0">
                  <a:pos x="0" y="64"/>
                </a:cxn>
              </a:cxnLst>
              <a:rect l="0" t="0" r="r" b="b"/>
              <a:pathLst>
                <a:path w="320" h="224">
                  <a:moveTo>
                    <a:pt x="0" y="64"/>
                  </a:moveTo>
                  <a:lnTo>
                    <a:pt x="112" y="0"/>
                  </a:lnTo>
                  <a:lnTo>
                    <a:pt x="296" y="8"/>
                  </a:lnTo>
                  <a:lnTo>
                    <a:pt x="320" y="120"/>
                  </a:lnTo>
                  <a:lnTo>
                    <a:pt x="288" y="224"/>
                  </a:lnTo>
                  <a:lnTo>
                    <a:pt x="200" y="160"/>
                  </a:lnTo>
                  <a:lnTo>
                    <a:pt x="144" y="104"/>
                  </a:lnTo>
                  <a:lnTo>
                    <a:pt x="88" y="1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3568AE3-39A9-47DE-BDCC-7F4F27B8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3005532"/>
              <a:ext cx="354305" cy="34466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36" y="0"/>
                </a:cxn>
                <a:cxn ang="0">
                  <a:pos x="248" y="72"/>
                </a:cxn>
                <a:cxn ang="0">
                  <a:pos x="232" y="168"/>
                </a:cxn>
                <a:cxn ang="0">
                  <a:pos x="80" y="176"/>
                </a:cxn>
                <a:cxn ang="0">
                  <a:pos x="0" y="208"/>
                </a:cxn>
                <a:cxn ang="0">
                  <a:pos x="24" y="104"/>
                </a:cxn>
                <a:cxn ang="0">
                  <a:pos x="56" y="0"/>
                </a:cxn>
              </a:cxnLst>
              <a:rect l="0" t="0" r="r" b="b"/>
              <a:pathLst>
                <a:path w="248" h="208">
                  <a:moveTo>
                    <a:pt x="56" y="0"/>
                  </a:moveTo>
                  <a:lnTo>
                    <a:pt x="136" y="0"/>
                  </a:lnTo>
                  <a:lnTo>
                    <a:pt x="248" y="72"/>
                  </a:lnTo>
                  <a:lnTo>
                    <a:pt x="232" y="168"/>
                  </a:lnTo>
                  <a:lnTo>
                    <a:pt x="80" y="176"/>
                  </a:lnTo>
                  <a:lnTo>
                    <a:pt x="0" y="208"/>
                  </a:lnTo>
                  <a:lnTo>
                    <a:pt x="24" y="10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F00768F2-32FB-45C9-93C9-82FAF3F8D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244" y="2954915"/>
              <a:ext cx="253074" cy="3277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4" y="0"/>
                </a:cxn>
                <a:cxn ang="0">
                  <a:pos x="176" y="200"/>
                </a:cxn>
                <a:cxn ang="0">
                  <a:pos x="0" y="200"/>
                </a:cxn>
                <a:cxn ang="0">
                  <a:pos x="24" y="0"/>
                </a:cxn>
              </a:cxnLst>
              <a:rect l="0" t="0" r="r" b="b"/>
              <a:pathLst>
                <a:path w="176" h="200">
                  <a:moveTo>
                    <a:pt x="24" y="0"/>
                  </a:moveTo>
                  <a:lnTo>
                    <a:pt x="144" y="0"/>
                  </a:lnTo>
                  <a:lnTo>
                    <a:pt x="176" y="200"/>
                  </a:lnTo>
                  <a:lnTo>
                    <a:pt x="0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A27F0FF4-9E78-495F-911D-DDDE80866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809" y="2663278"/>
              <a:ext cx="494098" cy="619427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0" y="208"/>
                </a:cxn>
                <a:cxn ang="0">
                  <a:pos x="112" y="280"/>
                </a:cxn>
                <a:cxn ang="0">
                  <a:pos x="128" y="184"/>
                </a:cxn>
                <a:cxn ang="0">
                  <a:pos x="248" y="176"/>
                </a:cxn>
                <a:cxn ang="0">
                  <a:pos x="272" y="376"/>
                </a:cxn>
                <a:cxn ang="0">
                  <a:pos x="344" y="376"/>
                </a:cxn>
                <a:cxn ang="0">
                  <a:pos x="312" y="216"/>
                </a:cxn>
                <a:cxn ang="0">
                  <a:pos x="288" y="168"/>
                </a:cxn>
                <a:cxn ang="0">
                  <a:pos x="328" y="144"/>
                </a:cxn>
                <a:cxn ang="0">
                  <a:pos x="312" y="0"/>
                </a:cxn>
                <a:cxn ang="0">
                  <a:pos x="120" y="96"/>
                </a:cxn>
                <a:cxn ang="0">
                  <a:pos x="48" y="96"/>
                </a:cxn>
              </a:cxnLst>
              <a:rect l="0" t="0" r="r" b="b"/>
              <a:pathLst>
                <a:path w="344" h="376">
                  <a:moveTo>
                    <a:pt x="48" y="96"/>
                  </a:moveTo>
                  <a:lnTo>
                    <a:pt x="0" y="208"/>
                  </a:lnTo>
                  <a:lnTo>
                    <a:pt x="112" y="280"/>
                  </a:lnTo>
                  <a:lnTo>
                    <a:pt x="128" y="184"/>
                  </a:lnTo>
                  <a:lnTo>
                    <a:pt x="248" y="176"/>
                  </a:lnTo>
                  <a:lnTo>
                    <a:pt x="272" y="376"/>
                  </a:lnTo>
                  <a:lnTo>
                    <a:pt x="344" y="376"/>
                  </a:lnTo>
                  <a:lnTo>
                    <a:pt x="312" y="216"/>
                  </a:lnTo>
                  <a:lnTo>
                    <a:pt x="288" y="168"/>
                  </a:lnTo>
                  <a:lnTo>
                    <a:pt x="328" y="144"/>
                  </a:lnTo>
                  <a:lnTo>
                    <a:pt x="312" y="0"/>
                  </a:lnTo>
                  <a:lnTo>
                    <a:pt x="12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375343D-B9E2-4CA9-A1F2-82132A023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391" y="2769331"/>
              <a:ext cx="711016" cy="64593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32"/>
                </a:cxn>
                <a:cxn ang="0">
                  <a:pos x="16" y="312"/>
                </a:cxn>
                <a:cxn ang="0">
                  <a:pos x="240" y="392"/>
                </a:cxn>
                <a:cxn ang="0">
                  <a:pos x="264" y="256"/>
                </a:cxn>
                <a:cxn ang="0">
                  <a:pos x="424" y="192"/>
                </a:cxn>
                <a:cxn ang="0">
                  <a:pos x="496" y="24"/>
                </a:cxn>
                <a:cxn ang="0">
                  <a:pos x="408" y="0"/>
                </a:cxn>
                <a:cxn ang="0">
                  <a:pos x="56" y="0"/>
                </a:cxn>
              </a:cxnLst>
              <a:rect l="0" t="0" r="r" b="b"/>
              <a:pathLst>
                <a:path w="496" h="392">
                  <a:moveTo>
                    <a:pt x="56" y="0"/>
                  </a:moveTo>
                  <a:lnTo>
                    <a:pt x="0" y="32"/>
                  </a:lnTo>
                  <a:lnTo>
                    <a:pt x="16" y="312"/>
                  </a:lnTo>
                  <a:lnTo>
                    <a:pt x="240" y="392"/>
                  </a:lnTo>
                  <a:lnTo>
                    <a:pt x="264" y="256"/>
                  </a:lnTo>
                  <a:lnTo>
                    <a:pt x="424" y="192"/>
                  </a:lnTo>
                  <a:lnTo>
                    <a:pt x="496" y="24"/>
                  </a:lnTo>
                  <a:lnTo>
                    <a:pt x="40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3969181B-1B09-4669-80E1-7488F76C3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642" y="2807893"/>
              <a:ext cx="436252" cy="645939"/>
            </a:xfrm>
            <a:custGeom>
              <a:avLst/>
              <a:gdLst/>
              <a:ahLst/>
              <a:cxnLst>
                <a:cxn ang="0">
                  <a:pos x="256" y="0"/>
                </a:cxn>
                <a:cxn ang="0">
                  <a:pos x="176" y="160"/>
                </a:cxn>
                <a:cxn ang="0">
                  <a:pos x="16" y="232"/>
                </a:cxn>
                <a:cxn ang="0">
                  <a:pos x="0" y="360"/>
                </a:cxn>
                <a:cxn ang="0">
                  <a:pos x="0" y="392"/>
                </a:cxn>
                <a:cxn ang="0">
                  <a:pos x="296" y="360"/>
                </a:cxn>
                <a:cxn ang="0">
                  <a:pos x="304" y="328"/>
                </a:cxn>
                <a:cxn ang="0">
                  <a:pos x="280" y="312"/>
                </a:cxn>
                <a:cxn ang="0">
                  <a:pos x="272" y="256"/>
                </a:cxn>
                <a:cxn ang="0">
                  <a:pos x="296" y="200"/>
                </a:cxn>
                <a:cxn ang="0">
                  <a:pos x="248" y="168"/>
                </a:cxn>
                <a:cxn ang="0">
                  <a:pos x="296" y="120"/>
                </a:cxn>
                <a:cxn ang="0">
                  <a:pos x="256" y="0"/>
                </a:cxn>
              </a:cxnLst>
              <a:rect l="0" t="0" r="r" b="b"/>
              <a:pathLst>
                <a:path w="304" h="392">
                  <a:moveTo>
                    <a:pt x="256" y="0"/>
                  </a:moveTo>
                  <a:lnTo>
                    <a:pt x="176" y="160"/>
                  </a:lnTo>
                  <a:lnTo>
                    <a:pt x="16" y="232"/>
                  </a:lnTo>
                  <a:lnTo>
                    <a:pt x="0" y="360"/>
                  </a:lnTo>
                  <a:lnTo>
                    <a:pt x="0" y="392"/>
                  </a:lnTo>
                  <a:lnTo>
                    <a:pt x="296" y="360"/>
                  </a:lnTo>
                  <a:lnTo>
                    <a:pt x="304" y="328"/>
                  </a:lnTo>
                  <a:lnTo>
                    <a:pt x="280" y="312"/>
                  </a:lnTo>
                  <a:lnTo>
                    <a:pt x="272" y="256"/>
                  </a:lnTo>
                  <a:lnTo>
                    <a:pt x="296" y="200"/>
                  </a:lnTo>
                  <a:lnTo>
                    <a:pt x="248" y="168"/>
                  </a:lnTo>
                  <a:lnTo>
                    <a:pt x="29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B5F87756-147A-432E-87A1-544B6A2F2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048" y="2993481"/>
              <a:ext cx="744759" cy="395277"/>
            </a:xfrm>
            <a:custGeom>
              <a:avLst/>
              <a:gdLst/>
              <a:ahLst/>
              <a:cxnLst>
                <a:cxn ang="0">
                  <a:pos x="24" y="80"/>
                </a:cxn>
                <a:cxn ang="0">
                  <a:pos x="0" y="144"/>
                </a:cxn>
                <a:cxn ang="0">
                  <a:pos x="16" y="208"/>
                </a:cxn>
                <a:cxn ang="0">
                  <a:pos x="40" y="224"/>
                </a:cxn>
                <a:cxn ang="0">
                  <a:pos x="80" y="208"/>
                </a:cxn>
                <a:cxn ang="0">
                  <a:pos x="112" y="240"/>
                </a:cxn>
                <a:cxn ang="0">
                  <a:pos x="160" y="192"/>
                </a:cxn>
                <a:cxn ang="0">
                  <a:pos x="248" y="216"/>
                </a:cxn>
                <a:cxn ang="0">
                  <a:pos x="360" y="216"/>
                </a:cxn>
                <a:cxn ang="0">
                  <a:pos x="520" y="192"/>
                </a:cxn>
                <a:cxn ang="0">
                  <a:pos x="456" y="96"/>
                </a:cxn>
                <a:cxn ang="0">
                  <a:pos x="384" y="88"/>
                </a:cxn>
                <a:cxn ang="0">
                  <a:pos x="336" y="0"/>
                </a:cxn>
                <a:cxn ang="0">
                  <a:pos x="184" y="64"/>
                </a:cxn>
                <a:cxn ang="0">
                  <a:pos x="24" y="80"/>
                </a:cxn>
              </a:cxnLst>
              <a:rect l="0" t="0" r="r" b="b"/>
              <a:pathLst>
                <a:path w="520" h="240">
                  <a:moveTo>
                    <a:pt x="24" y="80"/>
                  </a:moveTo>
                  <a:lnTo>
                    <a:pt x="0" y="144"/>
                  </a:lnTo>
                  <a:lnTo>
                    <a:pt x="16" y="208"/>
                  </a:lnTo>
                  <a:lnTo>
                    <a:pt x="40" y="224"/>
                  </a:lnTo>
                  <a:lnTo>
                    <a:pt x="80" y="208"/>
                  </a:lnTo>
                  <a:lnTo>
                    <a:pt x="112" y="240"/>
                  </a:lnTo>
                  <a:lnTo>
                    <a:pt x="160" y="192"/>
                  </a:lnTo>
                  <a:lnTo>
                    <a:pt x="248" y="216"/>
                  </a:lnTo>
                  <a:lnTo>
                    <a:pt x="360" y="216"/>
                  </a:lnTo>
                  <a:lnTo>
                    <a:pt x="520" y="192"/>
                  </a:lnTo>
                  <a:lnTo>
                    <a:pt x="456" y="96"/>
                  </a:lnTo>
                  <a:lnTo>
                    <a:pt x="384" y="88"/>
                  </a:lnTo>
                  <a:lnTo>
                    <a:pt x="336" y="0"/>
                  </a:lnTo>
                  <a:lnTo>
                    <a:pt x="184" y="64"/>
                  </a:lnTo>
                  <a:lnTo>
                    <a:pt x="24" y="8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CC2213C6-E2D4-4ED5-8366-0B165BD9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11" y="3427320"/>
              <a:ext cx="262716" cy="409738"/>
            </a:xfrm>
            <a:custGeom>
              <a:avLst/>
              <a:gdLst/>
              <a:ahLst/>
              <a:cxnLst>
                <a:cxn ang="0">
                  <a:pos x="24" y="16"/>
                </a:cxn>
                <a:cxn ang="0">
                  <a:pos x="184" y="0"/>
                </a:cxn>
                <a:cxn ang="0">
                  <a:pos x="184" y="152"/>
                </a:cxn>
                <a:cxn ang="0">
                  <a:pos x="56" y="192"/>
                </a:cxn>
                <a:cxn ang="0">
                  <a:pos x="40" y="248"/>
                </a:cxn>
                <a:cxn ang="0">
                  <a:pos x="0" y="184"/>
                </a:cxn>
                <a:cxn ang="0">
                  <a:pos x="24" y="16"/>
                </a:cxn>
              </a:cxnLst>
              <a:rect l="0" t="0" r="r" b="b"/>
              <a:pathLst>
                <a:path w="184" h="248">
                  <a:moveTo>
                    <a:pt x="24" y="16"/>
                  </a:moveTo>
                  <a:lnTo>
                    <a:pt x="184" y="0"/>
                  </a:lnTo>
                  <a:lnTo>
                    <a:pt x="184" y="152"/>
                  </a:lnTo>
                  <a:lnTo>
                    <a:pt x="56" y="192"/>
                  </a:lnTo>
                  <a:lnTo>
                    <a:pt x="40" y="248"/>
                  </a:lnTo>
                  <a:lnTo>
                    <a:pt x="0" y="184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C6FA46DC-C765-4DF1-B495-272F38E85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103" y="3335732"/>
              <a:ext cx="525429" cy="566404"/>
            </a:xfrm>
            <a:custGeom>
              <a:avLst/>
              <a:gdLst/>
              <a:ahLst/>
              <a:cxnLst>
                <a:cxn ang="0">
                  <a:pos x="152" y="48"/>
                </a:cxn>
                <a:cxn ang="0">
                  <a:pos x="288" y="40"/>
                </a:cxn>
                <a:cxn ang="0">
                  <a:pos x="296" y="16"/>
                </a:cxn>
                <a:cxn ang="0">
                  <a:pos x="336" y="0"/>
                </a:cxn>
                <a:cxn ang="0">
                  <a:pos x="368" y="32"/>
                </a:cxn>
                <a:cxn ang="0">
                  <a:pos x="224" y="288"/>
                </a:cxn>
                <a:cxn ang="0">
                  <a:pos x="32" y="344"/>
                </a:cxn>
                <a:cxn ang="0">
                  <a:pos x="0" y="296"/>
                </a:cxn>
                <a:cxn ang="0">
                  <a:pos x="16" y="248"/>
                </a:cxn>
                <a:cxn ang="0">
                  <a:pos x="152" y="208"/>
                </a:cxn>
                <a:cxn ang="0">
                  <a:pos x="152" y="48"/>
                </a:cxn>
              </a:cxnLst>
              <a:rect l="0" t="0" r="r" b="b"/>
              <a:pathLst>
                <a:path w="368" h="344">
                  <a:moveTo>
                    <a:pt x="152" y="48"/>
                  </a:moveTo>
                  <a:lnTo>
                    <a:pt x="288" y="40"/>
                  </a:lnTo>
                  <a:lnTo>
                    <a:pt x="296" y="16"/>
                  </a:lnTo>
                  <a:lnTo>
                    <a:pt x="336" y="0"/>
                  </a:lnTo>
                  <a:lnTo>
                    <a:pt x="368" y="32"/>
                  </a:lnTo>
                  <a:lnTo>
                    <a:pt x="224" y="288"/>
                  </a:lnTo>
                  <a:lnTo>
                    <a:pt x="32" y="344"/>
                  </a:lnTo>
                  <a:lnTo>
                    <a:pt x="0" y="296"/>
                  </a:lnTo>
                  <a:lnTo>
                    <a:pt x="16" y="248"/>
                  </a:lnTo>
                  <a:lnTo>
                    <a:pt x="152" y="20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5A03AC52-7827-4A37-87BF-FC94512A0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846" y="3297169"/>
              <a:ext cx="1373828" cy="1147268"/>
            </a:xfrm>
            <a:custGeom>
              <a:avLst/>
              <a:gdLst/>
              <a:ahLst/>
              <a:cxnLst>
                <a:cxn ang="0">
                  <a:pos x="752" y="0"/>
                </a:cxn>
                <a:cxn ang="0">
                  <a:pos x="912" y="56"/>
                </a:cxn>
                <a:cxn ang="0">
                  <a:pos x="944" y="128"/>
                </a:cxn>
                <a:cxn ang="0">
                  <a:pos x="848" y="208"/>
                </a:cxn>
                <a:cxn ang="0">
                  <a:pos x="912" y="288"/>
                </a:cxn>
                <a:cxn ang="0">
                  <a:pos x="904" y="376"/>
                </a:cxn>
                <a:cxn ang="0">
                  <a:pos x="960" y="512"/>
                </a:cxn>
                <a:cxn ang="0">
                  <a:pos x="744" y="512"/>
                </a:cxn>
                <a:cxn ang="0">
                  <a:pos x="744" y="600"/>
                </a:cxn>
                <a:cxn ang="0">
                  <a:pos x="824" y="672"/>
                </a:cxn>
                <a:cxn ang="0">
                  <a:pos x="792" y="696"/>
                </a:cxn>
                <a:cxn ang="0">
                  <a:pos x="472" y="624"/>
                </a:cxn>
                <a:cxn ang="0">
                  <a:pos x="456" y="432"/>
                </a:cxn>
                <a:cxn ang="0">
                  <a:pos x="392" y="432"/>
                </a:cxn>
                <a:cxn ang="0">
                  <a:pos x="328" y="480"/>
                </a:cxn>
                <a:cxn ang="0">
                  <a:pos x="232" y="472"/>
                </a:cxn>
                <a:cxn ang="0">
                  <a:pos x="224" y="408"/>
                </a:cxn>
                <a:cxn ang="0">
                  <a:pos x="48" y="448"/>
                </a:cxn>
                <a:cxn ang="0">
                  <a:pos x="0" y="368"/>
                </a:cxn>
                <a:cxn ang="0">
                  <a:pos x="192" y="312"/>
                </a:cxn>
                <a:cxn ang="0">
                  <a:pos x="344" y="56"/>
                </a:cxn>
                <a:cxn ang="0">
                  <a:pos x="392" y="8"/>
                </a:cxn>
                <a:cxn ang="0">
                  <a:pos x="480" y="32"/>
                </a:cxn>
                <a:cxn ang="0">
                  <a:pos x="592" y="32"/>
                </a:cxn>
                <a:cxn ang="0">
                  <a:pos x="752" y="0"/>
                </a:cxn>
              </a:cxnLst>
              <a:rect l="0" t="0" r="r" b="b"/>
              <a:pathLst>
                <a:path w="960" h="696">
                  <a:moveTo>
                    <a:pt x="752" y="0"/>
                  </a:moveTo>
                  <a:lnTo>
                    <a:pt x="912" y="56"/>
                  </a:lnTo>
                  <a:lnTo>
                    <a:pt x="944" y="128"/>
                  </a:lnTo>
                  <a:lnTo>
                    <a:pt x="848" y="208"/>
                  </a:lnTo>
                  <a:lnTo>
                    <a:pt x="912" y="288"/>
                  </a:lnTo>
                  <a:lnTo>
                    <a:pt x="904" y="376"/>
                  </a:lnTo>
                  <a:lnTo>
                    <a:pt x="960" y="512"/>
                  </a:lnTo>
                  <a:lnTo>
                    <a:pt x="744" y="512"/>
                  </a:lnTo>
                  <a:lnTo>
                    <a:pt x="744" y="600"/>
                  </a:lnTo>
                  <a:lnTo>
                    <a:pt x="824" y="672"/>
                  </a:lnTo>
                  <a:lnTo>
                    <a:pt x="792" y="696"/>
                  </a:lnTo>
                  <a:lnTo>
                    <a:pt x="472" y="624"/>
                  </a:lnTo>
                  <a:lnTo>
                    <a:pt x="456" y="432"/>
                  </a:lnTo>
                  <a:lnTo>
                    <a:pt x="392" y="432"/>
                  </a:lnTo>
                  <a:lnTo>
                    <a:pt x="328" y="480"/>
                  </a:lnTo>
                  <a:lnTo>
                    <a:pt x="232" y="472"/>
                  </a:lnTo>
                  <a:lnTo>
                    <a:pt x="224" y="408"/>
                  </a:lnTo>
                  <a:lnTo>
                    <a:pt x="48" y="448"/>
                  </a:lnTo>
                  <a:lnTo>
                    <a:pt x="0" y="368"/>
                  </a:lnTo>
                  <a:lnTo>
                    <a:pt x="192" y="312"/>
                  </a:lnTo>
                  <a:lnTo>
                    <a:pt x="344" y="56"/>
                  </a:lnTo>
                  <a:lnTo>
                    <a:pt x="392" y="8"/>
                  </a:lnTo>
                  <a:lnTo>
                    <a:pt x="480" y="32"/>
                  </a:lnTo>
                  <a:lnTo>
                    <a:pt x="592" y="32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AF471D54-707A-4E0C-B51A-FE42824DA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544" y="2598204"/>
              <a:ext cx="674863" cy="855631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0" y="264"/>
                </a:cxn>
                <a:cxn ang="0">
                  <a:pos x="16" y="408"/>
                </a:cxn>
                <a:cxn ang="0">
                  <a:pos x="248" y="520"/>
                </a:cxn>
                <a:cxn ang="0">
                  <a:pos x="320" y="472"/>
                </a:cxn>
                <a:cxn ang="0">
                  <a:pos x="432" y="440"/>
                </a:cxn>
                <a:cxn ang="0">
                  <a:pos x="472" y="360"/>
                </a:cxn>
                <a:cxn ang="0">
                  <a:pos x="328" y="280"/>
                </a:cxn>
                <a:cxn ang="0">
                  <a:pos x="336" y="200"/>
                </a:cxn>
                <a:cxn ang="0">
                  <a:pos x="312" y="184"/>
                </a:cxn>
                <a:cxn ang="0">
                  <a:pos x="328" y="112"/>
                </a:cxn>
                <a:cxn ang="0">
                  <a:pos x="104" y="0"/>
                </a:cxn>
              </a:cxnLst>
              <a:rect l="0" t="0" r="r" b="b"/>
              <a:pathLst>
                <a:path w="472" h="520">
                  <a:moveTo>
                    <a:pt x="104" y="0"/>
                  </a:moveTo>
                  <a:lnTo>
                    <a:pt x="0" y="264"/>
                  </a:lnTo>
                  <a:lnTo>
                    <a:pt x="16" y="408"/>
                  </a:lnTo>
                  <a:lnTo>
                    <a:pt x="248" y="520"/>
                  </a:lnTo>
                  <a:lnTo>
                    <a:pt x="320" y="472"/>
                  </a:lnTo>
                  <a:lnTo>
                    <a:pt x="432" y="440"/>
                  </a:lnTo>
                  <a:lnTo>
                    <a:pt x="472" y="360"/>
                  </a:lnTo>
                  <a:lnTo>
                    <a:pt x="328" y="280"/>
                  </a:lnTo>
                  <a:lnTo>
                    <a:pt x="336" y="200"/>
                  </a:lnTo>
                  <a:lnTo>
                    <a:pt x="312" y="184"/>
                  </a:lnTo>
                  <a:lnTo>
                    <a:pt x="328" y="11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0F896A44-797F-4EFA-BA72-D6F4482A9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744" y="2822354"/>
              <a:ext cx="619430" cy="843577"/>
            </a:xfrm>
            <a:custGeom>
              <a:avLst/>
              <a:gdLst/>
              <a:ahLst/>
              <a:cxnLst>
                <a:cxn ang="0">
                  <a:pos x="104" y="64"/>
                </a:cxn>
                <a:cxn ang="0">
                  <a:pos x="96" y="144"/>
                </a:cxn>
                <a:cxn ang="0">
                  <a:pos x="240" y="224"/>
                </a:cxn>
                <a:cxn ang="0">
                  <a:pos x="200" y="304"/>
                </a:cxn>
                <a:cxn ang="0">
                  <a:pos x="88" y="336"/>
                </a:cxn>
                <a:cxn ang="0">
                  <a:pos x="16" y="376"/>
                </a:cxn>
                <a:cxn ang="0">
                  <a:pos x="0" y="432"/>
                </a:cxn>
                <a:cxn ang="0">
                  <a:pos x="56" y="512"/>
                </a:cxn>
                <a:cxn ang="0">
                  <a:pos x="296" y="376"/>
                </a:cxn>
                <a:cxn ang="0">
                  <a:pos x="432" y="0"/>
                </a:cxn>
                <a:cxn ang="0">
                  <a:pos x="224" y="88"/>
                </a:cxn>
                <a:cxn ang="0">
                  <a:pos x="104" y="64"/>
                </a:cxn>
              </a:cxnLst>
              <a:rect l="0" t="0" r="r" b="b"/>
              <a:pathLst>
                <a:path w="432" h="512">
                  <a:moveTo>
                    <a:pt x="104" y="64"/>
                  </a:moveTo>
                  <a:lnTo>
                    <a:pt x="96" y="144"/>
                  </a:lnTo>
                  <a:lnTo>
                    <a:pt x="240" y="224"/>
                  </a:lnTo>
                  <a:lnTo>
                    <a:pt x="200" y="304"/>
                  </a:lnTo>
                  <a:lnTo>
                    <a:pt x="88" y="336"/>
                  </a:lnTo>
                  <a:lnTo>
                    <a:pt x="16" y="376"/>
                  </a:lnTo>
                  <a:lnTo>
                    <a:pt x="0" y="432"/>
                  </a:lnTo>
                  <a:lnTo>
                    <a:pt x="56" y="512"/>
                  </a:lnTo>
                  <a:lnTo>
                    <a:pt x="296" y="376"/>
                  </a:lnTo>
                  <a:lnTo>
                    <a:pt x="432" y="0"/>
                  </a:lnTo>
                  <a:lnTo>
                    <a:pt x="224" y="8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C839DE61-D01F-4FCF-9289-A7945F7C5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108" y="3270657"/>
              <a:ext cx="465173" cy="65799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64"/>
                </a:cxn>
                <a:cxn ang="0">
                  <a:pos x="40" y="120"/>
                </a:cxn>
                <a:cxn ang="0">
                  <a:pos x="0" y="224"/>
                </a:cxn>
                <a:cxn ang="0">
                  <a:pos x="40" y="280"/>
                </a:cxn>
                <a:cxn ang="0">
                  <a:pos x="144" y="320"/>
                </a:cxn>
                <a:cxn ang="0">
                  <a:pos x="256" y="400"/>
                </a:cxn>
                <a:cxn ang="0">
                  <a:pos x="328" y="328"/>
                </a:cxn>
                <a:cxn ang="0">
                  <a:pos x="328" y="240"/>
                </a:cxn>
                <a:cxn ang="0">
                  <a:pos x="272" y="160"/>
                </a:cxn>
                <a:cxn ang="0">
                  <a:pos x="288" y="112"/>
                </a:cxn>
                <a:cxn ang="0">
                  <a:pos x="56" y="0"/>
                </a:cxn>
              </a:cxnLst>
              <a:rect l="0" t="0" r="r" b="b"/>
              <a:pathLst>
                <a:path w="328" h="400">
                  <a:moveTo>
                    <a:pt x="56" y="0"/>
                  </a:moveTo>
                  <a:lnTo>
                    <a:pt x="8" y="64"/>
                  </a:lnTo>
                  <a:lnTo>
                    <a:pt x="40" y="120"/>
                  </a:lnTo>
                  <a:lnTo>
                    <a:pt x="0" y="224"/>
                  </a:lnTo>
                  <a:lnTo>
                    <a:pt x="40" y="280"/>
                  </a:lnTo>
                  <a:lnTo>
                    <a:pt x="144" y="320"/>
                  </a:lnTo>
                  <a:lnTo>
                    <a:pt x="256" y="400"/>
                  </a:lnTo>
                  <a:lnTo>
                    <a:pt x="328" y="328"/>
                  </a:lnTo>
                  <a:lnTo>
                    <a:pt x="328" y="240"/>
                  </a:lnTo>
                  <a:lnTo>
                    <a:pt x="272" y="160"/>
                  </a:lnTo>
                  <a:lnTo>
                    <a:pt x="288" y="11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D5C59A8C-F964-405A-A821-DD59429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674863" cy="89660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256" y="208"/>
                </a:cxn>
                <a:cxn ang="0">
                  <a:pos x="368" y="248"/>
                </a:cxn>
                <a:cxn ang="0">
                  <a:pos x="472" y="328"/>
                </a:cxn>
                <a:cxn ang="0">
                  <a:pos x="376" y="416"/>
                </a:cxn>
                <a:cxn ang="0">
                  <a:pos x="424" y="480"/>
                </a:cxn>
                <a:cxn ang="0">
                  <a:pos x="408" y="544"/>
                </a:cxn>
                <a:cxn ang="0">
                  <a:pos x="264" y="544"/>
                </a:cxn>
                <a:cxn ang="0">
                  <a:pos x="216" y="496"/>
                </a:cxn>
                <a:cxn ang="0">
                  <a:pos x="112" y="456"/>
                </a:cxn>
                <a:cxn ang="0">
                  <a:pos x="48" y="320"/>
                </a:cxn>
                <a:cxn ang="0">
                  <a:pos x="64" y="23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472" h="544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256" y="208"/>
                  </a:lnTo>
                  <a:lnTo>
                    <a:pt x="368" y="248"/>
                  </a:lnTo>
                  <a:lnTo>
                    <a:pt x="472" y="328"/>
                  </a:lnTo>
                  <a:lnTo>
                    <a:pt x="376" y="416"/>
                  </a:lnTo>
                  <a:lnTo>
                    <a:pt x="424" y="480"/>
                  </a:lnTo>
                  <a:lnTo>
                    <a:pt x="408" y="544"/>
                  </a:lnTo>
                  <a:lnTo>
                    <a:pt x="264" y="544"/>
                  </a:lnTo>
                  <a:lnTo>
                    <a:pt x="216" y="496"/>
                  </a:lnTo>
                  <a:lnTo>
                    <a:pt x="112" y="456"/>
                  </a:lnTo>
                  <a:lnTo>
                    <a:pt x="48" y="320"/>
                  </a:lnTo>
                  <a:lnTo>
                    <a:pt x="64" y="23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A322D3FC-A455-4893-97E1-3739DE11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470" y="4285358"/>
              <a:ext cx="539889" cy="106773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320" y="0"/>
                </a:cxn>
                <a:cxn ang="0">
                  <a:pos x="376" y="64"/>
                </a:cxn>
                <a:cxn ang="0">
                  <a:pos x="344" y="232"/>
                </a:cxn>
                <a:cxn ang="0">
                  <a:pos x="200" y="432"/>
                </a:cxn>
                <a:cxn ang="0">
                  <a:pos x="144" y="568"/>
                </a:cxn>
                <a:cxn ang="0">
                  <a:pos x="32" y="648"/>
                </a:cxn>
                <a:cxn ang="0">
                  <a:pos x="0" y="488"/>
                </a:cxn>
                <a:cxn ang="0">
                  <a:pos x="88" y="264"/>
                </a:cxn>
                <a:cxn ang="0">
                  <a:pos x="16" y="224"/>
                </a:cxn>
                <a:cxn ang="0">
                  <a:pos x="104" y="152"/>
                </a:cxn>
                <a:cxn ang="0">
                  <a:pos x="120" y="184"/>
                </a:cxn>
                <a:cxn ang="0">
                  <a:pos x="168" y="224"/>
                </a:cxn>
                <a:cxn ang="0">
                  <a:pos x="224" y="184"/>
                </a:cxn>
                <a:cxn ang="0">
                  <a:pos x="168" y="96"/>
                </a:cxn>
                <a:cxn ang="0">
                  <a:pos x="184" y="0"/>
                </a:cxn>
              </a:cxnLst>
              <a:rect l="0" t="0" r="r" b="b"/>
              <a:pathLst>
                <a:path w="376" h="648">
                  <a:moveTo>
                    <a:pt x="184" y="0"/>
                  </a:moveTo>
                  <a:lnTo>
                    <a:pt x="320" y="0"/>
                  </a:lnTo>
                  <a:lnTo>
                    <a:pt x="376" y="64"/>
                  </a:lnTo>
                  <a:lnTo>
                    <a:pt x="344" y="232"/>
                  </a:lnTo>
                  <a:lnTo>
                    <a:pt x="200" y="432"/>
                  </a:lnTo>
                  <a:lnTo>
                    <a:pt x="144" y="568"/>
                  </a:lnTo>
                  <a:lnTo>
                    <a:pt x="32" y="648"/>
                  </a:lnTo>
                  <a:lnTo>
                    <a:pt x="0" y="488"/>
                  </a:lnTo>
                  <a:lnTo>
                    <a:pt x="88" y="264"/>
                  </a:lnTo>
                  <a:lnTo>
                    <a:pt x="16" y="224"/>
                  </a:lnTo>
                  <a:lnTo>
                    <a:pt x="104" y="152"/>
                  </a:lnTo>
                  <a:lnTo>
                    <a:pt x="120" y="184"/>
                  </a:lnTo>
                  <a:lnTo>
                    <a:pt x="168" y="224"/>
                  </a:lnTo>
                  <a:lnTo>
                    <a:pt x="224" y="184"/>
                  </a:lnTo>
                  <a:lnTo>
                    <a:pt x="168" y="96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ACBAADF7-294E-4BCB-813E-B439BEB03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900" y="4338385"/>
              <a:ext cx="284405" cy="884552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12" y="136"/>
                </a:cxn>
                <a:cxn ang="0">
                  <a:pos x="32" y="184"/>
                </a:cxn>
                <a:cxn ang="0">
                  <a:pos x="48" y="328"/>
                </a:cxn>
                <a:cxn ang="0">
                  <a:pos x="0" y="408"/>
                </a:cxn>
                <a:cxn ang="0">
                  <a:pos x="8" y="536"/>
                </a:cxn>
                <a:cxn ang="0">
                  <a:pos x="136" y="480"/>
                </a:cxn>
                <a:cxn ang="0">
                  <a:pos x="200" y="208"/>
                </a:cxn>
                <a:cxn ang="0">
                  <a:pos x="168" y="0"/>
                </a:cxn>
              </a:cxnLst>
              <a:rect l="0" t="0" r="r" b="b"/>
              <a:pathLst>
                <a:path w="200" h="536">
                  <a:moveTo>
                    <a:pt x="168" y="0"/>
                  </a:moveTo>
                  <a:lnTo>
                    <a:pt x="112" y="136"/>
                  </a:lnTo>
                  <a:lnTo>
                    <a:pt x="32" y="184"/>
                  </a:lnTo>
                  <a:lnTo>
                    <a:pt x="48" y="328"/>
                  </a:lnTo>
                  <a:lnTo>
                    <a:pt x="0" y="408"/>
                  </a:lnTo>
                  <a:lnTo>
                    <a:pt x="8" y="536"/>
                  </a:lnTo>
                  <a:lnTo>
                    <a:pt x="136" y="480"/>
                  </a:lnTo>
                  <a:lnTo>
                    <a:pt x="200" y="20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4428A87B-B0EB-4A23-ACEE-17BE137BD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168" y="4601100"/>
              <a:ext cx="482044" cy="568813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192" y="0"/>
                </a:cxn>
                <a:cxn ang="0">
                  <a:pos x="336" y="72"/>
                </a:cxn>
                <a:cxn ang="0">
                  <a:pos x="256" y="296"/>
                </a:cxn>
                <a:cxn ang="0">
                  <a:pos x="128" y="344"/>
                </a:cxn>
                <a:cxn ang="0">
                  <a:pos x="0" y="152"/>
                </a:cxn>
              </a:cxnLst>
              <a:rect l="0" t="0" r="r" b="b"/>
              <a:pathLst>
                <a:path w="336" h="344">
                  <a:moveTo>
                    <a:pt x="0" y="152"/>
                  </a:moveTo>
                  <a:lnTo>
                    <a:pt x="192" y="0"/>
                  </a:lnTo>
                  <a:lnTo>
                    <a:pt x="336" y="72"/>
                  </a:lnTo>
                  <a:lnTo>
                    <a:pt x="256" y="296"/>
                  </a:lnTo>
                  <a:lnTo>
                    <a:pt x="128" y="344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C63F12CA-39F6-4FA0-B128-389EEFA7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4140746"/>
              <a:ext cx="754401" cy="725479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456" y="0"/>
                </a:cxn>
                <a:cxn ang="0">
                  <a:pos x="496" y="80"/>
                </a:cxn>
                <a:cxn ang="0">
                  <a:pos x="496" y="168"/>
                </a:cxn>
                <a:cxn ang="0">
                  <a:pos x="528" y="240"/>
                </a:cxn>
                <a:cxn ang="0">
                  <a:pos x="440" y="312"/>
                </a:cxn>
                <a:cxn ang="0">
                  <a:pos x="368" y="280"/>
                </a:cxn>
                <a:cxn ang="0">
                  <a:pos x="176" y="440"/>
                </a:cxn>
                <a:cxn ang="0">
                  <a:pos x="64" y="384"/>
                </a:cxn>
                <a:cxn ang="0">
                  <a:pos x="0" y="256"/>
                </a:cxn>
                <a:cxn ang="0">
                  <a:pos x="104" y="208"/>
                </a:cxn>
                <a:cxn ang="0">
                  <a:pos x="56" y="128"/>
                </a:cxn>
                <a:cxn ang="0">
                  <a:pos x="288" y="176"/>
                </a:cxn>
                <a:cxn ang="0">
                  <a:pos x="320" y="160"/>
                </a:cxn>
                <a:cxn ang="0">
                  <a:pos x="240" y="88"/>
                </a:cxn>
                <a:cxn ang="0">
                  <a:pos x="240" y="0"/>
                </a:cxn>
              </a:cxnLst>
              <a:rect l="0" t="0" r="r" b="b"/>
              <a:pathLst>
                <a:path w="528" h="440">
                  <a:moveTo>
                    <a:pt x="240" y="0"/>
                  </a:moveTo>
                  <a:lnTo>
                    <a:pt x="456" y="0"/>
                  </a:lnTo>
                  <a:lnTo>
                    <a:pt x="496" y="80"/>
                  </a:lnTo>
                  <a:lnTo>
                    <a:pt x="496" y="168"/>
                  </a:lnTo>
                  <a:lnTo>
                    <a:pt x="528" y="240"/>
                  </a:lnTo>
                  <a:lnTo>
                    <a:pt x="440" y="312"/>
                  </a:lnTo>
                  <a:lnTo>
                    <a:pt x="368" y="280"/>
                  </a:lnTo>
                  <a:lnTo>
                    <a:pt x="176" y="440"/>
                  </a:lnTo>
                  <a:lnTo>
                    <a:pt x="64" y="384"/>
                  </a:lnTo>
                  <a:lnTo>
                    <a:pt x="0" y="256"/>
                  </a:lnTo>
                  <a:lnTo>
                    <a:pt x="104" y="208"/>
                  </a:lnTo>
                  <a:lnTo>
                    <a:pt x="56" y="128"/>
                  </a:lnTo>
                  <a:lnTo>
                    <a:pt x="288" y="176"/>
                  </a:lnTo>
                  <a:lnTo>
                    <a:pt x="320" y="160"/>
                  </a:lnTo>
                  <a:lnTo>
                    <a:pt x="240" y="8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0E57E17D-9882-4BB7-B3CC-21DF83EA9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626" y="4126285"/>
              <a:ext cx="284405" cy="5278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40"/>
                </a:cxn>
                <a:cxn ang="0">
                  <a:pos x="160" y="96"/>
                </a:cxn>
                <a:cxn ang="0">
                  <a:pos x="144" y="192"/>
                </a:cxn>
                <a:cxn ang="0">
                  <a:pos x="200" y="280"/>
                </a:cxn>
                <a:cxn ang="0">
                  <a:pos x="144" y="320"/>
                </a:cxn>
                <a:cxn ang="0">
                  <a:pos x="88" y="280"/>
                </a:cxn>
                <a:cxn ang="0">
                  <a:pos x="72" y="240"/>
                </a:cxn>
                <a:cxn ang="0">
                  <a:pos x="40" y="176"/>
                </a:cxn>
                <a:cxn ang="0">
                  <a:pos x="40" y="88"/>
                </a:cxn>
                <a:cxn ang="0">
                  <a:pos x="0" y="0"/>
                </a:cxn>
              </a:cxnLst>
              <a:rect l="0" t="0" r="r" b="b"/>
              <a:pathLst>
                <a:path w="200" h="320">
                  <a:moveTo>
                    <a:pt x="0" y="0"/>
                  </a:moveTo>
                  <a:lnTo>
                    <a:pt x="120" y="40"/>
                  </a:lnTo>
                  <a:lnTo>
                    <a:pt x="160" y="96"/>
                  </a:lnTo>
                  <a:lnTo>
                    <a:pt x="144" y="192"/>
                  </a:lnTo>
                  <a:lnTo>
                    <a:pt x="200" y="280"/>
                  </a:lnTo>
                  <a:lnTo>
                    <a:pt x="144" y="320"/>
                  </a:lnTo>
                  <a:lnTo>
                    <a:pt x="88" y="280"/>
                  </a:lnTo>
                  <a:lnTo>
                    <a:pt x="72" y="240"/>
                  </a:lnTo>
                  <a:lnTo>
                    <a:pt x="40" y="176"/>
                  </a:lnTo>
                  <a:lnTo>
                    <a:pt x="4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A4EF39D-BF99-48D1-AB30-3017F809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333" y="3969622"/>
              <a:ext cx="814656" cy="80501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84" y="0"/>
                </a:cxn>
                <a:cxn ang="0">
                  <a:pos x="184" y="64"/>
                </a:cxn>
                <a:cxn ang="0">
                  <a:pos x="280" y="72"/>
                </a:cxn>
                <a:cxn ang="0">
                  <a:pos x="336" y="24"/>
                </a:cxn>
                <a:cxn ang="0">
                  <a:pos x="408" y="24"/>
                </a:cxn>
                <a:cxn ang="0">
                  <a:pos x="424" y="216"/>
                </a:cxn>
                <a:cxn ang="0">
                  <a:pos x="520" y="232"/>
                </a:cxn>
                <a:cxn ang="0">
                  <a:pos x="568" y="312"/>
                </a:cxn>
                <a:cxn ang="0">
                  <a:pos x="464" y="360"/>
                </a:cxn>
                <a:cxn ang="0">
                  <a:pos x="520" y="488"/>
                </a:cxn>
                <a:cxn ang="0">
                  <a:pos x="8" y="488"/>
                </a:cxn>
                <a:cxn ang="0">
                  <a:pos x="104" y="304"/>
                </a:cxn>
                <a:cxn ang="0">
                  <a:pos x="48" y="216"/>
                </a:cxn>
                <a:cxn ang="0">
                  <a:pos x="56" y="136"/>
                </a:cxn>
                <a:cxn ang="0">
                  <a:pos x="0" y="32"/>
                </a:cxn>
              </a:cxnLst>
              <a:rect l="0" t="0" r="r" b="b"/>
              <a:pathLst>
                <a:path w="568" h="488">
                  <a:moveTo>
                    <a:pt x="0" y="32"/>
                  </a:moveTo>
                  <a:lnTo>
                    <a:pt x="184" y="0"/>
                  </a:lnTo>
                  <a:lnTo>
                    <a:pt x="184" y="64"/>
                  </a:lnTo>
                  <a:lnTo>
                    <a:pt x="280" y="72"/>
                  </a:lnTo>
                  <a:lnTo>
                    <a:pt x="336" y="24"/>
                  </a:lnTo>
                  <a:lnTo>
                    <a:pt x="408" y="24"/>
                  </a:lnTo>
                  <a:lnTo>
                    <a:pt x="424" y="216"/>
                  </a:lnTo>
                  <a:lnTo>
                    <a:pt x="520" y="232"/>
                  </a:lnTo>
                  <a:lnTo>
                    <a:pt x="568" y="312"/>
                  </a:lnTo>
                  <a:lnTo>
                    <a:pt x="464" y="360"/>
                  </a:lnTo>
                  <a:lnTo>
                    <a:pt x="520" y="488"/>
                  </a:lnTo>
                  <a:lnTo>
                    <a:pt x="8" y="488"/>
                  </a:lnTo>
                  <a:lnTo>
                    <a:pt x="104" y="304"/>
                  </a:lnTo>
                  <a:lnTo>
                    <a:pt x="48" y="216"/>
                  </a:lnTo>
                  <a:lnTo>
                    <a:pt x="56" y="1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23FE7EA8-B39E-40DB-8811-381DE37C3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386" y="4774637"/>
              <a:ext cx="903835" cy="7495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2" y="0"/>
                </a:cxn>
                <a:cxn ang="0">
                  <a:pos x="632" y="56"/>
                </a:cxn>
                <a:cxn ang="0">
                  <a:pos x="464" y="64"/>
                </a:cxn>
                <a:cxn ang="0">
                  <a:pos x="440" y="184"/>
                </a:cxn>
                <a:cxn ang="0">
                  <a:pos x="384" y="184"/>
                </a:cxn>
                <a:cxn ang="0">
                  <a:pos x="384" y="456"/>
                </a:cxn>
                <a:cxn ang="0">
                  <a:pos x="192" y="440"/>
                </a:cxn>
                <a:cxn ang="0">
                  <a:pos x="120" y="248"/>
                </a:cxn>
                <a:cxn ang="0">
                  <a:pos x="0" y="0"/>
                </a:cxn>
              </a:cxnLst>
              <a:rect l="0" t="0" r="r" b="b"/>
              <a:pathLst>
                <a:path w="632" h="456">
                  <a:moveTo>
                    <a:pt x="0" y="0"/>
                  </a:moveTo>
                  <a:lnTo>
                    <a:pt x="512" y="0"/>
                  </a:lnTo>
                  <a:lnTo>
                    <a:pt x="632" y="56"/>
                  </a:lnTo>
                  <a:lnTo>
                    <a:pt x="464" y="64"/>
                  </a:lnTo>
                  <a:lnTo>
                    <a:pt x="440" y="184"/>
                  </a:lnTo>
                  <a:lnTo>
                    <a:pt x="384" y="184"/>
                  </a:lnTo>
                  <a:lnTo>
                    <a:pt x="384" y="456"/>
                  </a:lnTo>
                  <a:lnTo>
                    <a:pt x="192" y="440"/>
                  </a:lnTo>
                  <a:lnTo>
                    <a:pt x="120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742C702F-89FD-48E1-83C7-762FCE316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76" y="4851762"/>
              <a:ext cx="535070" cy="595325"/>
            </a:xfrm>
            <a:custGeom>
              <a:avLst/>
              <a:gdLst/>
              <a:ahLst/>
              <a:cxnLst>
                <a:cxn ang="0">
                  <a:pos x="88" y="16"/>
                </a:cxn>
                <a:cxn ang="0">
                  <a:pos x="248" y="0"/>
                </a:cxn>
                <a:cxn ang="0">
                  <a:pos x="376" y="184"/>
                </a:cxn>
                <a:cxn ang="0">
                  <a:pos x="192" y="312"/>
                </a:cxn>
                <a:cxn ang="0">
                  <a:pos x="136" y="288"/>
                </a:cxn>
                <a:cxn ang="0">
                  <a:pos x="64" y="360"/>
                </a:cxn>
                <a:cxn ang="0">
                  <a:pos x="0" y="272"/>
                </a:cxn>
                <a:cxn ang="0">
                  <a:pos x="0" y="136"/>
                </a:cxn>
                <a:cxn ang="0">
                  <a:pos x="64" y="136"/>
                </a:cxn>
                <a:cxn ang="0">
                  <a:pos x="88" y="16"/>
                </a:cxn>
              </a:cxnLst>
              <a:rect l="0" t="0" r="r" b="b"/>
              <a:pathLst>
                <a:path w="376" h="360">
                  <a:moveTo>
                    <a:pt x="88" y="16"/>
                  </a:moveTo>
                  <a:lnTo>
                    <a:pt x="248" y="0"/>
                  </a:lnTo>
                  <a:lnTo>
                    <a:pt x="376" y="184"/>
                  </a:lnTo>
                  <a:lnTo>
                    <a:pt x="192" y="312"/>
                  </a:lnTo>
                  <a:lnTo>
                    <a:pt x="136" y="288"/>
                  </a:lnTo>
                  <a:lnTo>
                    <a:pt x="64" y="360"/>
                  </a:lnTo>
                  <a:lnTo>
                    <a:pt x="0" y="272"/>
                  </a:lnTo>
                  <a:lnTo>
                    <a:pt x="0" y="136"/>
                  </a:lnTo>
                  <a:lnTo>
                    <a:pt x="64" y="136"/>
                  </a:lnTo>
                  <a:lnTo>
                    <a:pt x="88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A12EF7CD-81FF-44C3-9265-FAEE048B4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150" y="5090376"/>
              <a:ext cx="1019526" cy="843577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92" y="256"/>
                </a:cxn>
                <a:cxn ang="0">
                  <a:pos x="192" y="128"/>
                </a:cxn>
                <a:cxn ang="0">
                  <a:pos x="256" y="208"/>
                </a:cxn>
                <a:cxn ang="0">
                  <a:pos x="320" y="144"/>
                </a:cxn>
                <a:cxn ang="0">
                  <a:pos x="376" y="160"/>
                </a:cxn>
                <a:cxn ang="0">
                  <a:pos x="560" y="40"/>
                </a:cxn>
                <a:cxn ang="0">
                  <a:pos x="688" y="0"/>
                </a:cxn>
                <a:cxn ang="0">
                  <a:pos x="712" y="152"/>
                </a:cxn>
                <a:cxn ang="0">
                  <a:pos x="688" y="256"/>
                </a:cxn>
                <a:cxn ang="0">
                  <a:pos x="576" y="376"/>
                </a:cxn>
                <a:cxn ang="0">
                  <a:pos x="304" y="496"/>
                </a:cxn>
                <a:cxn ang="0">
                  <a:pos x="152" y="512"/>
                </a:cxn>
                <a:cxn ang="0">
                  <a:pos x="0" y="248"/>
                </a:cxn>
              </a:cxnLst>
              <a:rect l="0" t="0" r="r" b="b"/>
              <a:pathLst>
                <a:path w="712" h="512">
                  <a:moveTo>
                    <a:pt x="0" y="248"/>
                  </a:moveTo>
                  <a:lnTo>
                    <a:pt x="192" y="256"/>
                  </a:lnTo>
                  <a:lnTo>
                    <a:pt x="192" y="128"/>
                  </a:lnTo>
                  <a:lnTo>
                    <a:pt x="256" y="208"/>
                  </a:lnTo>
                  <a:lnTo>
                    <a:pt x="320" y="144"/>
                  </a:lnTo>
                  <a:lnTo>
                    <a:pt x="376" y="160"/>
                  </a:lnTo>
                  <a:lnTo>
                    <a:pt x="560" y="40"/>
                  </a:lnTo>
                  <a:lnTo>
                    <a:pt x="688" y="0"/>
                  </a:lnTo>
                  <a:lnTo>
                    <a:pt x="712" y="152"/>
                  </a:lnTo>
                  <a:lnTo>
                    <a:pt x="688" y="256"/>
                  </a:lnTo>
                  <a:lnTo>
                    <a:pt x="576" y="376"/>
                  </a:lnTo>
                  <a:lnTo>
                    <a:pt x="304" y="496"/>
                  </a:lnTo>
                  <a:lnTo>
                    <a:pt x="152" y="512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29788B85-4B66-479E-9243-68D2C8BD7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16304"/>
              <a:ext cx="149434" cy="2651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8" y="16"/>
                </a:cxn>
                <a:cxn ang="0">
                  <a:pos x="104" y="8"/>
                </a:cxn>
                <a:cxn ang="0">
                  <a:pos x="8" y="0"/>
                </a:cxn>
                <a:cxn ang="0">
                  <a:pos x="0" y="16"/>
                </a:cxn>
              </a:cxnLst>
              <a:rect l="0" t="0" r="r" b="b"/>
              <a:pathLst>
                <a:path w="104" h="16">
                  <a:moveTo>
                    <a:pt x="0" y="16"/>
                  </a:moveTo>
                  <a:lnTo>
                    <a:pt x="88" y="16"/>
                  </a:lnTo>
                  <a:lnTo>
                    <a:pt x="104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28E633A0-465F-4292-9666-F272E0BC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521" y="2940455"/>
              <a:ext cx="137383" cy="34225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8"/>
                </a:cxn>
                <a:cxn ang="0">
                  <a:pos x="24" y="208"/>
                </a:cxn>
                <a:cxn ang="0">
                  <a:pos x="96" y="208"/>
                </a:cxn>
                <a:cxn ang="0">
                  <a:pos x="64" y="48"/>
                </a:cxn>
                <a:cxn ang="0">
                  <a:pos x="40" y="0"/>
                </a:cxn>
              </a:cxnLst>
              <a:rect l="0" t="0" r="r" b="b"/>
              <a:pathLst>
                <a:path w="96" h="208">
                  <a:moveTo>
                    <a:pt x="40" y="0"/>
                  </a:moveTo>
                  <a:lnTo>
                    <a:pt x="0" y="8"/>
                  </a:lnTo>
                  <a:lnTo>
                    <a:pt x="24" y="208"/>
                  </a:lnTo>
                  <a:lnTo>
                    <a:pt x="96" y="208"/>
                  </a:lnTo>
                  <a:lnTo>
                    <a:pt x="64" y="4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C499A908-8E38-4FF7-A72E-45A3B95B4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822354"/>
              <a:ext cx="173536" cy="460354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40" y="48"/>
                </a:cxn>
                <a:cxn ang="0">
                  <a:pos x="0" y="72"/>
                </a:cxn>
                <a:cxn ang="0">
                  <a:pos x="24" y="120"/>
                </a:cxn>
                <a:cxn ang="0">
                  <a:pos x="56" y="280"/>
                </a:cxn>
                <a:cxn ang="0">
                  <a:pos x="120" y="280"/>
                </a:cxn>
                <a:cxn ang="0">
                  <a:pos x="112" y="0"/>
                </a:cxn>
              </a:cxnLst>
              <a:rect l="0" t="0" r="r" b="b"/>
              <a:pathLst>
                <a:path w="120" h="280">
                  <a:moveTo>
                    <a:pt x="112" y="0"/>
                  </a:moveTo>
                  <a:lnTo>
                    <a:pt x="40" y="48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56" y="280"/>
                  </a:lnTo>
                  <a:lnTo>
                    <a:pt x="120" y="28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4CAE929F-9B72-4F0E-8EAC-18EB95CD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000" y="3441781"/>
              <a:ext cx="103640" cy="79538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72" y="0"/>
                </a:cxn>
                <a:cxn ang="0">
                  <a:pos x="72" y="40"/>
                </a:cxn>
                <a:cxn ang="0">
                  <a:pos x="0" y="48"/>
                </a:cxn>
                <a:cxn ang="0">
                  <a:pos x="8" y="8"/>
                </a:cxn>
              </a:cxnLst>
              <a:rect l="0" t="0" r="r" b="b"/>
              <a:pathLst>
                <a:path w="72" h="48">
                  <a:moveTo>
                    <a:pt x="8" y="8"/>
                  </a:moveTo>
                  <a:lnTo>
                    <a:pt x="72" y="0"/>
                  </a:lnTo>
                  <a:lnTo>
                    <a:pt x="72" y="40"/>
                  </a:lnTo>
                  <a:lnTo>
                    <a:pt x="0" y="4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7BB5377B-7BDE-4B41-9E3A-8A9A74BDF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366353" cy="315739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32" y="19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256" h="192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32" y="19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04F92A45-0078-4CB8-B1D7-8A76C8ECA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986" y="3677982"/>
              <a:ext cx="137383" cy="9399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4" y="0"/>
                </a:cxn>
                <a:cxn ang="0">
                  <a:pos x="96" y="48"/>
                </a:cxn>
                <a:cxn ang="0">
                  <a:pos x="56" y="48"/>
                </a:cxn>
                <a:cxn ang="0">
                  <a:pos x="24" y="56"/>
                </a:cxn>
                <a:cxn ang="0">
                  <a:pos x="0" y="16"/>
                </a:cxn>
              </a:cxnLst>
              <a:rect l="0" t="0" r="r" b="b"/>
              <a:pathLst>
                <a:path w="96" h="56">
                  <a:moveTo>
                    <a:pt x="0" y="16"/>
                  </a:moveTo>
                  <a:lnTo>
                    <a:pt x="64" y="0"/>
                  </a:lnTo>
                  <a:lnTo>
                    <a:pt x="96" y="48"/>
                  </a:lnTo>
                  <a:lnTo>
                    <a:pt x="56" y="48"/>
                  </a:lnTo>
                  <a:lnTo>
                    <a:pt x="24" y="5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B2DBD903-5294-47BC-B57C-98EE1C0FF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3757520"/>
              <a:ext cx="113281" cy="15907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40" y="0"/>
                </a:cxn>
                <a:cxn ang="0">
                  <a:pos x="8" y="8"/>
                </a:cxn>
                <a:cxn ang="0">
                  <a:pos x="8" y="56"/>
                </a:cxn>
                <a:cxn ang="0">
                  <a:pos x="0" y="96"/>
                </a:cxn>
                <a:cxn ang="0">
                  <a:pos x="48" y="64"/>
                </a:cxn>
                <a:cxn ang="0">
                  <a:pos x="72" y="48"/>
                </a:cxn>
                <a:cxn ang="0">
                  <a:pos x="80" y="0"/>
                </a:cxn>
              </a:cxnLst>
              <a:rect l="0" t="0" r="r" b="b"/>
              <a:pathLst>
                <a:path w="80" h="96">
                  <a:moveTo>
                    <a:pt x="80" y="0"/>
                  </a:moveTo>
                  <a:lnTo>
                    <a:pt x="40" y="0"/>
                  </a:lnTo>
                  <a:lnTo>
                    <a:pt x="8" y="8"/>
                  </a:lnTo>
                  <a:lnTo>
                    <a:pt x="8" y="56"/>
                  </a:lnTo>
                  <a:lnTo>
                    <a:pt x="0" y="96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664FF5D3-3679-4885-8037-2084E042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834" y="5538676"/>
              <a:ext cx="134974" cy="132564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6" y="24"/>
                </a:cxn>
                <a:cxn ang="0">
                  <a:pos x="0" y="72"/>
                </a:cxn>
                <a:cxn ang="0">
                  <a:pos x="40" y="80"/>
                </a:cxn>
                <a:cxn ang="0">
                  <a:pos x="80" y="56"/>
                </a:cxn>
                <a:cxn ang="0">
                  <a:pos x="96" y="32"/>
                </a:cxn>
                <a:cxn ang="0">
                  <a:pos x="72" y="0"/>
                </a:cxn>
              </a:cxnLst>
              <a:rect l="0" t="0" r="r" b="b"/>
              <a:pathLst>
                <a:path w="96" h="80">
                  <a:moveTo>
                    <a:pt x="72" y="0"/>
                  </a:moveTo>
                  <a:lnTo>
                    <a:pt x="16" y="24"/>
                  </a:lnTo>
                  <a:lnTo>
                    <a:pt x="0" y="72"/>
                  </a:lnTo>
                  <a:lnTo>
                    <a:pt x="40" y="80"/>
                  </a:lnTo>
                  <a:lnTo>
                    <a:pt x="80" y="56"/>
                  </a:lnTo>
                  <a:lnTo>
                    <a:pt x="96" y="3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E2C63140-1558-41A2-A429-F40111698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5247039"/>
              <a:ext cx="91589" cy="1205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4" y="0"/>
                </a:cxn>
                <a:cxn ang="0">
                  <a:pos x="8" y="8"/>
                </a:cxn>
                <a:cxn ang="0">
                  <a:pos x="0" y="40"/>
                </a:cxn>
                <a:cxn ang="0">
                  <a:pos x="16" y="72"/>
                </a:cxn>
                <a:cxn ang="0">
                  <a:pos x="32" y="72"/>
                </a:cxn>
                <a:cxn ang="0">
                  <a:pos x="64" y="56"/>
                </a:cxn>
                <a:cxn ang="0">
                  <a:pos x="56" y="0"/>
                </a:cxn>
              </a:cxnLst>
              <a:rect l="0" t="0" r="r" b="b"/>
              <a:pathLst>
                <a:path w="64" h="72">
                  <a:moveTo>
                    <a:pt x="56" y="0"/>
                  </a:moveTo>
                  <a:lnTo>
                    <a:pt x="24" y="0"/>
                  </a:lnTo>
                  <a:lnTo>
                    <a:pt x="8" y="8"/>
                  </a:lnTo>
                  <a:lnTo>
                    <a:pt x="0" y="40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64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8ADC5285-1437-44D2-8CF0-8D3038A6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951" y="2781379"/>
              <a:ext cx="101230" cy="159076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40"/>
                </a:cxn>
                <a:cxn ang="0">
                  <a:pos x="8" y="96"/>
                </a:cxn>
                <a:cxn ang="0">
                  <a:pos x="64" y="96"/>
                </a:cxn>
                <a:cxn ang="0">
                  <a:pos x="72" y="88"/>
                </a:cxn>
                <a:cxn ang="0">
                  <a:pos x="48" y="72"/>
                </a:cxn>
                <a:cxn ang="0">
                  <a:pos x="64" y="0"/>
                </a:cxn>
              </a:cxnLst>
              <a:rect l="0" t="0" r="r" b="b"/>
              <a:pathLst>
                <a:path w="72" h="96">
                  <a:moveTo>
                    <a:pt x="64" y="0"/>
                  </a:moveTo>
                  <a:lnTo>
                    <a:pt x="0" y="40"/>
                  </a:lnTo>
                  <a:lnTo>
                    <a:pt x="8" y="96"/>
                  </a:lnTo>
                  <a:lnTo>
                    <a:pt x="64" y="96"/>
                  </a:lnTo>
                  <a:lnTo>
                    <a:pt x="72" y="88"/>
                  </a:lnTo>
                  <a:lnTo>
                    <a:pt x="4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AA1BB5C3-1DFB-4734-8553-589EB321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970" y="2974198"/>
              <a:ext cx="161485" cy="22415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48"/>
                </a:cxn>
                <a:cxn ang="0">
                  <a:pos x="88" y="136"/>
                </a:cxn>
                <a:cxn ang="0">
                  <a:pos x="112" y="56"/>
                </a:cxn>
                <a:cxn ang="0">
                  <a:pos x="56" y="0"/>
                </a:cxn>
              </a:cxnLst>
              <a:rect l="0" t="0" r="r" b="b"/>
              <a:pathLst>
                <a:path w="112" h="136">
                  <a:moveTo>
                    <a:pt x="56" y="0"/>
                  </a:moveTo>
                  <a:lnTo>
                    <a:pt x="0" y="48"/>
                  </a:lnTo>
                  <a:lnTo>
                    <a:pt x="88" y="136"/>
                  </a:lnTo>
                  <a:lnTo>
                    <a:pt x="112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461848FE-8D18-49A0-91C2-6D920788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709" y="3068197"/>
              <a:ext cx="161485" cy="27717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80"/>
                </a:cxn>
                <a:cxn ang="0">
                  <a:pos x="88" y="168"/>
                </a:cxn>
                <a:cxn ang="0">
                  <a:pos x="112" y="64"/>
                </a:cxn>
                <a:cxn ang="0">
                  <a:pos x="24" y="0"/>
                </a:cxn>
              </a:cxnLst>
              <a:rect l="0" t="0" r="r" b="b"/>
              <a:pathLst>
                <a:path w="112" h="168">
                  <a:moveTo>
                    <a:pt x="24" y="0"/>
                  </a:moveTo>
                  <a:lnTo>
                    <a:pt x="0" y="80"/>
                  </a:lnTo>
                  <a:lnTo>
                    <a:pt x="88" y="168"/>
                  </a:lnTo>
                  <a:lnTo>
                    <a:pt x="112" y="6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</p:grpSp>
      <p:grpSp>
        <p:nvGrpSpPr>
          <p:cNvPr id="84" name="Gruppieren 377">
            <a:extLst>
              <a:ext uri="{FF2B5EF4-FFF2-40B4-BE49-F238E27FC236}">
                <a16:creationId xmlns:a16="http://schemas.microsoft.com/office/drawing/2014/main" id="{7AA275D1-BA44-44D7-8546-A825E10D564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520455" y="1560361"/>
            <a:ext cx="330137" cy="398261"/>
            <a:chOff x="6408738" y="503238"/>
            <a:chExt cx="600075" cy="723901"/>
          </a:xfrm>
          <a:solidFill>
            <a:srgbClr val="001532"/>
          </a:solidFill>
        </p:grpSpPr>
        <p:sp>
          <p:nvSpPr>
            <p:cNvPr id="85" name="Freeform 3250">
              <a:extLst>
                <a:ext uri="{FF2B5EF4-FFF2-40B4-BE49-F238E27FC236}">
                  <a16:creationId xmlns:a16="http://schemas.microsoft.com/office/drawing/2014/main" id="{02F2B3F6-2C6C-4983-A21E-45E4B64C8C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4001" y="668338"/>
              <a:ext cx="211138" cy="44450"/>
            </a:xfrm>
            <a:custGeom>
              <a:avLst/>
              <a:gdLst>
                <a:gd name="T0" fmla="*/ 56 w 56"/>
                <a:gd name="T1" fmla="*/ 6 h 12"/>
                <a:gd name="T2" fmla="*/ 51 w 56"/>
                <a:gd name="T3" fmla="*/ 12 h 12"/>
                <a:gd name="T4" fmla="*/ 5 w 56"/>
                <a:gd name="T5" fmla="*/ 12 h 12"/>
                <a:gd name="T6" fmla="*/ 0 w 56"/>
                <a:gd name="T7" fmla="*/ 6 h 12"/>
                <a:gd name="T8" fmla="*/ 0 w 56"/>
                <a:gd name="T9" fmla="*/ 6 h 12"/>
                <a:gd name="T10" fmla="*/ 5 w 56"/>
                <a:gd name="T11" fmla="*/ 0 h 12"/>
                <a:gd name="T12" fmla="*/ 51 w 56"/>
                <a:gd name="T13" fmla="*/ 0 h 12"/>
                <a:gd name="T14" fmla="*/ 56 w 56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2">
                  <a:moveTo>
                    <a:pt x="56" y="6"/>
                  </a:moveTo>
                  <a:cubicBezTo>
                    <a:pt x="56" y="9"/>
                    <a:pt x="54" y="12"/>
                    <a:pt x="5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51">
              <a:extLst>
                <a:ext uri="{FF2B5EF4-FFF2-40B4-BE49-F238E27FC236}">
                  <a16:creationId xmlns:a16="http://schemas.microsoft.com/office/drawing/2014/main" id="{12F3AA9A-56F0-41D0-9E22-68807204769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84951" y="503238"/>
              <a:ext cx="244475" cy="142875"/>
            </a:xfrm>
            <a:custGeom>
              <a:avLst/>
              <a:gdLst>
                <a:gd name="T0" fmla="*/ 65 w 65"/>
                <a:gd name="T1" fmla="*/ 19 h 38"/>
                <a:gd name="T2" fmla="*/ 52 w 65"/>
                <a:gd name="T3" fmla="*/ 38 h 38"/>
                <a:gd name="T4" fmla="*/ 14 w 65"/>
                <a:gd name="T5" fmla="*/ 38 h 38"/>
                <a:gd name="T6" fmla="*/ 0 w 65"/>
                <a:gd name="T7" fmla="*/ 19 h 38"/>
                <a:gd name="T8" fmla="*/ 0 w 65"/>
                <a:gd name="T9" fmla="*/ 19 h 38"/>
                <a:gd name="T10" fmla="*/ 14 w 65"/>
                <a:gd name="T11" fmla="*/ 0 h 38"/>
                <a:gd name="T12" fmla="*/ 28 w 65"/>
                <a:gd name="T13" fmla="*/ 10 h 38"/>
                <a:gd name="T14" fmla="*/ 38 w 65"/>
                <a:gd name="T15" fmla="*/ 0 h 38"/>
                <a:gd name="T16" fmla="*/ 47 w 65"/>
                <a:gd name="T17" fmla="*/ 10 h 38"/>
                <a:gd name="T18" fmla="*/ 52 w 65"/>
                <a:gd name="T19" fmla="*/ 0 h 38"/>
                <a:gd name="T20" fmla="*/ 65 w 65"/>
                <a:gd name="T2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8">
                  <a:moveTo>
                    <a:pt x="65" y="19"/>
                  </a:moveTo>
                  <a:cubicBezTo>
                    <a:pt x="65" y="29"/>
                    <a:pt x="59" y="38"/>
                    <a:pt x="5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7" y="38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7" y="0"/>
                    <a:pt x="14" y="0"/>
                  </a:cubicBezTo>
                  <a:cubicBezTo>
                    <a:pt x="14" y="0"/>
                    <a:pt x="24" y="11"/>
                    <a:pt x="28" y="10"/>
                  </a:cubicBezTo>
                  <a:cubicBezTo>
                    <a:pt x="32" y="9"/>
                    <a:pt x="34" y="0"/>
                    <a:pt x="38" y="0"/>
                  </a:cubicBezTo>
                  <a:cubicBezTo>
                    <a:pt x="41" y="1"/>
                    <a:pt x="44" y="10"/>
                    <a:pt x="47" y="10"/>
                  </a:cubicBezTo>
                  <a:cubicBezTo>
                    <a:pt x="49" y="9"/>
                    <a:pt x="52" y="0"/>
                    <a:pt x="52" y="0"/>
                  </a:cubicBezTo>
                  <a:cubicBezTo>
                    <a:pt x="59" y="0"/>
                    <a:pt x="65" y="9"/>
                    <a:pt x="6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252">
              <a:extLst>
                <a:ext uri="{FF2B5EF4-FFF2-40B4-BE49-F238E27FC236}">
                  <a16:creationId xmlns:a16="http://schemas.microsoft.com/office/drawing/2014/main" id="{39B89ABA-0DDC-483D-A736-3E06FF53EF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08738" y="739776"/>
              <a:ext cx="600075" cy="487363"/>
            </a:xfrm>
            <a:custGeom>
              <a:avLst/>
              <a:gdLst>
                <a:gd name="T0" fmla="*/ 160 w 160"/>
                <a:gd name="T1" fmla="*/ 116 h 130"/>
                <a:gd name="T2" fmla="*/ 145 w 160"/>
                <a:gd name="T3" fmla="*/ 130 h 130"/>
                <a:gd name="T4" fmla="*/ 15 w 160"/>
                <a:gd name="T5" fmla="*/ 130 h 130"/>
                <a:gd name="T6" fmla="*/ 0 w 160"/>
                <a:gd name="T7" fmla="*/ 116 h 130"/>
                <a:gd name="T8" fmla="*/ 15 w 160"/>
                <a:gd name="T9" fmla="*/ 101 h 130"/>
                <a:gd name="T10" fmla="*/ 15 w 160"/>
                <a:gd name="T11" fmla="*/ 47 h 130"/>
                <a:gd name="T12" fmla="*/ 62 w 160"/>
                <a:gd name="T13" fmla="*/ 0 h 130"/>
                <a:gd name="T14" fmla="*/ 98 w 160"/>
                <a:gd name="T15" fmla="*/ 0 h 130"/>
                <a:gd name="T16" fmla="*/ 145 w 160"/>
                <a:gd name="T17" fmla="*/ 47 h 130"/>
                <a:gd name="T18" fmla="*/ 145 w 160"/>
                <a:gd name="T19" fmla="*/ 101 h 130"/>
                <a:gd name="T20" fmla="*/ 160 w 160"/>
                <a:gd name="T21" fmla="*/ 116 h 130"/>
                <a:gd name="T22" fmla="*/ 106 w 160"/>
                <a:gd name="T23" fmla="*/ 76 h 130"/>
                <a:gd name="T24" fmla="*/ 88 w 160"/>
                <a:gd name="T25" fmla="*/ 55 h 130"/>
                <a:gd name="T26" fmla="*/ 75 w 160"/>
                <a:gd name="T27" fmla="*/ 46 h 130"/>
                <a:gd name="T28" fmla="*/ 84 w 160"/>
                <a:gd name="T29" fmla="*/ 40 h 130"/>
                <a:gd name="T30" fmla="*/ 100 w 160"/>
                <a:gd name="T31" fmla="*/ 44 h 130"/>
                <a:gd name="T32" fmla="*/ 103 w 160"/>
                <a:gd name="T33" fmla="*/ 31 h 130"/>
                <a:gd name="T34" fmla="*/ 87 w 160"/>
                <a:gd name="T35" fmla="*/ 28 h 130"/>
                <a:gd name="T36" fmla="*/ 87 w 160"/>
                <a:gd name="T37" fmla="*/ 26 h 130"/>
                <a:gd name="T38" fmla="*/ 87 w 160"/>
                <a:gd name="T39" fmla="*/ 26 h 130"/>
                <a:gd name="T40" fmla="*/ 87 w 160"/>
                <a:gd name="T41" fmla="*/ 25 h 130"/>
                <a:gd name="T42" fmla="*/ 82 w 160"/>
                <a:gd name="T43" fmla="*/ 19 h 130"/>
                <a:gd name="T44" fmla="*/ 76 w 160"/>
                <a:gd name="T45" fmla="*/ 25 h 130"/>
                <a:gd name="T46" fmla="*/ 76 w 160"/>
                <a:gd name="T47" fmla="*/ 27 h 130"/>
                <a:gd name="T48" fmla="*/ 76 w 160"/>
                <a:gd name="T49" fmla="*/ 28 h 130"/>
                <a:gd name="T50" fmla="*/ 76 w 160"/>
                <a:gd name="T51" fmla="*/ 29 h 130"/>
                <a:gd name="T52" fmla="*/ 58 w 160"/>
                <a:gd name="T53" fmla="*/ 48 h 130"/>
                <a:gd name="T54" fmla="*/ 78 w 160"/>
                <a:gd name="T55" fmla="*/ 68 h 130"/>
                <a:gd name="T56" fmla="*/ 89 w 160"/>
                <a:gd name="T57" fmla="*/ 77 h 130"/>
                <a:gd name="T58" fmla="*/ 79 w 160"/>
                <a:gd name="T59" fmla="*/ 84 h 130"/>
                <a:gd name="T60" fmla="*/ 61 w 160"/>
                <a:gd name="T61" fmla="*/ 80 h 130"/>
                <a:gd name="T62" fmla="*/ 57 w 160"/>
                <a:gd name="T63" fmla="*/ 92 h 130"/>
                <a:gd name="T64" fmla="*/ 76 w 160"/>
                <a:gd name="T65" fmla="*/ 97 h 130"/>
                <a:gd name="T66" fmla="*/ 76 w 160"/>
                <a:gd name="T67" fmla="*/ 99 h 130"/>
                <a:gd name="T68" fmla="*/ 76 w 160"/>
                <a:gd name="T69" fmla="*/ 99 h 130"/>
                <a:gd name="T70" fmla="*/ 76 w 160"/>
                <a:gd name="T71" fmla="*/ 100 h 130"/>
                <a:gd name="T72" fmla="*/ 81 w 160"/>
                <a:gd name="T73" fmla="*/ 105 h 130"/>
                <a:gd name="T74" fmla="*/ 87 w 160"/>
                <a:gd name="T75" fmla="*/ 100 h 130"/>
                <a:gd name="T76" fmla="*/ 87 w 160"/>
                <a:gd name="T77" fmla="*/ 99 h 130"/>
                <a:gd name="T78" fmla="*/ 87 w 160"/>
                <a:gd name="T79" fmla="*/ 99 h 130"/>
                <a:gd name="T80" fmla="*/ 87 w 160"/>
                <a:gd name="T81" fmla="*/ 96 h 130"/>
                <a:gd name="T82" fmla="*/ 106 w 160"/>
                <a:gd name="T83" fmla="*/ 7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130">
                  <a:moveTo>
                    <a:pt x="160" y="116"/>
                  </a:moveTo>
                  <a:cubicBezTo>
                    <a:pt x="160" y="124"/>
                    <a:pt x="153" y="130"/>
                    <a:pt x="145" y="130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7" y="130"/>
                    <a:pt x="0" y="124"/>
                    <a:pt x="0" y="116"/>
                  </a:cubicBezTo>
                  <a:cubicBezTo>
                    <a:pt x="0" y="108"/>
                    <a:pt x="7" y="101"/>
                    <a:pt x="15" y="101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21"/>
                    <a:pt x="36" y="0"/>
                    <a:pt x="62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4" y="0"/>
                    <a:pt x="145" y="21"/>
                    <a:pt x="145" y="47"/>
                  </a:cubicBezTo>
                  <a:cubicBezTo>
                    <a:pt x="145" y="101"/>
                    <a:pt x="145" y="101"/>
                    <a:pt x="145" y="101"/>
                  </a:cubicBezTo>
                  <a:cubicBezTo>
                    <a:pt x="153" y="101"/>
                    <a:pt x="160" y="108"/>
                    <a:pt x="160" y="116"/>
                  </a:cubicBezTo>
                  <a:close/>
                  <a:moveTo>
                    <a:pt x="106" y="76"/>
                  </a:moveTo>
                  <a:cubicBezTo>
                    <a:pt x="106" y="66"/>
                    <a:pt x="101" y="60"/>
                    <a:pt x="88" y="55"/>
                  </a:cubicBezTo>
                  <a:cubicBezTo>
                    <a:pt x="79" y="52"/>
                    <a:pt x="75" y="50"/>
                    <a:pt x="75" y="46"/>
                  </a:cubicBezTo>
                  <a:cubicBezTo>
                    <a:pt x="75" y="43"/>
                    <a:pt x="77" y="40"/>
                    <a:pt x="84" y="40"/>
                  </a:cubicBezTo>
                  <a:cubicBezTo>
                    <a:pt x="92" y="40"/>
                    <a:pt x="97" y="42"/>
                    <a:pt x="100" y="44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0"/>
                    <a:pt x="94" y="28"/>
                    <a:pt x="87" y="2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2"/>
                    <a:pt x="85" y="19"/>
                    <a:pt x="82" y="19"/>
                  </a:cubicBezTo>
                  <a:cubicBezTo>
                    <a:pt x="79" y="19"/>
                    <a:pt x="76" y="22"/>
                    <a:pt x="76" y="2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65" y="31"/>
                    <a:pt x="58" y="38"/>
                    <a:pt x="58" y="48"/>
                  </a:cubicBezTo>
                  <a:cubicBezTo>
                    <a:pt x="58" y="59"/>
                    <a:pt x="66" y="64"/>
                    <a:pt x="78" y="68"/>
                  </a:cubicBezTo>
                  <a:cubicBezTo>
                    <a:pt x="86" y="71"/>
                    <a:pt x="89" y="73"/>
                    <a:pt x="89" y="77"/>
                  </a:cubicBezTo>
                  <a:cubicBezTo>
                    <a:pt x="89" y="82"/>
                    <a:pt x="85" y="84"/>
                    <a:pt x="79" y="84"/>
                  </a:cubicBezTo>
                  <a:cubicBezTo>
                    <a:pt x="72" y="84"/>
                    <a:pt x="65" y="82"/>
                    <a:pt x="61" y="8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2" y="95"/>
                    <a:pt x="69" y="97"/>
                    <a:pt x="76" y="97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6" y="103"/>
                    <a:pt x="78" y="105"/>
                    <a:pt x="81" y="105"/>
                  </a:cubicBezTo>
                  <a:cubicBezTo>
                    <a:pt x="84" y="105"/>
                    <a:pt x="87" y="103"/>
                    <a:pt x="87" y="100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99" y="94"/>
                    <a:pt x="106" y="86"/>
                    <a:pt x="10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8" name="Picture 82">
            <a:extLst>
              <a:ext uri="{FF2B5EF4-FFF2-40B4-BE49-F238E27FC236}">
                <a16:creationId xmlns:a16="http://schemas.microsoft.com/office/drawing/2014/main" id="{9944DE15-B6DF-4164-A413-9C67CA38D1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16" y="1581283"/>
            <a:ext cx="419176" cy="419176"/>
          </a:xfrm>
          <a:prstGeom prst="rect">
            <a:avLst/>
          </a:prstGeom>
        </p:spPr>
      </p:pic>
      <p:sp>
        <p:nvSpPr>
          <p:cNvPr id="89" name="Rectangle 83">
            <a:extLst>
              <a:ext uri="{FF2B5EF4-FFF2-40B4-BE49-F238E27FC236}">
                <a16:creationId xmlns:a16="http://schemas.microsoft.com/office/drawing/2014/main" id="{89A85208-7C85-4EE8-B889-E75B9ACF6902}"/>
              </a:ext>
            </a:extLst>
          </p:cNvPr>
          <p:cNvSpPr/>
          <p:nvPr/>
        </p:nvSpPr>
        <p:spPr>
          <a:xfrm>
            <a:off x="9712291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A4933824-1F7D-4F29-A6F9-5ABBA876A460}"/>
              </a:ext>
            </a:extLst>
          </p:cNvPr>
          <p:cNvSpPr/>
          <p:nvPr/>
        </p:nvSpPr>
        <p:spPr>
          <a:xfrm>
            <a:off x="9665803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Early/mid</a:t>
            </a:r>
          </a:p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stage</a:t>
            </a:r>
          </a:p>
        </p:txBody>
      </p:sp>
      <p:grpSp>
        <p:nvGrpSpPr>
          <p:cNvPr id="91" name="Gruppieren 419">
            <a:extLst>
              <a:ext uri="{FF2B5EF4-FFF2-40B4-BE49-F238E27FC236}">
                <a16:creationId xmlns:a16="http://schemas.microsoft.com/office/drawing/2014/main" id="{369C1C1E-0E75-4F0A-8BF3-2C68E5C7AB5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88617" y="1651461"/>
            <a:ext cx="396497" cy="272484"/>
            <a:chOff x="8040688" y="6151563"/>
            <a:chExt cx="720725" cy="495301"/>
          </a:xfrm>
          <a:solidFill>
            <a:srgbClr val="001532"/>
          </a:solidFill>
        </p:grpSpPr>
        <p:sp>
          <p:nvSpPr>
            <p:cNvPr id="92" name="Freeform 1741">
              <a:extLst>
                <a:ext uri="{FF2B5EF4-FFF2-40B4-BE49-F238E27FC236}">
                  <a16:creationId xmlns:a16="http://schemas.microsoft.com/office/drawing/2014/main" id="{043397A1-4CBC-4A06-8CA1-A43FA7213759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0688" y="6556376"/>
              <a:ext cx="720725" cy="90488"/>
            </a:xfrm>
            <a:custGeom>
              <a:avLst/>
              <a:gdLst>
                <a:gd name="T0" fmla="*/ 192 w 192"/>
                <a:gd name="T1" fmla="*/ 12 h 24"/>
                <a:gd name="T2" fmla="*/ 180 w 192"/>
                <a:gd name="T3" fmla="*/ 24 h 24"/>
                <a:gd name="T4" fmla="*/ 12 w 192"/>
                <a:gd name="T5" fmla="*/ 24 h 24"/>
                <a:gd name="T6" fmla="*/ 0 w 192"/>
                <a:gd name="T7" fmla="*/ 12 h 24"/>
                <a:gd name="T8" fmla="*/ 0 w 192"/>
                <a:gd name="T9" fmla="*/ 12 h 24"/>
                <a:gd name="T10" fmla="*/ 12 w 192"/>
                <a:gd name="T11" fmla="*/ 0 h 24"/>
                <a:gd name="T12" fmla="*/ 180 w 192"/>
                <a:gd name="T13" fmla="*/ 0 h 24"/>
                <a:gd name="T14" fmla="*/ 192 w 192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24">
                  <a:moveTo>
                    <a:pt x="192" y="12"/>
                  </a:moveTo>
                  <a:cubicBezTo>
                    <a:pt x="192" y="19"/>
                    <a:pt x="187" y="24"/>
                    <a:pt x="18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2" y="5"/>
                    <a:pt x="192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1743">
              <a:extLst>
                <a:ext uri="{FF2B5EF4-FFF2-40B4-BE49-F238E27FC236}">
                  <a16:creationId xmlns:a16="http://schemas.microsoft.com/office/drawing/2014/main" id="{9B972E53-9E75-47E5-A1CA-965CBD243F8B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7363" y="6286501"/>
              <a:ext cx="134938" cy="225425"/>
            </a:xfrm>
            <a:custGeom>
              <a:avLst/>
              <a:gdLst>
                <a:gd name="T0" fmla="*/ 12 w 36"/>
                <a:gd name="T1" fmla="*/ 0 h 60"/>
                <a:gd name="T2" fmla="*/ 0 w 36"/>
                <a:gd name="T3" fmla="*/ 12 h 60"/>
                <a:gd name="T4" fmla="*/ 0 w 36"/>
                <a:gd name="T5" fmla="*/ 48 h 60"/>
                <a:gd name="T6" fmla="*/ 12 w 36"/>
                <a:gd name="T7" fmla="*/ 60 h 60"/>
                <a:gd name="T8" fmla="*/ 24 w 36"/>
                <a:gd name="T9" fmla="*/ 60 h 60"/>
                <a:gd name="T10" fmla="*/ 36 w 36"/>
                <a:gd name="T11" fmla="*/ 48 h 60"/>
                <a:gd name="T12" fmla="*/ 36 w 36"/>
                <a:gd name="T13" fmla="*/ 12 h 60"/>
                <a:gd name="T14" fmla="*/ 24 w 36"/>
                <a:gd name="T15" fmla="*/ 0 h 60"/>
                <a:gd name="T16" fmla="*/ 12 w 3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0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2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31" y="60"/>
                    <a:pt x="36" y="55"/>
                    <a:pt x="36" y="4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5"/>
                    <a:pt x="31" y="0"/>
                    <a:pt x="24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1744">
              <a:extLst>
                <a:ext uri="{FF2B5EF4-FFF2-40B4-BE49-F238E27FC236}">
                  <a16:creationId xmlns:a16="http://schemas.microsoft.com/office/drawing/2014/main" id="{D0B00E9E-0586-4077-A2E5-DD907E48B584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2788" y="6151563"/>
              <a:ext cx="134938" cy="360363"/>
            </a:xfrm>
            <a:custGeom>
              <a:avLst/>
              <a:gdLst>
                <a:gd name="T0" fmla="*/ 36 w 36"/>
                <a:gd name="T1" fmla="*/ 84 h 96"/>
                <a:gd name="T2" fmla="*/ 24 w 36"/>
                <a:gd name="T3" fmla="*/ 96 h 96"/>
                <a:gd name="T4" fmla="*/ 12 w 36"/>
                <a:gd name="T5" fmla="*/ 96 h 96"/>
                <a:gd name="T6" fmla="*/ 0 w 36"/>
                <a:gd name="T7" fmla="*/ 84 h 96"/>
                <a:gd name="T8" fmla="*/ 0 w 36"/>
                <a:gd name="T9" fmla="*/ 12 h 96"/>
                <a:gd name="T10" fmla="*/ 12 w 36"/>
                <a:gd name="T11" fmla="*/ 0 h 96"/>
                <a:gd name="T12" fmla="*/ 24 w 36"/>
                <a:gd name="T13" fmla="*/ 0 h 96"/>
                <a:gd name="T14" fmla="*/ 36 w 36"/>
                <a:gd name="T15" fmla="*/ 12 h 96"/>
                <a:gd name="T16" fmla="*/ 36 w 36"/>
                <a:gd name="T17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96">
                  <a:moveTo>
                    <a:pt x="36" y="84"/>
                  </a:moveTo>
                  <a:cubicBezTo>
                    <a:pt x="36" y="91"/>
                    <a:pt x="31" y="96"/>
                    <a:pt x="24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5"/>
                    <a:pt x="36" y="12"/>
                  </a:cubicBezTo>
                  <a:lnTo>
                    <a:pt x="3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6" name="TextBox 29">
            <a:extLst>
              <a:ext uri="{FF2B5EF4-FFF2-40B4-BE49-F238E27FC236}">
                <a16:creationId xmlns:a16="http://schemas.microsoft.com/office/drawing/2014/main" id="{72898974-51EE-468A-BCBE-7501E08EDB69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noProof="0" dirty="0">
                <a:latin typeface="Gill Sans Light"/>
                <a:cs typeface="Calibri"/>
              </a:rPr>
              <a:t>Why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F96B3C6-D50C-4F1C-A128-B7F2CEC3BF0B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8" name="Rectangle 12">
            <a:extLst>
              <a:ext uri="{FF2B5EF4-FFF2-40B4-BE49-F238E27FC236}">
                <a16:creationId xmlns:a16="http://schemas.microsoft.com/office/drawing/2014/main" id="{B5265485-3A13-4B33-AA9D-32F2A0550F64}"/>
              </a:ext>
            </a:extLst>
          </p:cNvPr>
          <p:cNvSpPr/>
          <p:nvPr/>
        </p:nvSpPr>
        <p:spPr>
          <a:xfrm>
            <a:off x="1072519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9" name="Rectangle 12">
            <a:extLst>
              <a:ext uri="{FF2B5EF4-FFF2-40B4-BE49-F238E27FC236}">
                <a16:creationId xmlns:a16="http://schemas.microsoft.com/office/drawing/2014/main" id="{09028AC7-3BFA-42E9-9F9C-481FF7E24C42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00" name="Rectangle 12">
            <a:extLst>
              <a:ext uri="{FF2B5EF4-FFF2-40B4-BE49-F238E27FC236}">
                <a16:creationId xmlns:a16="http://schemas.microsoft.com/office/drawing/2014/main" id="{16C47DBF-B6F8-4F7E-8E56-0CBA46C9020C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01" name="Rectangle 12">
            <a:extLst>
              <a:ext uri="{FF2B5EF4-FFF2-40B4-BE49-F238E27FC236}">
                <a16:creationId xmlns:a16="http://schemas.microsoft.com/office/drawing/2014/main" id="{34613FE4-64D7-49BC-B462-7A70F75166A4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02" name="Rectangle 12">
            <a:extLst>
              <a:ext uri="{FF2B5EF4-FFF2-40B4-BE49-F238E27FC236}">
                <a16:creationId xmlns:a16="http://schemas.microsoft.com/office/drawing/2014/main" id="{A9076604-E6CE-4C1B-AFE3-12B1A237BF32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204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8331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S</a:t>
            </a:r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</a:rPr>
              <a:t>ANERGY</a:t>
            </a:r>
            <a:endParaRPr lang="da-DK" sz="4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9626FA35-4CA5-4B76-B89B-859221375626}"/>
              </a:ext>
            </a:extLst>
          </p:cNvPr>
          <p:cNvSpPr/>
          <p:nvPr/>
        </p:nvSpPr>
        <p:spPr>
          <a:xfrm>
            <a:off x="8319099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C04C7F92-297C-4E60-AE8D-BE33686F2DC2}"/>
              </a:ext>
            </a:extLst>
          </p:cNvPr>
          <p:cNvSpPr/>
          <p:nvPr/>
        </p:nvSpPr>
        <p:spPr>
          <a:xfrm>
            <a:off x="8243473" y="2018951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50,000  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E139476E-B3FD-4FC7-9CF8-2BD52CC861F9}"/>
              </a:ext>
            </a:extLst>
          </p:cNvPr>
          <p:cNvSpPr/>
          <p:nvPr/>
        </p:nvSpPr>
        <p:spPr>
          <a:xfrm>
            <a:off x="9015695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28880C9-C45F-4324-9506-EA3EC19154B0}"/>
              </a:ext>
            </a:extLst>
          </p:cNvPr>
          <p:cNvSpPr/>
          <p:nvPr/>
        </p:nvSpPr>
        <p:spPr>
          <a:xfrm>
            <a:off x="8954638" y="2018951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Kenya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04364657-010F-4C12-81EE-D0C527C814B0}"/>
              </a:ext>
            </a:extLst>
          </p:cNvPr>
          <p:cNvSpPr/>
          <p:nvPr/>
        </p:nvSpPr>
        <p:spPr>
          <a:xfrm>
            <a:off x="10408887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BA13AC06-F19D-4712-8110-D982A397141D}"/>
              </a:ext>
            </a:extLst>
          </p:cNvPr>
          <p:cNvSpPr/>
          <p:nvPr/>
        </p:nvSpPr>
        <p:spPr>
          <a:xfrm>
            <a:off x="10376968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USD 5</a:t>
            </a:r>
          </a:p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million</a:t>
            </a: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2B1D8854-A44F-4D3F-9CAA-4DCFA8B38C59}"/>
              </a:ext>
            </a:extLst>
          </p:cNvPr>
          <p:cNvSpPr/>
          <p:nvPr/>
        </p:nvSpPr>
        <p:spPr>
          <a:xfrm>
            <a:off x="11105484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79E7672A-6483-4648-B4DB-B323D9CF93EE}"/>
              </a:ext>
            </a:extLst>
          </p:cNvPr>
          <p:cNvSpPr/>
          <p:nvPr/>
        </p:nvSpPr>
        <p:spPr>
          <a:xfrm>
            <a:off x="11088134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Water/ sanitation</a:t>
            </a:r>
          </a:p>
        </p:txBody>
      </p:sp>
      <p:grpSp>
        <p:nvGrpSpPr>
          <p:cNvPr id="32" name="Gruppieren 238">
            <a:extLst>
              <a:ext uri="{FF2B5EF4-FFF2-40B4-BE49-F238E27FC236}">
                <a16:creationId xmlns:a16="http://schemas.microsoft.com/office/drawing/2014/main" id="{D7E1D1F9-0A33-4357-B6C7-1907237381D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94575" y="1566756"/>
            <a:ext cx="383470" cy="400868"/>
            <a:chOff x="8343964" y="5747544"/>
            <a:chExt cx="839787" cy="877887"/>
          </a:xfrm>
          <a:solidFill>
            <a:srgbClr val="001532"/>
          </a:solidFill>
        </p:grpSpPr>
        <p:sp>
          <p:nvSpPr>
            <p:cNvPr id="33" name="Freeform 1083">
              <a:extLst>
                <a:ext uri="{FF2B5EF4-FFF2-40B4-BE49-F238E27FC236}">
                  <a16:creationId xmlns:a16="http://schemas.microsoft.com/office/drawing/2014/main" id="{1051BDE2-F205-4D46-A940-A51520214C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15414" y="5747544"/>
              <a:ext cx="495300" cy="566737"/>
            </a:xfrm>
            <a:custGeom>
              <a:avLst/>
              <a:gdLst>
                <a:gd name="T0" fmla="*/ 13 w 132"/>
                <a:gd name="T1" fmla="*/ 109 h 151"/>
                <a:gd name="T2" fmla="*/ 65 w 132"/>
                <a:gd name="T3" fmla="*/ 151 h 151"/>
                <a:gd name="T4" fmla="*/ 119 w 132"/>
                <a:gd name="T5" fmla="*/ 109 h 151"/>
                <a:gd name="T6" fmla="*/ 130 w 132"/>
                <a:gd name="T7" fmla="*/ 91 h 151"/>
                <a:gd name="T8" fmla="*/ 130 w 132"/>
                <a:gd name="T9" fmla="*/ 73 h 151"/>
                <a:gd name="T10" fmla="*/ 126 w 132"/>
                <a:gd name="T11" fmla="*/ 68 h 151"/>
                <a:gd name="T12" fmla="*/ 125 w 132"/>
                <a:gd name="T13" fmla="*/ 43 h 151"/>
                <a:gd name="T14" fmla="*/ 66 w 132"/>
                <a:gd name="T15" fmla="*/ 0 h 151"/>
                <a:gd name="T16" fmla="*/ 8 w 132"/>
                <a:gd name="T17" fmla="*/ 43 h 151"/>
                <a:gd name="T18" fmla="*/ 8 w 132"/>
                <a:gd name="T19" fmla="*/ 68 h 151"/>
                <a:gd name="T20" fmla="*/ 3 w 132"/>
                <a:gd name="T21" fmla="*/ 73 h 151"/>
                <a:gd name="T22" fmla="*/ 3 w 132"/>
                <a:gd name="T23" fmla="*/ 91 h 151"/>
                <a:gd name="T24" fmla="*/ 13 w 132"/>
                <a:gd name="T25" fmla="*/ 109 h 151"/>
                <a:gd name="T26" fmla="*/ 65 w 132"/>
                <a:gd name="T27" fmla="*/ 136 h 151"/>
                <a:gd name="T28" fmla="*/ 27 w 132"/>
                <a:gd name="T29" fmla="*/ 104 h 151"/>
                <a:gd name="T30" fmla="*/ 21 w 132"/>
                <a:gd name="T31" fmla="*/ 68 h 151"/>
                <a:gd name="T32" fmla="*/ 21 w 132"/>
                <a:gd name="T33" fmla="*/ 65 h 151"/>
                <a:gd name="T34" fmla="*/ 96 w 132"/>
                <a:gd name="T35" fmla="*/ 50 h 151"/>
                <a:gd name="T36" fmla="*/ 111 w 132"/>
                <a:gd name="T37" fmla="*/ 70 h 151"/>
                <a:gd name="T38" fmla="*/ 105 w 132"/>
                <a:gd name="T39" fmla="*/ 104 h 151"/>
                <a:gd name="T40" fmla="*/ 65 w 132"/>
                <a:gd name="T41" fmla="*/ 13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51">
                  <a:moveTo>
                    <a:pt x="13" y="109"/>
                  </a:moveTo>
                  <a:cubicBezTo>
                    <a:pt x="20" y="133"/>
                    <a:pt x="42" y="151"/>
                    <a:pt x="65" y="151"/>
                  </a:cubicBezTo>
                  <a:cubicBezTo>
                    <a:pt x="90" y="151"/>
                    <a:pt x="111" y="133"/>
                    <a:pt x="119" y="109"/>
                  </a:cubicBezTo>
                  <a:cubicBezTo>
                    <a:pt x="122" y="106"/>
                    <a:pt x="127" y="100"/>
                    <a:pt x="130" y="91"/>
                  </a:cubicBezTo>
                  <a:cubicBezTo>
                    <a:pt x="132" y="85"/>
                    <a:pt x="132" y="78"/>
                    <a:pt x="130" y="73"/>
                  </a:cubicBezTo>
                  <a:cubicBezTo>
                    <a:pt x="128" y="72"/>
                    <a:pt x="127" y="69"/>
                    <a:pt x="126" y="68"/>
                  </a:cubicBezTo>
                  <a:cubicBezTo>
                    <a:pt x="126" y="57"/>
                    <a:pt x="126" y="52"/>
                    <a:pt x="125" y="43"/>
                  </a:cubicBezTo>
                  <a:cubicBezTo>
                    <a:pt x="122" y="18"/>
                    <a:pt x="97" y="0"/>
                    <a:pt x="66" y="0"/>
                  </a:cubicBezTo>
                  <a:cubicBezTo>
                    <a:pt x="37" y="0"/>
                    <a:pt x="8" y="18"/>
                    <a:pt x="8" y="43"/>
                  </a:cubicBezTo>
                  <a:cubicBezTo>
                    <a:pt x="8" y="52"/>
                    <a:pt x="8" y="57"/>
                    <a:pt x="8" y="68"/>
                  </a:cubicBezTo>
                  <a:cubicBezTo>
                    <a:pt x="4" y="69"/>
                    <a:pt x="3" y="72"/>
                    <a:pt x="3" y="73"/>
                  </a:cubicBezTo>
                  <a:cubicBezTo>
                    <a:pt x="1" y="78"/>
                    <a:pt x="0" y="85"/>
                    <a:pt x="3" y="91"/>
                  </a:cubicBezTo>
                  <a:cubicBezTo>
                    <a:pt x="5" y="100"/>
                    <a:pt x="9" y="106"/>
                    <a:pt x="13" y="109"/>
                  </a:cubicBezTo>
                  <a:close/>
                  <a:moveTo>
                    <a:pt x="65" y="136"/>
                  </a:moveTo>
                  <a:cubicBezTo>
                    <a:pt x="47" y="136"/>
                    <a:pt x="32" y="122"/>
                    <a:pt x="27" y="104"/>
                  </a:cubicBezTo>
                  <a:cubicBezTo>
                    <a:pt x="26" y="96"/>
                    <a:pt x="21" y="75"/>
                    <a:pt x="21" y="68"/>
                  </a:cubicBezTo>
                  <a:cubicBezTo>
                    <a:pt x="21" y="67"/>
                    <a:pt x="21" y="66"/>
                    <a:pt x="21" y="65"/>
                  </a:cubicBezTo>
                  <a:cubicBezTo>
                    <a:pt x="76" y="63"/>
                    <a:pt x="86" y="50"/>
                    <a:pt x="96" y="50"/>
                  </a:cubicBezTo>
                  <a:cubicBezTo>
                    <a:pt x="96" y="50"/>
                    <a:pt x="96" y="67"/>
                    <a:pt x="111" y="70"/>
                  </a:cubicBezTo>
                  <a:cubicBezTo>
                    <a:pt x="110" y="79"/>
                    <a:pt x="106" y="97"/>
                    <a:pt x="105" y="104"/>
                  </a:cubicBezTo>
                  <a:cubicBezTo>
                    <a:pt x="100" y="122"/>
                    <a:pt x="84" y="136"/>
                    <a:pt x="65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84">
              <a:extLst>
                <a:ext uri="{FF2B5EF4-FFF2-40B4-BE49-F238E27FC236}">
                  <a16:creationId xmlns:a16="http://schemas.microsoft.com/office/drawing/2014/main" id="{FB6B64BF-DF45-430A-8124-909974BCF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8343964" y="6325394"/>
              <a:ext cx="839787" cy="300037"/>
            </a:xfrm>
            <a:custGeom>
              <a:avLst/>
              <a:gdLst>
                <a:gd name="T0" fmla="*/ 214 w 224"/>
                <a:gd name="T1" fmla="*/ 25 h 80"/>
                <a:gd name="T2" fmla="*/ 168 w 224"/>
                <a:gd name="T3" fmla="*/ 0 h 80"/>
                <a:gd name="T4" fmla="*/ 56 w 224"/>
                <a:gd name="T5" fmla="*/ 0 h 80"/>
                <a:gd name="T6" fmla="*/ 11 w 224"/>
                <a:gd name="T7" fmla="*/ 25 h 80"/>
                <a:gd name="T8" fmla="*/ 0 w 224"/>
                <a:gd name="T9" fmla="*/ 50 h 80"/>
                <a:gd name="T10" fmla="*/ 113 w 224"/>
                <a:gd name="T11" fmla="*/ 80 h 80"/>
                <a:gd name="T12" fmla="*/ 224 w 224"/>
                <a:gd name="T13" fmla="*/ 50 h 80"/>
                <a:gd name="T14" fmla="*/ 214 w 224"/>
                <a:gd name="T15" fmla="*/ 2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80">
                  <a:moveTo>
                    <a:pt x="214" y="25"/>
                  </a:moveTo>
                  <a:cubicBezTo>
                    <a:pt x="207" y="14"/>
                    <a:pt x="188" y="4"/>
                    <a:pt x="168" y="0"/>
                  </a:cubicBezTo>
                  <a:cubicBezTo>
                    <a:pt x="107" y="38"/>
                    <a:pt x="56" y="0"/>
                    <a:pt x="56" y="0"/>
                  </a:cubicBezTo>
                  <a:cubicBezTo>
                    <a:pt x="36" y="4"/>
                    <a:pt x="17" y="14"/>
                    <a:pt x="11" y="25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0" y="58"/>
                    <a:pt x="50" y="80"/>
                    <a:pt x="113" y="80"/>
                  </a:cubicBezTo>
                  <a:cubicBezTo>
                    <a:pt x="174" y="80"/>
                    <a:pt x="224" y="58"/>
                    <a:pt x="224" y="50"/>
                  </a:cubicBezTo>
                  <a:cubicBezTo>
                    <a:pt x="224" y="50"/>
                    <a:pt x="224" y="41"/>
                    <a:pt x="2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932D6168-1EFF-47F3-8361-ABD5514A0F6B}"/>
              </a:ext>
            </a:extLst>
          </p:cNvPr>
          <p:cNvGrpSpPr/>
          <p:nvPr/>
        </p:nvGrpSpPr>
        <p:grpSpPr>
          <a:xfrm>
            <a:off x="9116366" y="1588177"/>
            <a:ext cx="368649" cy="421286"/>
            <a:chOff x="3637305" y="1120736"/>
            <a:chExt cx="4164869" cy="4813217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2C3CCBA2-01DA-4CBB-80BC-09F2EB757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135440"/>
              <a:ext cx="939988" cy="1147268"/>
            </a:xfrm>
            <a:custGeom>
              <a:avLst/>
              <a:gdLst/>
              <a:ahLst/>
              <a:cxnLst>
                <a:cxn ang="0">
                  <a:pos x="568" y="24"/>
                </a:cxn>
                <a:cxn ang="0">
                  <a:pos x="168" y="160"/>
                </a:cxn>
                <a:cxn ang="0">
                  <a:pos x="96" y="280"/>
                </a:cxn>
                <a:cxn ang="0">
                  <a:pos x="24" y="320"/>
                </a:cxn>
                <a:cxn ang="0">
                  <a:pos x="40" y="424"/>
                </a:cxn>
                <a:cxn ang="0">
                  <a:pos x="0" y="488"/>
                </a:cxn>
                <a:cxn ang="0">
                  <a:pos x="24" y="536"/>
                </a:cxn>
                <a:cxn ang="0">
                  <a:pos x="56" y="696"/>
                </a:cxn>
                <a:cxn ang="0">
                  <a:pos x="120" y="696"/>
                </a:cxn>
                <a:cxn ang="0">
                  <a:pos x="112" y="416"/>
                </a:cxn>
                <a:cxn ang="0">
                  <a:pos x="160" y="384"/>
                </a:cxn>
                <a:cxn ang="0">
                  <a:pos x="512" y="384"/>
                </a:cxn>
                <a:cxn ang="0">
                  <a:pos x="600" y="216"/>
                </a:cxn>
                <a:cxn ang="0">
                  <a:pos x="656" y="0"/>
                </a:cxn>
                <a:cxn ang="0">
                  <a:pos x="568" y="24"/>
                </a:cxn>
              </a:cxnLst>
              <a:rect l="0" t="0" r="r" b="b"/>
              <a:pathLst>
                <a:path w="656" h="696">
                  <a:moveTo>
                    <a:pt x="568" y="24"/>
                  </a:moveTo>
                  <a:lnTo>
                    <a:pt x="168" y="160"/>
                  </a:lnTo>
                  <a:lnTo>
                    <a:pt x="96" y="280"/>
                  </a:lnTo>
                  <a:lnTo>
                    <a:pt x="24" y="320"/>
                  </a:lnTo>
                  <a:lnTo>
                    <a:pt x="40" y="424"/>
                  </a:lnTo>
                  <a:lnTo>
                    <a:pt x="0" y="488"/>
                  </a:lnTo>
                  <a:lnTo>
                    <a:pt x="24" y="536"/>
                  </a:lnTo>
                  <a:lnTo>
                    <a:pt x="56" y="696"/>
                  </a:lnTo>
                  <a:lnTo>
                    <a:pt x="120" y="696"/>
                  </a:lnTo>
                  <a:lnTo>
                    <a:pt x="112" y="416"/>
                  </a:lnTo>
                  <a:lnTo>
                    <a:pt x="160" y="384"/>
                  </a:lnTo>
                  <a:lnTo>
                    <a:pt x="512" y="384"/>
                  </a:lnTo>
                  <a:lnTo>
                    <a:pt x="600" y="216"/>
                  </a:lnTo>
                  <a:lnTo>
                    <a:pt x="656" y="0"/>
                  </a:lnTo>
                  <a:lnTo>
                    <a:pt x="56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71139BBF-6431-448E-A87E-3D117B5A7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072" y="1990825"/>
              <a:ext cx="1062911" cy="1014704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224" y="72"/>
                </a:cxn>
                <a:cxn ang="0">
                  <a:pos x="264" y="384"/>
                </a:cxn>
                <a:cxn ang="0">
                  <a:pos x="0" y="384"/>
                </a:cxn>
                <a:cxn ang="0">
                  <a:pos x="8" y="496"/>
                </a:cxn>
                <a:cxn ang="0">
                  <a:pos x="192" y="504"/>
                </a:cxn>
                <a:cxn ang="0">
                  <a:pos x="208" y="616"/>
                </a:cxn>
                <a:cxn ang="0">
                  <a:pos x="296" y="616"/>
                </a:cxn>
                <a:cxn ang="0">
                  <a:pos x="336" y="504"/>
                </a:cxn>
                <a:cxn ang="0">
                  <a:pos x="408" y="512"/>
                </a:cxn>
                <a:cxn ang="0">
                  <a:pos x="672" y="376"/>
                </a:cxn>
                <a:cxn ang="0">
                  <a:pos x="744" y="248"/>
                </a:cxn>
                <a:cxn ang="0">
                  <a:pos x="312" y="0"/>
                </a:cxn>
              </a:cxnLst>
              <a:rect l="0" t="0" r="r" b="b"/>
              <a:pathLst>
                <a:path w="744" h="616">
                  <a:moveTo>
                    <a:pt x="312" y="0"/>
                  </a:moveTo>
                  <a:lnTo>
                    <a:pt x="224" y="72"/>
                  </a:lnTo>
                  <a:lnTo>
                    <a:pt x="264" y="384"/>
                  </a:lnTo>
                  <a:lnTo>
                    <a:pt x="0" y="384"/>
                  </a:lnTo>
                  <a:lnTo>
                    <a:pt x="8" y="496"/>
                  </a:lnTo>
                  <a:lnTo>
                    <a:pt x="192" y="504"/>
                  </a:lnTo>
                  <a:lnTo>
                    <a:pt x="208" y="616"/>
                  </a:lnTo>
                  <a:lnTo>
                    <a:pt x="296" y="616"/>
                  </a:lnTo>
                  <a:lnTo>
                    <a:pt x="336" y="504"/>
                  </a:lnTo>
                  <a:lnTo>
                    <a:pt x="408" y="512"/>
                  </a:lnTo>
                  <a:lnTo>
                    <a:pt x="672" y="376"/>
                  </a:lnTo>
                  <a:lnTo>
                    <a:pt x="744" y="24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D6DEE8C4-07F8-41BA-8161-CD1B8BA14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1120736"/>
              <a:ext cx="479637" cy="645939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88" y="80"/>
                </a:cxn>
                <a:cxn ang="0">
                  <a:pos x="56" y="224"/>
                </a:cxn>
                <a:cxn ang="0">
                  <a:pos x="0" y="376"/>
                </a:cxn>
                <a:cxn ang="0">
                  <a:pos x="88" y="392"/>
                </a:cxn>
                <a:cxn ang="0">
                  <a:pos x="96" y="352"/>
                </a:cxn>
                <a:cxn ang="0">
                  <a:pos x="312" y="208"/>
                </a:cxn>
                <a:cxn ang="0">
                  <a:pos x="336" y="0"/>
                </a:cxn>
              </a:cxnLst>
              <a:rect l="0" t="0" r="r" b="b"/>
              <a:pathLst>
                <a:path w="336" h="392">
                  <a:moveTo>
                    <a:pt x="336" y="0"/>
                  </a:moveTo>
                  <a:lnTo>
                    <a:pt x="288" y="80"/>
                  </a:lnTo>
                  <a:lnTo>
                    <a:pt x="56" y="224"/>
                  </a:lnTo>
                  <a:lnTo>
                    <a:pt x="0" y="376"/>
                  </a:lnTo>
                  <a:lnTo>
                    <a:pt x="88" y="392"/>
                  </a:lnTo>
                  <a:lnTo>
                    <a:pt x="96" y="352"/>
                  </a:lnTo>
                  <a:lnTo>
                    <a:pt x="312" y="20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9FC08C2C-06E7-4B28-938B-CFC4DDCB8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894" y="1740163"/>
              <a:ext cx="537480" cy="527841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376" y="16"/>
                </a:cxn>
                <a:cxn ang="0">
                  <a:pos x="320" y="80"/>
                </a:cxn>
                <a:cxn ang="0">
                  <a:pos x="280" y="136"/>
                </a:cxn>
                <a:cxn ang="0">
                  <a:pos x="200" y="136"/>
                </a:cxn>
                <a:cxn ang="0">
                  <a:pos x="120" y="320"/>
                </a:cxn>
                <a:cxn ang="0">
                  <a:pos x="0" y="296"/>
                </a:cxn>
                <a:cxn ang="0">
                  <a:pos x="112" y="88"/>
                </a:cxn>
                <a:cxn ang="0">
                  <a:pos x="288" y="0"/>
                </a:cxn>
              </a:cxnLst>
              <a:rect l="0" t="0" r="r" b="b"/>
              <a:pathLst>
                <a:path w="376" h="320">
                  <a:moveTo>
                    <a:pt x="288" y="0"/>
                  </a:moveTo>
                  <a:lnTo>
                    <a:pt x="376" y="16"/>
                  </a:lnTo>
                  <a:lnTo>
                    <a:pt x="320" y="80"/>
                  </a:lnTo>
                  <a:lnTo>
                    <a:pt x="280" y="136"/>
                  </a:lnTo>
                  <a:lnTo>
                    <a:pt x="200" y="136"/>
                  </a:lnTo>
                  <a:lnTo>
                    <a:pt x="120" y="320"/>
                  </a:lnTo>
                  <a:lnTo>
                    <a:pt x="0" y="296"/>
                  </a:lnTo>
                  <a:lnTo>
                    <a:pt x="112" y="88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616EAAE-853C-468A-ABE4-68311C7CB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465" y="1226786"/>
              <a:ext cx="250665" cy="448300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160" y="0"/>
                </a:cxn>
                <a:cxn ang="0">
                  <a:pos x="176" y="168"/>
                </a:cxn>
                <a:cxn ang="0">
                  <a:pos x="120" y="272"/>
                </a:cxn>
                <a:cxn ang="0">
                  <a:pos x="32" y="176"/>
                </a:cxn>
                <a:cxn ang="0">
                  <a:pos x="0" y="144"/>
                </a:cxn>
                <a:cxn ang="0">
                  <a:pos x="32" y="104"/>
                </a:cxn>
                <a:cxn ang="0">
                  <a:pos x="8" y="24"/>
                </a:cxn>
              </a:cxnLst>
              <a:rect l="0" t="0" r="r" b="b"/>
              <a:pathLst>
                <a:path w="176" h="272">
                  <a:moveTo>
                    <a:pt x="8" y="24"/>
                  </a:moveTo>
                  <a:lnTo>
                    <a:pt x="160" y="0"/>
                  </a:lnTo>
                  <a:lnTo>
                    <a:pt x="176" y="168"/>
                  </a:lnTo>
                  <a:lnTo>
                    <a:pt x="120" y="272"/>
                  </a:lnTo>
                  <a:lnTo>
                    <a:pt x="32" y="176"/>
                  </a:lnTo>
                  <a:lnTo>
                    <a:pt x="0" y="144"/>
                  </a:lnTo>
                  <a:lnTo>
                    <a:pt x="32" y="104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F2A254DA-C82D-4171-8196-8FFB84EB8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997" y="1872727"/>
              <a:ext cx="698965" cy="764042"/>
            </a:xfrm>
            <a:custGeom>
              <a:avLst/>
              <a:gdLst/>
              <a:ahLst/>
              <a:cxnLst>
                <a:cxn ang="0">
                  <a:pos x="368" y="0"/>
                </a:cxn>
                <a:cxn ang="0">
                  <a:pos x="488" y="72"/>
                </a:cxn>
                <a:cxn ang="0">
                  <a:pos x="408" y="144"/>
                </a:cxn>
                <a:cxn ang="0">
                  <a:pos x="440" y="456"/>
                </a:cxn>
                <a:cxn ang="0">
                  <a:pos x="184" y="456"/>
                </a:cxn>
                <a:cxn ang="0">
                  <a:pos x="112" y="424"/>
                </a:cxn>
                <a:cxn ang="0">
                  <a:pos x="0" y="464"/>
                </a:cxn>
                <a:cxn ang="0">
                  <a:pos x="48" y="336"/>
                </a:cxn>
                <a:cxn ang="0">
                  <a:pos x="48" y="216"/>
                </a:cxn>
                <a:cxn ang="0">
                  <a:pos x="168" y="240"/>
                </a:cxn>
                <a:cxn ang="0">
                  <a:pos x="248" y="48"/>
                </a:cxn>
                <a:cxn ang="0">
                  <a:pos x="328" y="48"/>
                </a:cxn>
                <a:cxn ang="0">
                  <a:pos x="368" y="0"/>
                </a:cxn>
              </a:cxnLst>
              <a:rect l="0" t="0" r="r" b="b"/>
              <a:pathLst>
                <a:path w="488" h="464">
                  <a:moveTo>
                    <a:pt x="368" y="0"/>
                  </a:moveTo>
                  <a:lnTo>
                    <a:pt x="488" y="72"/>
                  </a:lnTo>
                  <a:lnTo>
                    <a:pt x="408" y="144"/>
                  </a:lnTo>
                  <a:lnTo>
                    <a:pt x="440" y="456"/>
                  </a:lnTo>
                  <a:lnTo>
                    <a:pt x="184" y="456"/>
                  </a:lnTo>
                  <a:lnTo>
                    <a:pt x="112" y="424"/>
                  </a:lnTo>
                  <a:lnTo>
                    <a:pt x="0" y="464"/>
                  </a:lnTo>
                  <a:lnTo>
                    <a:pt x="48" y="336"/>
                  </a:lnTo>
                  <a:lnTo>
                    <a:pt x="48" y="216"/>
                  </a:lnTo>
                  <a:lnTo>
                    <a:pt x="168" y="240"/>
                  </a:lnTo>
                  <a:lnTo>
                    <a:pt x="248" y="48"/>
                  </a:lnTo>
                  <a:lnTo>
                    <a:pt x="328" y="4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09DF3C6-7246-4C31-919C-0DD57259D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836" y="1120736"/>
              <a:ext cx="1359367" cy="1279829"/>
            </a:xfrm>
            <a:custGeom>
              <a:avLst/>
              <a:gdLst/>
              <a:ahLst/>
              <a:cxnLst>
                <a:cxn ang="0">
                  <a:pos x="304" y="0"/>
                </a:cxn>
                <a:cxn ang="0">
                  <a:pos x="624" y="96"/>
                </a:cxn>
                <a:cxn ang="0">
                  <a:pos x="672" y="88"/>
                </a:cxn>
                <a:cxn ang="0">
                  <a:pos x="696" y="168"/>
                </a:cxn>
                <a:cxn ang="0">
                  <a:pos x="664" y="208"/>
                </a:cxn>
                <a:cxn ang="0">
                  <a:pos x="704" y="240"/>
                </a:cxn>
                <a:cxn ang="0">
                  <a:pos x="792" y="344"/>
                </a:cxn>
                <a:cxn ang="0">
                  <a:pos x="792" y="432"/>
                </a:cxn>
                <a:cxn ang="0">
                  <a:pos x="752" y="488"/>
                </a:cxn>
                <a:cxn ang="0">
                  <a:pos x="952" y="648"/>
                </a:cxn>
                <a:cxn ang="0">
                  <a:pos x="552" y="776"/>
                </a:cxn>
                <a:cxn ang="0">
                  <a:pos x="128" y="536"/>
                </a:cxn>
                <a:cxn ang="0">
                  <a:pos x="0" y="456"/>
                </a:cxn>
                <a:cxn ang="0">
                  <a:pos x="56" y="392"/>
                </a:cxn>
                <a:cxn ang="0">
                  <a:pos x="64" y="352"/>
                </a:cxn>
                <a:cxn ang="0">
                  <a:pos x="280" y="208"/>
                </a:cxn>
                <a:cxn ang="0">
                  <a:pos x="304" y="0"/>
                </a:cxn>
              </a:cxnLst>
              <a:rect l="0" t="0" r="r" b="b"/>
              <a:pathLst>
                <a:path w="952" h="776">
                  <a:moveTo>
                    <a:pt x="304" y="0"/>
                  </a:moveTo>
                  <a:lnTo>
                    <a:pt x="624" y="96"/>
                  </a:lnTo>
                  <a:lnTo>
                    <a:pt x="672" y="88"/>
                  </a:lnTo>
                  <a:lnTo>
                    <a:pt x="696" y="168"/>
                  </a:lnTo>
                  <a:lnTo>
                    <a:pt x="664" y="208"/>
                  </a:lnTo>
                  <a:lnTo>
                    <a:pt x="704" y="240"/>
                  </a:lnTo>
                  <a:lnTo>
                    <a:pt x="792" y="344"/>
                  </a:lnTo>
                  <a:lnTo>
                    <a:pt x="792" y="432"/>
                  </a:lnTo>
                  <a:lnTo>
                    <a:pt x="752" y="488"/>
                  </a:lnTo>
                  <a:lnTo>
                    <a:pt x="952" y="648"/>
                  </a:lnTo>
                  <a:lnTo>
                    <a:pt x="552" y="776"/>
                  </a:lnTo>
                  <a:lnTo>
                    <a:pt x="128" y="536"/>
                  </a:lnTo>
                  <a:lnTo>
                    <a:pt x="0" y="456"/>
                  </a:lnTo>
                  <a:lnTo>
                    <a:pt x="56" y="392"/>
                  </a:lnTo>
                  <a:lnTo>
                    <a:pt x="64" y="352"/>
                  </a:lnTo>
                  <a:lnTo>
                    <a:pt x="280" y="20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A2529CE-6817-4513-9061-F134CFA05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156" y="1503962"/>
              <a:ext cx="1005065" cy="908654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40" y="96"/>
                </a:cxn>
                <a:cxn ang="0">
                  <a:pos x="48" y="200"/>
                </a:cxn>
                <a:cxn ang="0">
                  <a:pos x="0" y="264"/>
                </a:cxn>
                <a:cxn ang="0">
                  <a:pos x="208" y="416"/>
                </a:cxn>
                <a:cxn ang="0">
                  <a:pos x="288" y="384"/>
                </a:cxn>
                <a:cxn ang="0">
                  <a:pos x="632" y="552"/>
                </a:cxn>
                <a:cxn ang="0">
                  <a:pos x="704" y="520"/>
                </a:cxn>
                <a:cxn ang="0">
                  <a:pos x="704" y="416"/>
                </a:cxn>
                <a:cxn ang="0">
                  <a:pos x="688" y="80"/>
                </a:cxn>
                <a:cxn ang="0">
                  <a:pos x="520" y="32"/>
                </a:cxn>
                <a:cxn ang="0">
                  <a:pos x="440" y="88"/>
                </a:cxn>
                <a:cxn ang="0">
                  <a:pos x="384" y="160"/>
                </a:cxn>
                <a:cxn ang="0">
                  <a:pos x="232" y="24"/>
                </a:cxn>
                <a:cxn ang="0">
                  <a:pos x="96" y="0"/>
                </a:cxn>
              </a:cxnLst>
              <a:rect l="0" t="0" r="r" b="b"/>
              <a:pathLst>
                <a:path w="704" h="552">
                  <a:moveTo>
                    <a:pt x="96" y="0"/>
                  </a:moveTo>
                  <a:lnTo>
                    <a:pt x="40" y="96"/>
                  </a:lnTo>
                  <a:lnTo>
                    <a:pt x="48" y="200"/>
                  </a:lnTo>
                  <a:lnTo>
                    <a:pt x="0" y="264"/>
                  </a:lnTo>
                  <a:lnTo>
                    <a:pt x="208" y="416"/>
                  </a:lnTo>
                  <a:lnTo>
                    <a:pt x="288" y="384"/>
                  </a:lnTo>
                  <a:lnTo>
                    <a:pt x="632" y="552"/>
                  </a:lnTo>
                  <a:lnTo>
                    <a:pt x="704" y="520"/>
                  </a:lnTo>
                  <a:lnTo>
                    <a:pt x="704" y="416"/>
                  </a:lnTo>
                  <a:lnTo>
                    <a:pt x="688" y="80"/>
                  </a:lnTo>
                  <a:lnTo>
                    <a:pt x="520" y="32"/>
                  </a:lnTo>
                  <a:lnTo>
                    <a:pt x="440" y="88"/>
                  </a:lnTo>
                  <a:lnTo>
                    <a:pt x="384" y="160"/>
                  </a:lnTo>
                  <a:lnTo>
                    <a:pt x="232" y="2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33EE75E-125F-4871-8F7F-E40838A80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527" y="1634114"/>
              <a:ext cx="641120" cy="568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44"/>
                </a:cxn>
                <a:cxn ang="0">
                  <a:pos x="448" y="344"/>
                </a:cxn>
                <a:cxn ang="0">
                  <a:pos x="264" y="144"/>
                </a:cxn>
                <a:cxn ang="0">
                  <a:pos x="264" y="16"/>
                </a:cxn>
                <a:cxn ang="0">
                  <a:pos x="176" y="8"/>
                </a:cxn>
                <a:cxn ang="0">
                  <a:pos x="112" y="24"/>
                </a:cxn>
                <a:cxn ang="0">
                  <a:pos x="0" y="0"/>
                </a:cxn>
              </a:cxnLst>
              <a:rect l="0" t="0" r="r" b="b"/>
              <a:pathLst>
                <a:path w="448" h="344">
                  <a:moveTo>
                    <a:pt x="0" y="0"/>
                  </a:moveTo>
                  <a:lnTo>
                    <a:pt x="16" y="344"/>
                  </a:lnTo>
                  <a:lnTo>
                    <a:pt x="448" y="344"/>
                  </a:lnTo>
                  <a:lnTo>
                    <a:pt x="264" y="144"/>
                  </a:lnTo>
                  <a:lnTo>
                    <a:pt x="264" y="16"/>
                  </a:lnTo>
                  <a:lnTo>
                    <a:pt x="176" y="8"/>
                  </a:lnTo>
                  <a:lnTo>
                    <a:pt x="1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3C62D9B-5EA2-4961-B9A2-6C7F8C618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2188464"/>
              <a:ext cx="1017114" cy="1200291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608" y="0"/>
                </a:cxn>
                <a:cxn ang="0">
                  <a:pos x="712" y="248"/>
                </a:cxn>
                <a:cxn ang="0">
                  <a:pos x="608" y="504"/>
                </a:cxn>
                <a:cxn ang="0">
                  <a:pos x="624" y="656"/>
                </a:cxn>
                <a:cxn ang="0">
                  <a:pos x="568" y="728"/>
                </a:cxn>
                <a:cxn ang="0">
                  <a:pos x="408" y="728"/>
                </a:cxn>
                <a:cxn ang="0">
                  <a:pos x="248" y="680"/>
                </a:cxn>
                <a:cxn ang="0">
                  <a:pos x="176" y="584"/>
                </a:cxn>
                <a:cxn ang="0">
                  <a:pos x="112" y="584"/>
                </a:cxn>
                <a:cxn ang="0">
                  <a:pos x="0" y="376"/>
                </a:cxn>
                <a:cxn ang="0">
                  <a:pos x="32" y="288"/>
                </a:cxn>
                <a:cxn ang="0">
                  <a:pos x="88" y="272"/>
                </a:cxn>
                <a:cxn ang="0">
                  <a:pos x="112" y="136"/>
                </a:cxn>
                <a:cxn ang="0">
                  <a:pos x="176" y="104"/>
                </a:cxn>
                <a:cxn ang="0">
                  <a:pos x="184" y="0"/>
                </a:cxn>
              </a:cxnLst>
              <a:rect l="0" t="0" r="r" b="b"/>
              <a:pathLst>
                <a:path w="712" h="728">
                  <a:moveTo>
                    <a:pt x="184" y="0"/>
                  </a:moveTo>
                  <a:lnTo>
                    <a:pt x="608" y="0"/>
                  </a:lnTo>
                  <a:lnTo>
                    <a:pt x="712" y="248"/>
                  </a:lnTo>
                  <a:lnTo>
                    <a:pt x="608" y="504"/>
                  </a:lnTo>
                  <a:lnTo>
                    <a:pt x="624" y="656"/>
                  </a:lnTo>
                  <a:lnTo>
                    <a:pt x="568" y="728"/>
                  </a:lnTo>
                  <a:lnTo>
                    <a:pt x="408" y="728"/>
                  </a:lnTo>
                  <a:lnTo>
                    <a:pt x="248" y="680"/>
                  </a:lnTo>
                  <a:lnTo>
                    <a:pt x="176" y="584"/>
                  </a:lnTo>
                  <a:lnTo>
                    <a:pt x="112" y="584"/>
                  </a:lnTo>
                  <a:lnTo>
                    <a:pt x="0" y="376"/>
                  </a:lnTo>
                  <a:lnTo>
                    <a:pt x="32" y="288"/>
                  </a:lnTo>
                  <a:lnTo>
                    <a:pt x="88" y="272"/>
                  </a:lnTo>
                  <a:lnTo>
                    <a:pt x="112" y="136"/>
                  </a:lnTo>
                  <a:lnTo>
                    <a:pt x="176" y="10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6215623E-1142-4D56-B731-EA540307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024" y="2135440"/>
              <a:ext cx="698965" cy="1002653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488" y="168"/>
                </a:cxn>
                <a:cxn ang="0">
                  <a:pos x="464" y="304"/>
                </a:cxn>
                <a:cxn ang="0">
                  <a:pos x="408" y="320"/>
                </a:cxn>
                <a:cxn ang="0">
                  <a:pos x="376" y="408"/>
                </a:cxn>
                <a:cxn ang="0">
                  <a:pos x="440" y="520"/>
                </a:cxn>
                <a:cxn ang="0">
                  <a:pos x="288" y="584"/>
                </a:cxn>
                <a:cxn ang="0">
                  <a:pos x="128" y="608"/>
                </a:cxn>
                <a:cxn ang="0">
                  <a:pos x="80" y="576"/>
                </a:cxn>
                <a:cxn ang="0">
                  <a:pos x="136" y="528"/>
                </a:cxn>
                <a:cxn ang="0">
                  <a:pos x="96" y="416"/>
                </a:cxn>
                <a:cxn ang="0">
                  <a:pos x="0" y="384"/>
                </a:cxn>
                <a:cxn ang="0">
                  <a:pos x="88" y="208"/>
                </a:cxn>
                <a:cxn ang="0">
                  <a:pos x="152" y="0"/>
                </a:cxn>
              </a:cxnLst>
              <a:rect l="0" t="0" r="r" b="b"/>
              <a:pathLst>
                <a:path w="488" h="608">
                  <a:moveTo>
                    <a:pt x="152" y="0"/>
                  </a:moveTo>
                  <a:lnTo>
                    <a:pt x="488" y="168"/>
                  </a:lnTo>
                  <a:lnTo>
                    <a:pt x="464" y="304"/>
                  </a:lnTo>
                  <a:lnTo>
                    <a:pt x="408" y="320"/>
                  </a:lnTo>
                  <a:lnTo>
                    <a:pt x="376" y="408"/>
                  </a:lnTo>
                  <a:lnTo>
                    <a:pt x="440" y="520"/>
                  </a:lnTo>
                  <a:lnTo>
                    <a:pt x="288" y="584"/>
                  </a:lnTo>
                  <a:lnTo>
                    <a:pt x="128" y="608"/>
                  </a:lnTo>
                  <a:lnTo>
                    <a:pt x="80" y="576"/>
                  </a:lnTo>
                  <a:lnTo>
                    <a:pt x="136" y="528"/>
                  </a:lnTo>
                  <a:lnTo>
                    <a:pt x="96" y="416"/>
                  </a:lnTo>
                  <a:lnTo>
                    <a:pt x="0" y="384"/>
                  </a:lnTo>
                  <a:lnTo>
                    <a:pt x="88" y="20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0627FD5D-3942-4343-8C87-E300C768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571692"/>
              <a:ext cx="286818" cy="236201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28" y="0"/>
                </a:cxn>
                <a:cxn ang="0">
                  <a:pos x="192" y="32"/>
                </a:cxn>
                <a:cxn ang="0">
                  <a:pos x="200" y="144"/>
                </a:cxn>
                <a:cxn ang="0">
                  <a:pos x="0" y="128"/>
                </a:cxn>
                <a:cxn ang="0">
                  <a:pos x="16" y="40"/>
                </a:cxn>
              </a:cxnLst>
              <a:rect l="0" t="0" r="r" b="b"/>
              <a:pathLst>
                <a:path w="200" h="144">
                  <a:moveTo>
                    <a:pt x="16" y="40"/>
                  </a:moveTo>
                  <a:lnTo>
                    <a:pt x="128" y="0"/>
                  </a:lnTo>
                  <a:lnTo>
                    <a:pt x="192" y="32"/>
                  </a:lnTo>
                  <a:lnTo>
                    <a:pt x="200" y="144"/>
                  </a:lnTo>
                  <a:lnTo>
                    <a:pt x="0" y="12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D109134C-247D-4B0A-8640-34BC45A71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81379"/>
              <a:ext cx="286818" cy="1325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0" y="16"/>
                </a:cxn>
                <a:cxn ang="0">
                  <a:pos x="88" y="80"/>
                </a:cxn>
                <a:cxn ang="0">
                  <a:pos x="0" y="0"/>
                </a:cxn>
              </a:cxnLst>
              <a:rect l="0" t="0" r="r" b="b"/>
              <a:pathLst>
                <a:path w="200" h="80">
                  <a:moveTo>
                    <a:pt x="0" y="0"/>
                  </a:moveTo>
                  <a:lnTo>
                    <a:pt x="200" y="16"/>
                  </a:lnTo>
                  <a:lnTo>
                    <a:pt x="88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C6BCABB1-04E0-446C-9BA9-23B036A5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047" y="2807893"/>
              <a:ext cx="455532" cy="371175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12" y="0"/>
                </a:cxn>
                <a:cxn ang="0">
                  <a:pos x="296" y="8"/>
                </a:cxn>
                <a:cxn ang="0">
                  <a:pos x="320" y="120"/>
                </a:cxn>
                <a:cxn ang="0">
                  <a:pos x="288" y="224"/>
                </a:cxn>
                <a:cxn ang="0">
                  <a:pos x="200" y="160"/>
                </a:cxn>
                <a:cxn ang="0">
                  <a:pos x="144" y="104"/>
                </a:cxn>
                <a:cxn ang="0">
                  <a:pos x="88" y="152"/>
                </a:cxn>
                <a:cxn ang="0">
                  <a:pos x="0" y="64"/>
                </a:cxn>
              </a:cxnLst>
              <a:rect l="0" t="0" r="r" b="b"/>
              <a:pathLst>
                <a:path w="320" h="224">
                  <a:moveTo>
                    <a:pt x="0" y="64"/>
                  </a:moveTo>
                  <a:lnTo>
                    <a:pt x="112" y="0"/>
                  </a:lnTo>
                  <a:lnTo>
                    <a:pt x="296" y="8"/>
                  </a:lnTo>
                  <a:lnTo>
                    <a:pt x="320" y="120"/>
                  </a:lnTo>
                  <a:lnTo>
                    <a:pt x="288" y="224"/>
                  </a:lnTo>
                  <a:lnTo>
                    <a:pt x="200" y="160"/>
                  </a:lnTo>
                  <a:lnTo>
                    <a:pt x="144" y="104"/>
                  </a:lnTo>
                  <a:lnTo>
                    <a:pt x="88" y="1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3568AE3-39A9-47DE-BDCC-7F4F27B8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041" y="3005532"/>
              <a:ext cx="354305" cy="34466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36" y="0"/>
                </a:cxn>
                <a:cxn ang="0">
                  <a:pos x="248" y="72"/>
                </a:cxn>
                <a:cxn ang="0">
                  <a:pos x="232" y="168"/>
                </a:cxn>
                <a:cxn ang="0">
                  <a:pos x="80" y="176"/>
                </a:cxn>
                <a:cxn ang="0">
                  <a:pos x="0" y="208"/>
                </a:cxn>
                <a:cxn ang="0">
                  <a:pos x="24" y="104"/>
                </a:cxn>
                <a:cxn ang="0">
                  <a:pos x="56" y="0"/>
                </a:cxn>
              </a:cxnLst>
              <a:rect l="0" t="0" r="r" b="b"/>
              <a:pathLst>
                <a:path w="248" h="208">
                  <a:moveTo>
                    <a:pt x="56" y="0"/>
                  </a:moveTo>
                  <a:lnTo>
                    <a:pt x="136" y="0"/>
                  </a:lnTo>
                  <a:lnTo>
                    <a:pt x="248" y="72"/>
                  </a:lnTo>
                  <a:lnTo>
                    <a:pt x="232" y="168"/>
                  </a:lnTo>
                  <a:lnTo>
                    <a:pt x="80" y="176"/>
                  </a:lnTo>
                  <a:lnTo>
                    <a:pt x="0" y="208"/>
                  </a:lnTo>
                  <a:lnTo>
                    <a:pt x="24" y="10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F00768F2-32FB-45C9-93C9-82FAF3F8D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244" y="2954915"/>
              <a:ext cx="253074" cy="3277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4" y="0"/>
                </a:cxn>
                <a:cxn ang="0">
                  <a:pos x="176" y="200"/>
                </a:cxn>
                <a:cxn ang="0">
                  <a:pos x="0" y="200"/>
                </a:cxn>
                <a:cxn ang="0">
                  <a:pos x="24" y="0"/>
                </a:cxn>
              </a:cxnLst>
              <a:rect l="0" t="0" r="r" b="b"/>
              <a:pathLst>
                <a:path w="176" h="200">
                  <a:moveTo>
                    <a:pt x="24" y="0"/>
                  </a:moveTo>
                  <a:lnTo>
                    <a:pt x="144" y="0"/>
                  </a:lnTo>
                  <a:lnTo>
                    <a:pt x="176" y="200"/>
                  </a:lnTo>
                  <a:lnTo>
                    <a:pt x="0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A27F0FF4-9E78-495F-911D-DDDE80866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809" y="2663278"/>
              <a:ext cx="494098" cy="619427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0" y="208"/>
                </a:cxn>
                <a:cxn ang="0">
                  <a:pos x="112" y="280"/>
                </a:cxn>
                <a:cxn ang="0">
                  <a:pos x="128" y="184"/>
                </a:cxn>
                <a:cxn ang="0">
                  <a:pos x="248" y="176"/>
                </a:cxn>
                <a:cxn ang="0">
                  <a:pos x="272" y="376"/>
                </a:cxn>
                <a:cxn ang="0">
                  <a:pos x="344" y="376"/>
                </a:cxn>
                <a:cxn ang="0">
                  <a:pos x="312" y="216"/>
                </a:cxn>
                <a:cxn ang="0">
                  <a:pos x="288" y="168"/>
                </a:cxn>
                <a:cxn ang="0">
                  <a:pos x="328" y="144"/>
                </a:cxn>
                <a:cxn ang="0">
                  <a:pos x="312" y="0"/>
                </a:cxn>
                <a:cxn ang="0">
                  <a:pos x="120" y="96"/>
                </a:cxn>
                <a:cxn ang="0">
                  <a:pos x="48" y="96"/>
                </a:cxn>
              </a:cxnLst>
              <a:rect l="0" t="0" r="r" b="b"/>
              <a:pathLst>
                <a:path w="344" h="376">
                  <a:moveTo>
                    <a:pt x="48" y="96"/>
                  </a:moveTo>
                  <a:lnTo>
                    <a:pt x="0" y="208"/>
                  </a:lnTo>
                  <a:lnTo>
                    <a:pt x="112" y="280"/>
                  </a:lnTo>
                  <a:lnTo>
                    <a:pt x="128" y="184"/>
                  </a:lnTo>
                  <a:lnTo>
                    <a:pt x="248" y="176"/>
                  </a:lnTo>
                  <a:lnTo>
                    <a:pt x="272" y="376"/>
                  </a:lnTo>
                  <a:lnTo>
                    <a:pt x="344" y="376"/>
                  </a:lnTo>
                  <a:lnTo>
                    <a:pt x="312" y="216"/>
                  </a:lnTo>
                  <a:lnTo>
                    <a:pt x="288" y="168"/>
                  </a:lnTo>
                  <a:lnTo>
                    <a:pt x="328" y="144"/>
                  </a:lnTo>
                  <a:lnTo>
                    <a:pt x="312" y="0"/>
                  </a:lnTo>
                  <a:lnTo>
                    <a:pt x="12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375343D-B9E2-4CA9-A1F2-82132A023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391" y="2769331"/>
              <a:ext cx="711016" cy="64593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32"/>
                </a:cxn>
                <a:cxn ang="0">
                  <a:pos x="16" y="312"/>
                </a:cxn>
                <a:cxn ang="0">
                  <a:pos x="240" y="392"/>
                </a:cxn>
                <a:cxn ang="0">
                  <a:pos x="264" y="256"/>
                </a:cxn>
                <a:cxn ang="0">
                  <a:pos x="424" y="192"/>
                </a:cxn>
                <a:cxn ang="0">
                  <a:pos x="496" y="24"/>
                </a:cxn>
                <a:cxn ang="0">
                  <a:pos x="408" y="0"/>
                </a:cxn>
                <a:cxn ang="0">
                  <a:pos x="56" y="0"/>
                </a:cxn>
              </a:cxnLst>
              <a:rect l="0" t="0" r="r" b="b"/>
              <a:pathLst>
                <a:path w="496" h="392">
                  <a:moveTo>
                    <a:pt x="56" y="0"/>
                  </a:moveTo>
                  <a:lnTo>
                    <a:pt x="0" y="32"/>
                  </a:lnTo>
                  <a:lnTo>
                    <a:pt x="16" y="312"/>
                  </a:lnTo>
                  <a:lnTo>
                    <a:pt x="240" y="392"/>
                  </a:lnTo>
                  <a:lnTo>
                    <a:pt x="264" y="256"/>
                  </a:lnTo>
                  <a:lnTo>
                    <a:pt x="424" y="192"/>
                  </a:lnTo>
                  <a:lnTo>
                    <a:pt x="496" y="24"/>
                  </a:lnTo>
                  <a:lnTo>
                    <a:pt x="40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3969181B-1B09-4669-80E1-7488F76C3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642" y="2807893"/>
              <a:ext cx="436252" cy="645939"/>
            </a:xfrm>
            <a:custGeom>
              <a:avLst/>
              <a:gdLst/>
              <a:ahLst/>
              <a:cxnLst>
                <a:cxn ang="0">
                  <a:pos x="256" y="0"/>
                </a:cxn>
                <a:cxn ang="0">
                  <a:pos x="176" y="160"/>
                </a:cxn>
                <a:cxn ang="0">
                  <a:pos x="16" y="232"/>
                </a:cxn>
                <a:cxn ang="0">
                  <a:pos x="0" y="360"/>
                </a:cxn>
                <a:cxn ang="0">
                  <a:pos x="0" y="392"/>
                </a:cxn>
                <a:cxn ang="0">
                  <a:pos x="296" y="360"/>
                </a:cxn>
                <a:cxn ang="0">
                  <a:pos x="304" y="328"/>
                </a:cxn>
                <a:cxn ang="0">
                  <a:pos x="280" y="312"/>
                </a:cxn>
                <a:cxn ang="0">
                  <a:pos x="272" y="256"/>
                </a:cxn>
                <a:cxn ang="0">
                  <a:pos x="296" y="200"/>
                </a:cxn>
                <a:cxn ang="0">
                  <a:pos x="248" y="168"/>
                </a:cxn>
                <a:cxn ang="0">
                  <a:pos x="296" y="120"/>
                </a:cxn>
                <a:cxn ang="0">
                  <a:pos x="256" y="0"/>
                </a:cxn>
              </a:cxnLst>
              <a:rect l="0" t="0" r="r" b="b"/>
              <a:pathLst>
                <a:path w="304" h="392">
                  <a:moveTo>
                    <a:pt x="256" y="0"/>
                  </a:moveTo>
                  <a:lnTo>
                    <a:pt x="176" y="160"/>
                  </a:lnTo>
                  <a:lnTo>
                    <a:pt x="16" y="232"/>
                  </a:lnTo>
                  <a:lnTo>
                    <a:pt x="0" y="360"/>
                  </a:lnTo>
                  <a:lnTo>
                    <a:pt x="0" y="392"/>
                  </a:lnTo>
                  <a:lnTo>
                    <a:pt x="296" y="360"/>
                  </a:lnTo>
                  <a:lnTo>
                    <a:pt x="304" y="328"/>
                  </a:lnTo>
                  <a:lnTo>
                    <a:pt x="280" y="312"/>
                  </a:lnTo>
                  <a:lnTo>
                    <a:pt x="272" y="256"/>
                  </a:lnTo>
                  <a:lnTo>
                    <a:pt x="296" y="200"/>
                  </a:lnTo>
                  <a:lnTo>
                    <a:pt x="248" y="168"/>
                  </a:lnTo>
                  <a:lnTo>
                    <a:pt x="29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B5F87756-147A-432E-87A1-544B6A2F2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048" y="2993481"/>
              <a:ext cx="744759" cy="395277"/>
            </a:xfrm>
            <a:custGeom>
              <a:avLst/>
              <a:gdLst/>
              <a:ahLst/>
              <a:cxnLst>
                <a:cxn ang="0">
                  <a:pos x="24" y="80"/>
                </a:cxn>
                <a:cxn ang="0">
                  <a:pos x="0" y="144"/>
                </a:cxn>
                <a:cxn ang="0">
                  <a:pos x="16" y="208"/>
                </a:cxn>
                <a:cxn ang="0">
                  <a:pos x="40" y="224"/>
                </a:cxn>
                <a:cxn ang="0">
                  <a:pos x="80" y="208"/>
                </a:cxn>
                <a:cxn ang="0">
                  <a:pos x="112" y="240"/>
                </a:cxn>
                <a:cxn ang="0">
                  <a:pos x="160" y="192"/>
                </a:cxn>
                <a:cxn ang="0">
                  <a:pos x="248" y="216"/>
                </a:cxn>
                <a:cxn ang="0">
                  <a:pos x="360" y="216"/>
                </a:cxn>
                <a:cxn ang="0">
                  <a:pos x="520" y="192"/>
                </a:cxn>
                <a:cxn ang="0">
                  <a:pos x="456" y="96"/>
                </a:cxn>
                <a:cxn ang="0">
                  <a:pos x="384" y="88"/>
                </a:cxn>
                <a:cxn ang="0">
                  <a:pos x="336" y="0"/>
                </a:cxn>
                <a:cxn ang="0">
                  <a:pos x="184" y="64"/>
                </a:cxn>
                <a:cxn ang="0">
                  <a:pos x="24" y="80"/>
                </a:cxn>
              </a:cxnLst>
              <a:rect l="0" t="0" r="r" b="b"/>
              <a:pathLst>
                <a:path w="520" h="240">
                  <a:moveTo>
                    <a:pt x="24" y="80"/>
                  </a:moveTo>
                  <a:lnTo>
                    <a:pt x="0" y="144"/>
                  </a:lnTo>
                  <a:lnTo>
                    <a:pt x="16" y="208"/>
                  </a:lnTo>
                  <a:lnTo>
                    <a:pt x="40" y="224"/>
                  </a:lnTo>
                  <a:lnTo>
                    <a:pt x="80" y="208"/>
                  </a:lnTo>
                  <a:lnTo>
                    <a:pt x="112" y="240"/>
                  </a:lnTo>
                  <a:lnTo>
                    <a:pt x="160" y="192"/>
                  </a:lnTo>
                  <a:lnTo>
                    <a:pt x="248" y="216"/>
                  </a:lnTo>
                  <a:lnTo>
                    <a:pt x="360" y="216"/>
                  </a:lnTo>
                  <a:lnTo>
                    <a:pt x="520" y="192"/>
                  </a:lnTo>
                  <a:lnTo>
                    <a:pt x="456" y="96"/>
                  </a:lnTo>
                  <a:lnTo>
                    <a:pt x="384" y="88"/>
                  </a:lnTo>
                  <a:lnTo>
                    <a:pt x="336" y="0"/>
                  </a:lnTo>
                  <a:lnTo>
                    <a:pt x="184" y="64"/>
                  </a:lnTo>
                  <a:lnTo>
                    <a:pt x="24" y="8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CC2213C6-E2D4-4ED5-8366-0B165BD9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11" y="3427320"/>
              <a:ext cx="262716" cy="409738"/>
            </a:xfrm>
            <a:custGeom>
              <a:avLst/>
              <a:gdLst/>
              <a:ahLst/>
              <a:cxnLst>
                <a:cxn ang="0">
                  <a:pos x="24" y="16"/>
                </a:cxn>
                <a:cxn ang="0">
                  <a:pos x="184" y="0"/>
                </a:cxn>
                <a:cxn ang="0">
                  <a:pos x="184" y="152"/>
                </a:cxn>
                <a:cxn ang="0">
                  <a:pos x="56" y="192"/>
                </a:cxn>
                <a:cxn ang="0">
                  <a:pos x="40" y="248"/>
                </a:cxn>
                <a:cxn ang="0">
                  <a:pos x="0" y="184"/>
                </a:cxn>
                <a:cxn ang="0">
                  <a:pos x="24" y="16"/>
                </a:cxn>
              </a:cxnLst>
              <a:rect l="0" t="0" r="r" b="b"/>
              <a:pathLst>
                <a:path w="184" h="248">
                  <a:moveTo>
                    <a:pt x="24" y="16"/>
                  </a:moveTo>
                  <a:lnTo>
                    <a:pt x="184" y="0"/>
                  </a:lnTo>
                  <a:lnTo>
                    <a:pt x="184" y="152"/>
                  </a:lnTo>
                  <a:lnTo>
                    <a:pt x="56" y="192"/>
                  </a:lnTo>
                  <a:lnTo>
                    <a:pt x="40" y="248"/>
                  </a:lnTo>
                  <a:lnTo>
                    <a:pt x="0" y="184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C6FA46DC-C765-4DF1-B495-272F38E85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103" y="3335732"/>
              <a:ext cx="525429" cy="566404"/>
            </a:xfrm>
            <a:custGeom>
              <a:avLst/>
              <a:gdLst/>
              <a:ahLst/>
              <a:cxnLst>
                <a:cxn ang="0">
                  <a:pos x="152" y="48"/>
                </a:cxn>
                <a:cxn ang="0">
                  <a:pos x="288" y="40"/>
                </a:cxn>
                <a:cxn ang="0">
                  <a:pos x="296" y="16"/>
                </a:cxn>
                <a:cxn ang="0">
                  <a:pos x="336" y="0"/>
                </a:cxn>
                <a:cxn ang="0">
                  <a:pos x="368" y="32"/>
                </a:cxn>
                <a:cxn ang="0">
                  <a:pos x="224" y="288"/>
                </a:cxn>
                <a:cxn ang="0">
                  <a:pos x="32" y="344"/>
                </a:cxn>
                <a:cxn ang="0">
                  <a:pos x="0" y="296"/>
                </a:cxn>
                <a:cxn ang="0">
                  <a:pos x="16" y="248"/>
                </a:cxn>
                <a:cxn ang="0">
                  <a:pos x="152" y="208"/>
                </a:cxn>
                <a:cxn ang="0">
                  <a:pos x="152" y="48"/>
                </a:cxn>
              </a:cxnLst>
              <a:rect l="0" t="0" r="r" b="b"/>
              <a:pathLst>
                <a:path w="368" h="344">
                  <a:moveTo>
                    <a:pt x="152" y="48"/>
                  </a:moveTo>
                  <a:lnTo>
                    <a:pt x="288" y="40"/>
                  </a:lnTo>
                  <a:lnTo>
                    <a:pt x="296" y="16"/>
                  </a:lnTo>
                  <a:lnTo>
                    <a:pt x="336" y="0"/>
                  </a:lnTo>
                  <a:lnTo>
                    <a:pt x="368" y="32"/>
                  </a:lnTo>
                  <a:lnTo>
                    <a:pt x="224" y="288"/>
                  </a:lnTo>
                  <a:lnTo>
                    <a:pt x="32" y="344"/>
                  </a:lnTo>
                  <a:lnTo>
                    <a:pt x="0" y="296"/>
                  </a:lnTo>
                  <a:lnTo>
                    <a:pt x="16" y="248"/>
                  </a:lnTo>
                  <a:lnTo>
                    <a:pt x="152" y="20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5A03AC52-7827-4A37-87BF-FC94512A0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846" y="3297169"/>
              <a:ext cx="1373828" cy="1147268"/>
            </a:xfrm>
            <a:custGeom>
              <a:avLst/>
              <a:gdLst/>
              <a:ahLst/>
              <a:cxnLst>
                <a:cxn ang="0">
                  <a:pos x="752" y="0"/>
                </a:cxn>
                <a:cxn ang="0">
                  <a:pos x="912" y="56"/>
                </a:cxn>
                <a:cxn ang="0">
                  <a:pos x="944" y="128"/>
                </a:cxn>
                <a:cxn ang="0">
                  <a:pos x="848" y="208"/>
                </a:cxn>
                <a:cxn ang="0">
                  <a:pos x="912" y="288"/>
                </a:cxn>
                <a:cxn ang="0">
                  <a:pos x="904" y="376"/>
                </a:cxn>
                <a:cxn ang="0">
                  <a:pos x="960" y="512"/>
                </a:cxn>
                <a:cxn ang="0">
                  <a:pos x="744" y="512"/>
                </a:cxn>
                <a:cxn ang="0">
                  <a:pos x="744" y="600"/>
                </a:cxn>
                <a:cxn ang="0">
                  <a:pos x="824" y="672"/>
                </a:cxn>
                <a:cxn ang="0">
                  <a:pos x="792" y="696"/>
                </a:cxn>
                <a:cxn ang="0">
                  <a:pos x="472" y="624"/>
                </a:cxn>
                <a:cxn ang="0">
                  <a:pos x="456" y="432"/>
                </a:cxn>
                <a:cxn ang="0">
                  <a:pos x="392" y="432"/>
                </a:cxn>
                <a:cxn ang="0">
                  <a:pos x="328" y="480"/>
                </a:cxn>
                <a:cxn ang="0">
                  <a:pos x="232" y="472"/>
                </a:cxn>
                <a:cxn ang="0">
                  <a:pos x="224" y="408"/>
                </a:cxn>
                <a:cxn ang="0">
                  <a:pos x="48" y="448"/>
                </a:cxn>
                <a:cxn ang="0">
                  <a:pos x="0" y="368"/>
                </a:cxn>
                <a:cxn ang="0">
                  <a:pos x="192" y="312"/>
                </a:cxn>
                <a:cxn ang="0">
                  <a:pos x="344" y="56"/>
                </a:cxn>
                <a:cxn ang="0">
                  <a:pos x="392" y="8"/>
                </a:cxn>
                <a:cxn ang="0">
                  <a:pos x="480" y="32"/>
                </a:cxn>
                <a:cxn ang="0">
                  <a:pos x="592" y="32"/>
                </a:cxn>
                <a:cxn ang="0">
                  <a:pos x="752" y="0"/>
                </a:cxn>
              </a:cxnLst>
              <a:rect l="0" t="0" r="r" b="b"/>
              <a:pathLst>
                <a:path w="960" h="696">
                  <a:moveTo>
                    <a:pt x="752" y="0"/>
                  </a:moveTo>
                  <a:lnTo>
                    <a:pt x="912" y="56"/>
                  </a:lnTo>
                  <a:lnTo>
                    <a:pt x="944" y="128"/>
                  </a:lnTo>
                  <a:lnTo>
                    <a:pt x="848" y="208"/>
                  </a:lnTo>
                  <a:lnTo>
                    <a:pt x="912" y="288"/>
                  </a:lnTo>
                  <a:lnTo>
                    <a:pt x="904" y="376"/>
                  </a:lnTo>
                  <a:lnTo>
                    <a:pt x="960" y="512"/>
                  </a:lnTo>
                  <a:lnTo>
                    <a:pt x="744" y="512"/>
                  </a:lnTo>
                  <a:lnTo>
                    <a:pt x="744" y="600"/>
                  </a:lnTo>
                  <a:lnTo>
                    <a:pt x="824" y="672"/>
                  </a:lnTo>
                  <a:lnTo>
                    <a:pt x="792" y="696"/>
                  </a:lnTo>
                  <a:lnTo>
                    <a:pt x="472" y="624"/>
                  </a:lnTo>
                  <a:lnTo>
                    <a:pt x="456" y="432"/>
                  </a:lnTo>
                  <a:lnTo>
                    <a:pt x="392" y="432"/>
                  </a:lnTo>
                  <a:lnTo>
                    <a:pt x="328" y="480"/>
                  </a:lnTo>
                  <a:lnTo>
                    <a:pt x="232" y="472"/>
                  </a:lnTo>
                  <a:lnTo>
                    <a:pt x="224" y="408"/>
                  </a:lnTo>
                  <a:lnTo>
                    <a:pt x="48" y="448"/>
                  </a:lnTo>
                  <a:lnTo>
                    <a:pt x="0" y="368"/>
                  </a:lnTo>
                  <a:lnTo>
                    <a:pt x="192" y="312"/>
                  </a:lnTo>
                  <a:lnTo>
                    <a:pt x="344" y="56"/>
                  </a:lnTo>
                  <a:lnTo>
                    <a:pt x="392" y="8"/>
                  </a:lnTo>
                  <a:lnTo>
                    <a:pt x="480" y="32"/>
                  </a:lnTo>
                  <a:lnTo>
                    <a:pt x="592" y="32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AF471D54-707A-4E0C-B51A-FE42824DA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544" y="2598204"/>
              <a:ext cx="674863" cy="855631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0" y="264"/>
                </a:cxn>
                <a:cxn ang="0">
                  <a:pos x="16" y="408"/>
                </a:cxn>
                <a:cxn ang="0">
                  <a:pos x="248" y="520"/>
                </a:cxn>
                <a:cxn ang="0">
                  <a:pos x="320" y="472"/>
                </a:cxn>
                <a:cxn ang="0">
                  <a:pos x="432" y="440"/>
                </a:cxn>
                <a:cxn ang="0">
                  <a:pos x="472" y="360"/>
                </a:cxn>
                <a:cxn ang="0">
                  <a:pos x="328" y="280"/>
                </a:cxn>
                <a:cxn ang="0">
                  <a:pos x="336" y="200"/>
                </a:cxn>
                <a:cxn ang="0">
                  <a:pos x="312" y="184"/>
                </a:cxn>
                <a:cxn ang="0">
                  <a:pos x="328" y="112"/>
                </a:cxn>
                <a:cxn ang="0">
                  <a:pos x="104" y="0"/>
                </a:cxn>
              </a:cxnLst>
              <a:rect l="0" t="0" r="r" b="b"/>
              <a:pathLst>
                <a:path w="472" h="520">
                  <a:moveTo>
                    <a:pt x="104" y="0"/>
                  </a:moveTo>
                  <a:lnTo>
                    <a:pt x="0" y="264"/>
                  </a:lnTo>
                  <a:lnTo>
                    <a:pt x="16" y="408"/>
                  </a:lnTo>
                  <a:lnTo>
                    <a:pt x="248" y="520"/>
                  </a:lnTo>
                  <a:lnTo>
                    <a:pt x="320" y="472"/>
                  </a:lnTo>
                  <a:lnTo>
                    <a:pt x="432" y="440"/>
                  </a:lnTo>
                  <a:lnTo>
                    <a:pt x="472" y="360"/>
                  </a:lnTo>
                  <a:lnTo>
                    <a:pt x="328" y="280"/>
                  </a:lnTo>
                  <a:lnTo>
                    <a:pt x="336" y="200"/>
                  </a:lnTo>
                  <a:lnTo>
                    <a:pt x="312" y="184"/>
                  </a:lnTo>
                  <a:lnTo>
                    <a:pt x="328" y="11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0F896A44-797F-4EFA-BA72-D6F4482A9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744" y="2822354"/>
              <a:ext cx="619430" cy="843577"/>
            </a:xfrm>
            <a:custGeom>
              <a:avLst/>
              <a:gdLst/>
              <a:ahLst/>
              <a:cxnLst>
                <a:cxn ang="0">
                  <a:pos x="104" y="64"/>
                </a:cxn>
                <a:cxn ang="0">
                  <a:pos x="96" y="144"/>
                </a:cxn>
                <a:cxn ang="0">
                  <a:pos x="240" y="224"/>
                </a:cxn>
                <a:cxn ang="0">
                  <a:pos x="200" y="304"/>
                </a:cxn>
                <a:cxn ang="0">
                  <a:pos x="88" y="336"/>
                </a:cxn>
                <a:cxn ang="0">
                  <a:pos x="16" y="376"/>
                </a:cxn>
                <a:cxn ang="0">
                  <a:pos x="0" y="432"/>
                </a:cxn>
                <a:cxn ang="0">
                  <a:pos x="56" y="512"/>
                </a:cxn>
                <a:cxn ang="0">
                  <a:pos x="296" y="376"/>
                </a:cxn>
                <a:cxn ang="0">
                  <a:pos x="432" y="0"/>
                </a:cxn>
                <a:cxn ang="0">
                  <a:pos x="224" y="88"/>
                </a:cxn>
                <a:cxn ang="0">
                  <a:pos x="104" y="64"/>
                </a:cxn>
              </a:cxnLst>
              <a:rect l="0" t="0" r="r" b="b"/>
              <a:pathLst>
                <a:path w="432" h="512">
                  <a:moveTo>
                    <a:pt x="104" y="64"/>
                  </a:moveTo>
                  <a:lnTo>
                    <a:pt x="96" y="144"/>
                  </a:lnTo>
                  <a:lnTo>
                    <a:pt x="240" y="224"/>
                  </a:lnTo>
                  <a:lnTo>
                    <a:pt x="200" y="304"/>
                  </a:lnTo>
                  <a:lnTo>
                    <a:pt x="88" y="336"/>
                  </a:lnTo>
                  <a:lnTo>
                    <a:pt x="16" y="376"/>
                  </a:lnTo>
                  <a:lnTo>
                    <a:pt x="0" y="432"/>
                  </a:lnTo>
                  <a:lnTo>
                    <a:pt x="56" y="512"/>
                  </a:lnTo>
                  <a:lnTo>
                    <a:pt x="296" y="376"/>
                  </a:lnTo>
                  <a:lnTo>
                    <a:pt x="432" y="0"/>
                  </a:lnTo>
                  <a:lnTo>
                    <a:pt x="224" y="8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C839DE61-D01F-4FCF-9289-A7945F7C5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108" y="3270657"/>
              <a:ext cx="465173" cy="65799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64"/>
                </a:cxn>
                <a:cxn ang="0">
                  <a:pos x="40" y="120"/>
                </a:cxn>
                <a:cxn ang="0">
                  <a:pos x="0" y="224"/>
                </a:cxn>
                <a:cxn ang="0">
                  <a:pos x="40" y="280"/>
                </a:cxn>
                <a:cxn ang="0">
                  <a:pos x="144" y="320"/>
                </a:cxn>
                <a:cxn ang="0">
                  <a:pos x="256" y="400"/>
                </a:cxn>
                <a:cxn ang="0">
                  <a:pos x="328" y="328"/>
                </a:cxn>
                <a:cxn ang="0">
                  <a:pos x="328" y="240"/>
                </a:cxn>
                <a:cxn ang="0">
                  <a:pos x="272" y="160"/>
                </a:cxn>
                <a:cxn ang="0">
                  <a:pos x="288" y="112"/>
                </a:cxn>
                <a:cxn ang="0">
                  <a:pos x="56" y="0"/>
                </a:cxn>
              </a:cxnLst>
              <a:rect l="0" t="0" r="r" b="b"/>
              <a:pathLst>
                <a:path w="328" h="400">
                  <a:moveTo>
                    <a:pt x="56" y="0"/>
                  </a:moveTo>
                  <a:lnTo>
                    <a:pt x="8" y="64"/>
                  </a:lnTo>
                  <a:lnTo>
                    <a:pt x="40" y="120"/>
                  </a:lnTo>
                  <a:lnTo>
                    <a:pt x="0" y="224"/>
                  </a:lnTo>
                  <a:lnTo>
                    <a:pt x="40" y="280"/>
                  </a:lnTo>
                  <a:lnTo>
                    <a:pt x="144" y="320"/>
                  </a:lnTo>
                  <a:lnTo>
                    <a:pt x="256" y="400"/>
                  </a:lnTo>
                  <a:lnTo>
                    <a:pt x="328" y="328"/>
                  </a:lnTo>
                  <a:lnTo>
                    <a:pt x="328" y="240"/>
                  </a:lnTo>
                  <a:lnTo>
                    <a:pt x="272" y="160"/>
                  </a:lnTo>
                  <a:lnTo>
                    <a:pt x="288" y="11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D5C59A8C-F964-405A-A821-DD59429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674863" cy="89660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256" y="208"/>
                </a:cxn>
                <a:cxn ang="0">
                  <a:pos x="368" y="248"/>
                </a:cxn>
                <a:cxn ang="0">
                  <a:pos x="472" y="328"/>
                </a:cxn>
                <a:cxn ang="0">
                  <a:pos x="376" y="416"/>
                </a:cxn>
                <a:cxn ang="0">
                  <a:pos x="424" y="480"/>
                </a:cxn>
                <a:cxn ang="0">
                  <a:pos x="408" y="544"/>
                </a:cxn>
                <a:cxn ang="0">
                  <a:pos x="264" y="544"/>
                </a:cxn>
                <a:cxn ang="0">
                  <a:pos x="216" y="496"/>
                </a:cxn>
                <a:cxn ang="0">
                  <a:pos x="112" y="456"/>
                </a:cxn>
                <a:cxn ang="0">
                  <a:pos x="48" y="320"/>
                </a:cxn>
                <a:cxn ang="0">
                  <a:pos x="64" y="23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472" h="544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256" y="208"/>
                  </a:lnTo>
                  <a:lnTo>
                    <a:pt x="368" y="248"/>
                  </a:lnTo>
                  <a:lnTo>
                    <a:pt x="472" y="328"/>
                  </a:lnTo>
                  <a:lnTo>
                    <a:pt x="376" y="416"/>
                  </a:lnTo>
                  <a:lnTo>
                    <a:pt x="424" y="480"/>
                  </a:lnTo>
                  <a:lnTo>
                    <a:pt x="408" y="544"/>
                  </a:lnTo>
                  <a:lnTo>
                    <a:pt x="264" y="544"/>
                  </a:lnTo>
                  <a:lnTo>
                    <a:pt x="216" y="496"/>
                  </a:lnTo>
                  <a:lnTo>
                    <a:pt x="112" y="456"/>
                  </a:lnTo>
                  <a:lnTo>
                    <a:pt x="48" y="320"/>
                  </a:lnTo>
                  <a:lnTo>
                    <a:pt x="64" y="23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A322D3FC-A455-4893-97E1-3739DE11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470" y="4285358"/>
              <a:ext cx="539889" cy="106773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320" y="0"/>
                </a:cxn>
                <a:cxn ang="0">
                  <a:pos x="376" y="64"/>
                </a:cxn>
                <a:cxn ang="0">
                  <a:pos x="344" y="232"/>
                </a:cxn>
                <a:cxn ang="0">
                  <a:pos x="200" y="432"/>
                </a:cxn>
                <a:cxn ang="0">
                  <a:pos x="144" y="568"/>
                </a:cxn>
                <a:cxn ang="0">
                  <a:pos x="32" y="648"/>
                </a:cxn>
                <a:cxn ang="0">
                  <a:pos x="0" y="488"/>
                </a:cxn>
                <a:cxn ang="0">
                  <a:pos x="88" y="264"/>
                </a:cxn>
                <a:cxn ang="0">
                  <a:pos x="16" y="224"/>
                </a:cxn>
                <a:cxn ang="0">
                  <a:pos x="104" y="152"/>
                </a:cxn>
                <a:cxn ang="0">
                  <a:pos x="120" y="184"/>
                </a:cxn>
                <a:cxn ang="0">
                  <a:pos x="168" y="224"/>
                </a:cxn>
                <a:cxn ang="0">
                  <a:pos x="224" y="184"/>
                </a:cxn>
                <a:cxn ang="0">
                  <a:pos x="168" y="96"/>
                </a:cxn>
                <a:cxn ang="0">
                  <a:pos x="184" y="0"/>
                </a:cxn>
              </a:cxnLst>
              <a:rect l="0" t="0" r="r" b="b"/>
              <a:pathLst>
                <a:path w="376" h="648">
                  <a:moveTo>
                    <a:pt x="184" y="0"/>
                  </a:moveTo>
                  <a:lnTo>
                    <a:pt x="320" y="0"/>
                  </a:lnTo>
                  <a:lnTo>
                    <a:pt x="376" y="64"/>
                  </a:lnTo>
                  <a:lnTo>
                    <a:pt x="344" y="232"/>
                  </a:lnTo>
                  <a:lnTo>
                    <a:pt x="200" y="432"/>
                  </a:lnTo>
                  <a:lnTo>
                    <a:pt x="144" y="568"/>
                  </a:lnTo>
                  <a:lnTo>
                    <a:pt x="32" y="648"/>
                  </a:lnTo>
                  <a:lnTo>
                    <a:pt x="0" y="488"/>
                  </a:lnTo>
                  <a:lnTo>
                    <a:pt x="88" y="264"/>
                  </a:lnTo>
                  <a:lnTo>
                    <a:pt x="16" y="224"/>
                  </a:lnTo>
                  <a:lnTo>
                    <a:pt x="104" y="152"/>
                  </a:lnTo>
                  <a:lnTo>
                    <a:pt x="120" y="184"/>
                  </a:lnTo>
                  <a:lnTo>
                    <a:pt x="168" y="224"/>
                  </a:lnTo>
                  <a:lnTo>
                    <a:pt x="224" y="184"/>
                  </a:lnTo>
                  <a:lnTo>
                    <a:pt x="168" y="96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ACBAADF7-294E-4BCB-813E-B439BEB03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900" y="4338385"/>
              <a:ext cx="284405" cy="884552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12" y="136"/>
                </a:cxn>
                <a:cxn ang="0">
                  <a:pos x="32" y="184"/>
                </a:cxn>
                <a:cxn ang="0">
                  <a:pos x="48" y="328"/>
                </a:cxn>
                <a:cxn ang="0">
                  <a:pos x="0" y="408"/>
                </a:cxn>
                <a:cxn ang="0">
                  <a:pos x="8" y="536"/>
                </a:cxn>
                <a:cxn ang="0">
                  <a:pos x="136" y="480"/>
                </a:cxn>
                <a:cxn ang="0">
                  <a:pos x="200" y="208"/>
                </a:cxn>
                <a:cxn ang="0">
                  <a:pos x="168" y="0"/>
                </a:cxn>
              </a:cxnLst>
              <a:rect l="0" t="0" r="r" b="b"/>
              <a:pathLst>
                <a:path w="200" h="536">
                  <a:moveTo>
                    <a:pt x="168" y="0"/>
                  </a:moveTo>
                  <a:lnTo>
                    <a:pt x="112" y="136"/>
                  </a:lnTo>
                  <a:lnTo>
                    <a:pt x="32" y="184"/>
                  </a:lnTo>
                  <a:lnTo>
                    <a:pt x="48" y="328"/>
                  </a:lnTo>
                  <a:lnTo>
                    <a:pt x="0" y="408"/>
                  </a:lnTo>
                  <a:lnTo>
                    <a:pt x="8" y="536"/>
                  </a:lnTo>
                  <a:lnTo>
                    <a:pt x="136" y="480"/>
                  </a:lnTo>
                  <a:lnTo>
                    <a:pt x="200" y="20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4428A87B-B0EB-4A23-ACEE-17BE137BD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168" y="4601100"/>
              <a:ext cx="482044" cy="568813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192" y="0"/>
                </a:cxn>
                <a:cxn ang="0">
                  <a:pos x="336" y="72"/>
                </a:cxn>
                <a:cxn ang="0">
                  <a:pos x="256" y="296"/>
                </a:cxn>
                <a:cxn ang="0">
                  <a:pos x="128" y="344"/>
                </a:cxn>
                <a:cxn ang="0">
                  <a:pos x="0" y="152"/>
                </a:cxn>
              </a:cxnLst>
              <a:rect l="0" t="0" r="r" b="b"/>
              <a:pathLst>
                <a:path w="336" h="344">
                  <a:moveTo>
                    <a:pt x="0" y="152"/>
                  </a:moveTo>
                  <a:lnTo>
                    <a:pt x="192" y="0"/>
                  </a:lnTo>
                  <a:lnTo>
                    <a:pt x="336" y="72"/>
                  </a:lnTo>
                  <a:lnTo>
                    <a:pt x="256" y="296"/>
                  </a:lnTo>
                  <a:lnTo>
                    <a:pt x="128" y="344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C63F12CA-39F6-4FA0-B128-389EEFA7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06" y="4140746"/>
              <a:ext cx="754401" cy="725479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456" y="0"/>
                </a:cxn>
                <a:cxn ang="0">
                  <a:pos x="496" y="80"/>
                </a:cxn>
                <a:cxn ang="0">
                  <a:pos x="496" y="168"/>
                </a:cxn>
                <a:cxn ang="0">
                  <a:pos x="528" y="240"/>
                </a:cxn>
                <a:cxn ang="0">
                  <a:pos x="440" y="312"/>
                </a:cxn>
                <a:cxn ang="0">
                  <a:pos x="368" y="280"/>
                </a:cxn>
                <a:cxn ang="0">
                  <a:pos x="176" y="440"/>
                </a:cxn>
                <a:cxn ang="0">
                  <a:pos x="64" y="384"/>
                </a:cxn>
                <a:cxn ang="0">
                  <a:pos x="0" y="256"/>
                </a:cxn>
                <a:cxn ang="0">
                  <a:pos x="104" y="208"/>
                </a:cxn>
                <a:cxn ang="0">
                  <a:pos x="56" y="128"/>
                </a:cxn>
                <a:cxn ang="0">
                  <a:pos x="288" y="176"/>
                </a:cxn>
                <a:cxn ang="0">
                  <a:pos x="320" y="160"/>
                </a:cxn>
                <a:cxn ang="0">
                  <a:pos x="240" y="88"/>
                </a:cxn>
                <a:cxn ang="0">
                  <a:pos x="240" y="0"/>
                </a:cxn>
              </a:cxnLst>
              <a:rect l="0" t="0" r="r" b="b"/>
              <a:pathLst>
                <a:path w="528" h="440">
                  <a:moveTo>
                    <a:pt x="240" y="0"/>
                  </a:moveTo>
                  <a:lnTo>
                    <a:pt x="456" y="0"/>
                  </a:lnTo>
                  <a:lnTo>
                    <a:pt x="496" y="80"/>
                  </a:lnTo>
                  <a:lnTo>
                    <a:pt x="496" y="168"/>
                  </a:lnTo>
                  <a:lnTo>
                    <a:pt x="528" y="240"/>
                  </a:lnTo>
                  <a:lnTo>
                    <a:pt x="440" y="312"/>
                  </a:lnTo>
                  <a:lnTo>
                    <a:pt x="368" y="280"/>
                  </a:lnTo>
                  <a:lnTo>
                    <a:pt x="176" y="440"/>
                  </a:lnTo>
                  <a:lnTo>
                    <a:pt x="64" y="384"/>
                  </a:lnTo>
                  <a:lnTo>
                    <a:pt x="0" y="256"/>
                  </a:lnTo>
                  <a:lnTo>
                    <a:pt x="104" y="208"/>
                  </a:lnTo>
                  <a:lnTo>
                    <a:pt x="56" y="128"/>
                  </a:lnTo>
                  <a:lnTo>
                    <a:pt x="288" y="176"/>
                  </a:lnTo>
                  <a:lnTo>
                    <a:pt x="320" y="160"/>
                  </a:lnTo>
                  <a:lnTo>
                    <a:pt x="240" y="8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0E57E17D-9882-4BB7-B3CC-21DF83EA9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626" y="4126285"/>
              <a:ext cx="284405" cy="5278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40"/>
                </a:cxn>
                <a:cxn ang="0">
                  <a:pos x="160" y="96"/>
                </a:cxn>
                <a:cxn ang="0">
                  <a:pos x="144" y="192"/>
                </a:cxn>
                <a:cxn ang="0">
                  <a:pos x="200" y="280"/>
                </a:cxn>
                <a:cxn ang="0">
                  <a:pos x="144" y="320"/>
                </a:cxn>
                <a:cxn ang="0">
                  <a:pos x="88" y="280"/>
                </a:cxn>
                <a:cxn ang="0">
                  <a:pos x="72" y="240"/>
                </a:cxn>
                <a:cxn ang="0">
                  <a:pos x="40" y="176"/>
                </a:cxn>
                <a:cxn ang="0">
                  <a:pos x="40" y="88"/>
                </a:cxn>
                <a:cxn ang="0">
                  <a:pos x="0" y="0"/>
                </a:cxn>
              </a:cxnLst>
              <a:rect l="0" t="0" r="r" b="b"/>
              <a:pathLst>
                <a:path w="200" h="320">
                  <a:moveTo>
                    <a:pt x="0" y="0"/>
                  </a:moveTo>
                  <a:lnTo>
                    <a:pt x="120" y="40"/>
                  </a:lnTo>
                  <a:lnTo>
                    <a:pt x="160" y="96"/>
                  </a:lnTo>
                  <a:lnTo>
                    <a:pt x="144" y="192"/>
                  </a:lnTo>
                  <a:lnTo>
                    <a:pt x="200" y="280"/>
                  </a:lnTo>
                  <a:lnTo>
                    <a:pt x="144" y="320"/>
                  </a:lnTo>
                  <a:lnTo>
                    <a:pt x="88" y="280"/>
                  </a:lnTo>
                  <a:lnTo>
                    <a:pt x="72" y="240"/>
                  </a:lnTo>
                  <a:lnTo>
                    <a:pt x="40" y="176"/>
                  </a:lnTo>
                  <a:lnTo>
                    <a:pt x="4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A4EF39D-BF99-48D1-AB30-3017F809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333" y="3969622"/>
              <a:ext cx="814656" cy="80501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84" y="0"/>
                </a:cxn>
                <a:cxn ang="0">
                  <a:pos x="184" y="64"/>
                </a:cxn>
                <a:cxn ang="0">
                  <a:pos x="280" y="72"/>
                </a:cxn>
                <a:cxn ang="0">
                  <a:pos x="336" y="24"/>
                </a:cxn>
                <a:cxn ang="0">
                  <a:pos x="408" y="24"/>
                </a:cxn>
                <a:cxn ang="0">
                  <a:pos x="424" y="216"/>
                </a:cxn>
                <a:cxn ang="0">
                  <a:pos x="520" y="232"/>
                </a:cxn>
                <a:cxn ang="0">
                  <a:pos x="568" y="312"/>
                </a:cxn>
                <a:cxn ang="0">
                  <a:pos x="464" y="360"/>
                </a:cxn>
                <a:cxn ang="0">
                  <a:pos x="520" y="488"/>
                </a:cxn>
                <a:cxn ang="0">
                  <a:pos x="8" y="488"/>
                </a:cxn>
                <a:cxn ang="0">
                  <a:pos x="104" y="304"/>
                </a:cxn>
                <a:cxn ang="0">
                  <a:pos x="48" y="216"/>
                </a:cxn>
                <a:cxn ang="0">
                  <a:pos x="56" y="136"/>
                </a:cxn>
                <a:cxn ang="0">
                  <a:pos x="0" y="32"/>
                </a:cxn>
              </a:cxnLst>
              <a:rect l="0" t="0" r="r" b="b"/>
              <a:pathLst>
                <a:path w="568" h="488">
                  <a:moveTo>
                    <a:pt x="0" y="32"/>
                  </a:moveTo>
                  <a:lnTo>
                    <a:pt x="184" y="0"/>
                  </a:lnTo>
                  <a:lnTo>
                    <a:pt x="184" y="64"/>
                  </a:lnTo>
                  <a:lnTo>
                    <a:pt x="280" y="72"/>
                  </a:lnTo>
                  <a:lnTo>
                    <a:pt x="336" y="24"/>
                  </a:lnTo>
                  <a:lnTo>
                    <a:pt x="408" y="24"/>
                  </a:lnTo>
                  <a:lnTo>
                    <a:pt x="424" y="216"/>
                  </a:lnTo>
                  <a:lnTo>
                    <a:pt x="520" y="232"/>
                  </a:lnTo>
                  <a:lnTo>
                    <a:pt x="568" y="312"/>
                  </a:lnTo>
                  <a:lnTo>
                    <a:pt x="464" y="360"/>
                  </a:lnTo>
                  <a:lnTo>
                    <a:pt x="520" y="488"/>
                  </a:lnTo>
                  <a:lnTo>
                    <a:pt x="8" y="488"/>
                  </a:lnTo>
                  <a:lnTo>
                    <a:pt x="104" y="304"/>
                  </a:lnTo>
                  <a:lnTo>
                    <a:pt x="48" y="216"/>
                  </a:lnTo>
                  <a:lnTo>
                    <a:pt x="56" y="1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23FE7EA8-B39E-40DB-8811-381DE37C3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386" y="4774637"/>
              <a:ext cx="903835" cy="7495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2" y="0"/>
                </a:cxn>
                <a:cxn ang="0">
                  <a:pos x="632" y="56"/>
                </a:cxn>
                <a:cxn ang="0">
                  <a:pos x="464" y="64"/>
                </a:cxn>
                <a:cxn ang="0">
                  <a:pos x="440" y="184"/>
                </a:cxn>
                <a:cxn ang="0">
                  <a:pos x="384" y="184"/>
                </a:cxn>
                <a:cxn ang="0">
                  <a:pos x="384" y="456"/>
                </a:cxn>
                <a:cxn ang="0">
                  <a:pos x="192" y="440"/>
                </a:cxn>
                <a:cxn ang="0">
                  <a:pos x="120" y="248"/>
                </a:cxn>
                <a:cxn ang="0">
                  <a:pos x="0" y="0"/>
                </a:cxn>
              </a:cxnLst>
              <a:rect l="0" t="0" r="r" b="b"/>
              <a:pathLst>
                <a:path w="632" h="456">
                  <a:moveTo>
                    <a:pt x="0" y="0"/>
                  </a:moveTo>
                  <a:lnTo>
                    <a:pt x="512" y="0"/>
                  </a:lnTo>
                  <a:lnTo>
                    <a:pt x="632" y="56"/>
                  </a:lnTo>
                  <a:lnTo>
                    <a:pt x="464" y="64"/>
                  </a:lnTo>
                  <a:lnTo>
                    <a:pt x="440" y="184"/>
                  </a:lnTo>
                  <a:lnTo>
                    <a:pt x="384" y="184"/>
                  </a:lnTo>
                  <a:lnTo>
                    <a:pt x="384" y="456"/>
                  </a:lnTo>
                  <a:lnTo>
                    <a:pt x="192" y="440"/>
                  </a:lnTo>
                  <a:lnTo>
                    <a:pt x="120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742C702F-89FD-48E1-83C7-762FCE316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76" y="4851762"/>
              <a:ext cx="535070" cy="595325"/>
            </a:xfrm>
            <a:custGeom>
              <a:avLst/>
              <a:gdLst/>
              <a:ahLst/>
              <a:cxnLst>
                <a:cxn ang="0">
                  <a:pos x="88" y="16"/>
                </a:cxn>
                <a:cxn ang="0">
                  <a:pos x="248" y="0"/>
                </a:cxn>
                <a:cxn ang="0">
                  <a:pos x="376" y="184"/>
                </a:cxn>
                <a:cxn ang="0">
                  <a:pos x="192" y="312"/>
                </a:cxn>
                <a:cxn ang="0">
                  <a:pos x="136" y="288"/>
                </a:cxn>
                <a:cxn ang="0">
                  <a:pos x="64" y="360"/>
                </a:cxn>
                <a:cxn ang="0">
                  <a:pos x="0" y="272"/>
                </a:cxn>
                <a:cxn ang="0">
                  <a:pos x="0" y="136"/>
                </a:cxn>
                <a:cxn ang="0">
                  <a:pos x="64" y="136"/>
                </a:cxn>
                <a:cxn ang="0">
                  <a:pos x="88" y="16"/>
                </a:cxn>
              </a:cxnLst>
              <a:rect l="0" t="0" r="r" b="b"/>
              <a:pathLst>
                <a:path w="376" h="360">
                  <a:moveTo>
                    <a:pt x="88" y="16"/>
                  </a:moveTo>
                  <a:lnTo>
                    <a:pt x="248" y="0"/>
                  </a:lnTo>
                  <a:lnTo>
                    <a:pt x="376" y="184"/>
                  </a:lnTo>
                  <a:lnTo>
                    <a:pt x="192" y="312"/>
                  </a:lnTo>
                  <a:lnTo>
                    <a:pt x="136" y="288"/>
                  </a:lnTo>
                  <a:lnTo>
                    <a:pt x="64" y="360"/>
                  </a:lnTo>
                  <a:lnTo>
                    <a:pt x="0" y="272"/>
                  </a:lnTo>
                  <a:lnTo>
                    <a:pt x="0" y="136"/>
                  </a:lnTo>
                  <a:lnTo>
                    <a:pt x="64" y="136"/>
                  </a:lnTo>
                  <a:lnTo>
                    <a:pt x="88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A12EF7CD-81FF-44C3-9265-FAEE048B4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150" y="5090376"/>
              <a:ext cx="1019526" cy="843577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92" y="256"/>
                </a:cxn>
                <a:cxn ang="0">
                  <a:pos x="192" y="128"/>
                </a:cxn>
                <a:cxn ang="0">
                  <a:pos x="256" y="208"/>
                </a:cxn>
                <a:cxn ang="0">
                  <a:pos x="320" y="144"/>
                </a:cxn>
                <a:cxn ang="0">
                  <a:pos x="376" y="160"/>
                </a:cxn>
                <a:cxn ang="0">
                  <a:pos x="560" y="40"/>
                </a:cxn>
                <a:cxn ang="0">
                  <a:pos x="688" y="0"/>
                </a:cxn>
                <a:cxn ang="0">
                  <a:pos x="712" y="152"/>
                </a:cxn>
                <a:cxn ang="0">
                  <a:pos x="688" y="256"/>
                </a:cxn>
                <a:cxn ang="0">
                  <a:pos x="576" y="376"/>
                </a:cxn>
                <a:cxn ang="0">
                  <a:pos x="304" y="496"/>
                </a:cxn>
                <a:cxn ang="0">
                  <a:pos x="152" y="512"/>
                </a:cxn>
                <a:cxn ang="0">
                  <a:pos x="0" y="248"/>
                </a:cxn>
              </a:cxnLst>
              <a:rect l="0" t="0" r="r" b="b"/>
              <a:pathLst>
                <a:path w="712" h="512">
                  <a:moveTo>
                    <a:pt x="0" y="248"/>
                  </a:moveTo>
                  <a:lnTo>
                    <a:pt x="192" y="256"/>
                  </a:lnTo>
                  <a:lnTo>
                    <a:pt x="192" y="128"/>
                  </a:lnTo>
                  <a:lnTo>
                    <a:pt x="256" y="208"/>
                  </a:lnTo>
                  <a:lnTo>
                    <a:pt x="320" y="144"/>
                  </a:lnTo>
                  <a:lnTo>
                    <a:pt x="376" y="160"/>
                  </a:lnTo>
                  <a:lnTo>
                    <a:pt x="560" y="40"/>
                  </a:lnTo>
                  <a:lnTo>
                    <a:pt x="688" y="0"/>
                  </a:lnTo>
                  <a:lnTo>
                    <a:pt x="712" y="152"/>
                  </a:lnTo>
                  <a:lnTo>
                    <a:pt x="688" y="256"/>
                  </a:lnTo>
                  <a:lnTo>
                    <a:pt x="576" y="376"/>
                  </a:lnTo>
                  <a:lnTo>
                    <a:pt x="304" y="496"/>
                  </a:lnTo>
                  <a:lnTo>
                    <a:pt x="152" y="512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29788B85-4B66-479E-9243-68D2C8BD7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05" y="2716304"/>
              <a:ext cx="149434" cy="2651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8" y="16"/>
                </a:cxn>
                <a:cxn ang="0">
                  <a:pos x="104" y="8"/>
                </a:cxn>
                <a:cxn ang="0">
                  <a:pos x="8" y="0"/>
                </a:cxn>
                <a:cxn ang="0">
                  <a:pos x="0" y="16"/>
                </a:cxn>
              </a:cxnLst>
              <a:rect l="0" t="0" r="r" b="b"/>
              <a:pathLst>
                <a:path w="104" h="16">
                  <a:moveTo>
                    <a:pt x="0" y="16"/>
                  </a:moveTo>
                  <a:lnTo>
                    <a:pt x="88" y="16"/>
                  </a:lnTo>
                  <a:lnTo>
                    <a:pt x="104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28E633A0-465F-4292-9666-F272E0BC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521" y="2940455"/>
              <a:ext cx="137383" cy="34225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8"/>
                </a:cxn>
                <a:cxn ang="0">
                  <a:pos x="24" y="208"/>
                </a:cxn>
                <a:cxn ang="0">
                  <a:pos x="96" y="208"/>
                </a:cxn>
                <a:cxn ang="0">
                  <a:pos x="64" y="48"/>
                </a:cxn>
                <a:cxn ang="0">
                  <a:pos x="40" y="0"/>
                </a:cxn>
              </a:cxnLst>
              <a:rect l="0" t="0" r="r" b="b"/>
              <a:pathLst>
                <a:path w="96" h="208">
                  <a:moveTo>
                    <a:pt x="40" y="0"/>
                  </a:moveTo>
                  <a:lnTo>
                    <a:pt x="0" y="8"/>
                  </a:lnTo>
                  <a:lnTo>
                    <a:pt x="24" y="208"/>
                  </a:lnTo>
                  <a:lnTo>
                    <a:pt x="96" y="208"/>
                  </a:lnTo>
                  <a:lnTo>
                    <a:pt x="64" y="4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C499A908-8E38-4FF7-A72E-45A3B95B4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57" y="2822354"/>
              <a:ext cx="173536" cy="460354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40" y="48"/>
                </a:cxn>
                <a:cxn ang="0">
                  <a:pos x="0" y="72"/>
                </a:cxn>
                <a:cxn ang="0">
                  <a:pos x="24" y="120"/>
                </a:cxn>
                <a:cxn ang="0">
                  <a:pos x="56" y="280"/>
                </a:cxn>
                <a:cxn ang="0">
                  <a:pos x="120" y="280"/>
                </a:cxn>
                <a:cxn ang="0">
                  <a:pos x="112" y="0"/>
                </a:cxn>
              </a:cxnLst>
              <a:rect l="0" t="0" r="r" b="b"/>
              <a:pathLst>
                <a:path w="120" h="280">
                  <a:moveTo>
                    <a:pt x="112" y="0"/>
                  </a:moveTo>
                  <a:lnTo>
                    <a:pt x="40" y="48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56" y="280"/>
                  </a:lnTo>
                  <a:lnTo>
                    <a:pt x="120" y="28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4CAE929F-9B72-4F0E-8EAC-18EB95CD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000" y="3441781"/>
              <a:ext cx="103640" cy="79538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72" y="0"/>
                </a:cxn>
                <a:cxn ang="0">
                  <a:pos x="72" y="40"/>
                </a:cxn>
                <a:cxn ang="0">
                  <a:pos x="0" y="48"/>
                </a:cxn>
                <a:cxn ang="0">
                  <a:pos x="8" y="8"/>
                </a:cxn>
              </a:cxnLst>
              <a:rect l="0" t="0" r="r" b="b"/>
              <a:pathLst>
                <a:path w="72" h="48">
                  <a:moveTo>
                    <a:pt x="8" y="8"/>
                  </a:moveTo>
                  <a:lnTo>
                    <a:pt x="72" y="0"/>
                  </a:lnTo>
                  <a:lnTo>
                    <a:pt x="72" y="40"/>
                  </a:lnTo>
                  <a:lnTo>
                    <a:pt x="0" y="4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7BB5377B-7BDE-4B41-9E3A-8A9A74BDF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91" y="3388755"/>
              <a:ext cx="366353" cy="315739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32" y="19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256" h="192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32" y="19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04F92A45-0078-4CB8-B1D7-8A76C8ECA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986" y="3677982"/>
              <a:ext cx="137383" cy="9399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4" y="0"/>
                </a:cxn>
                <a:cxn ang="0">
                  <a:pos x="96" y="48"/>
                </a:cxn>
                <a:cxn ang="0">
                  <a:pos x="56" y="48"/>
                </a:cxn>
                <a:cxn ang="0">
                  <a:pos x="24" y="56"/>
                </a:cxn>
                <a:cxn ang="0">
                  <a:pos x="0" y="16"/>
                </a:cxn>
              </a:cxnLst>
              <a:rect l="0" t="0" r="r" b="b"/>
              <a:pathLst>
                <a:path w="96" h="56">
                  <a:moveTo>
                    <a:pt x="0" y="16"/>
                  </a:moveTo>
                  <a:lnTo>
                    <a:pt x="64" y="0"/>
                  </a:lnTo>
                  <a:lnTo>
                    <a:pt x="96" y="48"/>
                  </a:lnTo>
                  <a:lnTo>
                    <a:pt x="56" y="48"/>
                  </a:lnTo>
                  <a:lnTo>
                    <a:pt x="24" y="5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B2DBD903-5294-47BC-B57C-98EE1C0FF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3757520"/>
              <a:ext cx="113281" cy="15907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40" y="0"/>
                </a:cxn>
                <a:cxn ang="0">
                  <a:pos x="8" y="8"/>
                </a:cxn>
                <a:cxn ang="0">
                  <a:pos x="8" y="56"/>
                </a:cxn>
                <a:cxn ang="0">
                  <a:pos x="0" y="96"/>
                </a:cxn>
                <a:cxn ang="0">
                  <a:pos x="48" y="64"/>
                </a:cxn>
                <a:cxn ang="0">
                  <a:pos x="72" y="48"/>
                </a:cxn>
                <a:cxn ang="0">
                  <a:pos x="80" y="0"/>
                </a:cxn>
              </a:cxnLst>
              <a:rect l="0" t="0" r="r" b="b"/>
              <a:pathLst>
                <a:path w="80" h="96">
                  <a:moveTo>
                    <a:pt x="80" y="0"/>
                  </a:moveTo>
                  <a:lnTo>
                    <a:pt x="40" y="0"/>
                  </a:lnTo>
                  <a:lnTo>
                    <a:pt x="8" y="8"/>
                  </a:lnTo>
                  <a:lnTo>
                    <a:pt x="8" y="56"/>
                  </a:lnTo>
                  <a:lnTo>
                    <a:pt x="0" y="96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664FF5D3-3679-4885-8037-2084E042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834" y="5538676"/>
              <a:ext cx="134974" cy="132564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6" y="24"/>
                </a:cxn>
                <a:cxn ang="0">
                  <a:pos x="0" y="72"/>
                </a:cxn>
                <a:cxn ang="0">
                  <a:pos x="40" y="80"/>
                </a:cxn>
                <a:cxn ang="0">
                  <a:pos x="80" y="56"/>
                </a:cxn>
                <a:cxn ang="0">
                  <a:pos x="96" y="32"/>
                </a:cxn>
                <a:cxn ang="0">
                  <a:pos x="72" y="0"/>
                </a:cxn>
              </a:cxnLst>
              <a:rect l="0" t="0" r="r" b="b"/>
              <a:pathLst>
                <a:path w="96" h="80">
                  <a:moveTo>
                    <a:pt x="72" y="0"/>
                  </a:moveTo>
                  <a:lnTo>
                    <a:pt x="16" y="24"/>
                  </a:lnTo>
                  <a:lnTo>
                    <a:pt x="0" y="72"/>
                  </a:lnTo>
                  <a:lnTo>
                    <a:pt x="40" y="80"/>
                  </a:lnTo>
                  <a:lnTo>
                    <a:pt x="80" y="56"/>
                  </a:lnTo>
                  <a:lnTo>
                    <a:pt x="96" y="3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E2C63140-1558-41A2-A429-F40111698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088" y="5247039"/>
              <a:ext cx="91589" cy="1205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4" y="0"/>
                </a:cxn>
                <a:cxn ang="0">
                  <a:pos x="8" y="8"/>
                </a:cxn>
                <a:cxn ang="0">
                  <a:pos x="0" y="40"/>
                </a:cxn>
                <a:cxn ang="0">
                  <a:pos x="16" y="72"/>
                </a:cxn>
                <a:cxn ang="0">
                  <a:pos x="32" y="72"/>
                </a:cxn>
                <a:cxn ang="0">
                  <a:pos x="64" y="56"/>
                </a:cxn>
                <a:cxn ang="0">
                  <a:pos x="56" y="0"/>
                </a:cxn>
              </a:cxnLst>
              <a:rect l="0" t="0" r="r" b="b"/>
              <a:pathLst>
                <a:path w="64" h="72">
                  <a:moveTo>
                    <a:pt x="56" y="0"/>
                  </a:moveTo>
                  <a:lnTo>
                    <a:pt x="24" y="0"/>
                  </a:lnTo>
                  <a:lnTo>
                    <a:pt x="8" y="8"/>
                  </a:lnTo>
                  <a:lnTo>
                    <a:pt x="0" y="40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64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8ADC5285-1437-44D2-8CF0-8D3038A6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951" y="2781379"/>
              <a:ext cx="101230" cy="159076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40"/>
                </a:cxn>
                <a:cxn ang="0">
                  <a:pos x="8" y="96"/>
                </a:cxn>
                <a:cxn ang="0">
                  <a:pos x="64" y="96"/>
                </a:cxn>
                <a:cxn ang="0">
                  <a:pos x="72" y="88"/>
                </a:cxn>
                <a:cxn ang="0">
                  <a:pos x="48" y="72"/>
                </a:cxn>
                <a:cxn ang="0">
                  <a:pos x="64" y="0"/>
                </a:cxn>
              </a:cxnLst>
              <a:rect l="0" t="0" r="r" b="b"/>
              <a:pathLst>
                <a:path w="72" h="96">
                  <a:moveTo>
                    <a:pt x="64" y="0"/>
                  </a:moveTo>
                  <a:lnTo>
                    <a:pt x="0" y="40"/>
                  </a:lnTo>
                  <a:lnTo>
                    <a:pt x="8" y="96"/>
                  </a:lnTo>
                  <a:lnTo>
                    <a:pt x="64" y="96"/>
                  </a:lnTo>
                  <a:lnTo>
                    <a:pt x="72" y="88"/>
                  </a:lnTo>
                  <a:lnTo>
                    <a:pt x="4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AA1BB5C3-1DFB-4734-8553-589EB321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970" y="2974198"/>
              <a:ext cx="161485" cy="22415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48"/>
                </a:cxn>
                <a:cxn ang="0">
                  <a:pos x="88" y="136"/>
                </a:cxn>
                <a:cxn ang="0">
                  <a:pos x="112" y="56"/>
                </a:cxn>
                <a:cxn ang="0">
                  <a:pos x="56" y="0"/>
                </a:cxn>
              </a:cxnLst>
              <a:rect l="0" t="0" r="r" b="b"/>
              <a:pathLst>
                <a:path w="112" h="136">
                  <a:moveTo>
                    <a:pt x="56" y="0"/>
                  </a:moveTo>
                  <a:lnTo>
                    <a:pt x="0" y="48"/>
                  </a:lnTo>
                  <a:lnTo>
                    <a:pt x="88" y="136"/>
                  </a:lnTo>
                  <a:lnTo>
                    <a:pt x="112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461848FE-8D18-49A0-91C2-6D920788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709" y="3068197"/>
              <a:ext cx="161485" cy="27717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80"/>
                </a:cxn>
                <a:cxn ang="0">
                  <a:pos x="88" y="168"/>
                </a:cxn>
                <a:cxn ang="0">
                  <a:pos x="112" y="64"/>
                </a:cxn>
                <a:cxn ang="0">
                  <a:pos x="24" y="0"/>
                </a:cxn>
              </a:cxnLst>
              <a:rect l="0" t="0" r="r" b="b"/>
              <a:pathLst>
                <a:path w="112" h="168">
                  <a:moveTo>
                    <a:pt x="24" y="0"/>
                  </a:moveTo>
                  <a:lnTo>
                    <a:pt x="0" y="80"/>
                  </a:lnTo>
                  <a:lnTo>
                    <a:pt x="88" y="168"/>
                  </a:lnTo>
                  <a:lnTo>
                    <a:pt x="112" y="6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 sz="1050"/>
            </a:p>
          </p:txBody>
        </p:sp>
      </p:grpSp>
      <p:grpSp>
        <p:nvGrpSpPr>
          <p:cNvPr id="84" name="Gruppieren 377">
            <a:extLst>
              <a:ext uri="{FF2B5EF4-FFF2-40B4-BE49-F238E27FC236}">
                <a16:creationId xmlns:a16="http://schemas.microsoft.com/office/drawing/2014/main" id="{7AA275D1-BA44-44D7-8546-A825E10D564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520455" y="1560361"/>
            <a:ext cx="330137" cy="398261"/>
            <a:chOff x="6408738" y="503238"/>
            <a:chExt cx="600075" cy="723901"/>
          </a:xfrm>
          <a:solidFill>
            <a:srgbClr val="001532"/>
          </a:solidFill>
        </p:grpSpPr>
        <p:sp>
          <p:nvSpPr>
            <p:cNvPr id="85" name="Freeform 3250">
              <a:extLst>
                <a:ext uri="{FF2B5EF4-FFF2-40B4-BE49-F238E27FC236}">
                  <a16:creationId xmlns:a16="http://schemas.microsoft.com/office/drawing/2014/main" id="{02F2B3F6-2C6C-4983-A21E-45E4B64C8C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4001" y="668338"/>
              <a:ext cx="211138" cy="44450"/>
            </a:xfrm>
            <a:custGeom>
              <a:avLst/>
              <a:gdLst>
                <a:gd name="T0" fmla="*/ 56 w 56"/>
                <a:gd name="T1" fmla="*/ 6 h 12"/>
                <a:gd name="T2" fmla="*/ 51 w 56"/>
                <a:gd name="T3" fmla="*/ 12 h 12"/>
                <a:gd name="T4" fmla="*/ 5 w 56"/>
                <a:gd name="T5" fmla="*/ 12 h 12"/>
                <a:gd name="T6" fmla="*/ 0 w 56"/>
                <a:gd name="T7" fmla="*/ 6 h 12"/>
                <a:gd name="T8" fmla="*/ 0 w 56"/>
                <a:gd name="T9" fmla="*/ 6 h 12"/>
                <a:gd name="T10" fmla="*/ 5 w 56"/>
                <a:gd name="T11" fmla="*/ 0 h 12"/>
                <a:gd name="T12" fmla="*/ 51 w 56"/>
                <a:gd name="T13" fmla="*/ 0 h 12"/>
                <a:gd name="T14" fmla="*/ 56 w 56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2">
                  <a:moveTo>
                    <a:pt x="56" y="6"/>
                  </a:moveTo>
                  <a:cubicBezTo>
                    <a:pt x="56" y="9"/>
                    <a:pt x="54" y="12"/>
                    <a:pt x="5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251">
              <a:extLst>
                <a:ext uri="{FF2B5EF4-FFF2-40B4-BE49-F238E27FC236}">
                  <a16:creationId xmlns:a16="http://schemas.microsoft.com/office/drawing/2014/main" id="{12F3AA9A-56F0-41D0-9E22-68807204769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84951" y="503238"/>
              <a:ext cx="244475" cy="142875"/>
            </a:xfrm>
            <a:custGeom>
              <a:avLst/>
              <a:gdLst>
                <a:gd name="T0" fmla="*/ 65 w 65"/>
                <a:gd name="T1" fmla="*/ 19 h 38"/>
                <a:gd name="T2" fmla="*/ 52 w 65"/>
                <a:gd name="T3" fmla="*/ 38 h 38"/>
                <a:gd name="T4" fmla="*/ 14 w 65"/>
                <a:gd name="T5" fmla="*/ 38 h 38"/>
                <a:gd name="T6" fmla="*/ 0 w 65"/>
                <a:gd name="T7" fmla="*/ 19 h 38"/>
                <a:gd name="T8" fmla="*/ 0 w 65"/>
                <a:gd name="T9" fmla="*/ 19 h 38"/>
                <a:gd name="T10" fmla="*/ 14 w 65"/>
                <a:gd name="T11" fmla="*/ 0 h 38"/>
                <a:gd name="T12" fmla="*/ 28 w 65"/>
                <a:gd name="T13" fmla="*/ 10 h 38"/>
                <a:gd name="T14" fmla="*/ 38 w 65"/>
                <a:gd name="T15" fmla="*/ 0 h 38"/>
                <a:gd name="T16" fmla="*/ 47 w 65"/>
                <a:gd name="T17" fmla="*/ 10 h 38"/>
                <a:gd name="T18" fmla="*/ 52 w 65"/>
                <a:gd name="T19" fmla="*/ 0 h 38"/>
                <a:gd name="T20" fmla="*/ 65 w 65"/>
                <a:gd name="T2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8">
                  <a:moveTo>
                    <a:pt x="65" y="19"/>
                  </a:moveTo>
                  <a:cubicBezTo>
                    <a:pt x="65" y="29"/>
                    <a:pt x="59" y="38"/>
                    <a:pt x="5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7" y="38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7" y="0"/>
                    <a:pt x="14" y="0"/>
                  </a:cubicBezTo>
                  <a:cubicBezTo>
                    <a:pt x="14" y="0"/>
                    <a:pt x="24" y="11"/>
                    <a:pt x="28" y="10"/>
                  </a:cubicBezTo>
                  <a:cubicBezTo>
                    <a:pt x="32" y="9"/>
                    <a:pt x="34" y="0"/>
                    <a:pt x="38" y="0"/>
                  </a:cubicBezTo>
                  <a:cubicBezTo>
                    <a:pt x="41" y="1"/>
                    <a:pt x="44" y="10"/>
                    <a:pt x="47" y="10"/>
                  </a:cubicBezTo>
                  <a:cubicBezTo>
                    <a:pt x="49" y="9"/>
                    <a:pt x="52" y="0"/>
                    <a:pt x="52" y="0"/>
                  </a:cubicBezTo>
                  <a:cubicBezTo>
                    <a:pt x="59" y="0"/>
                    <a:pt x="65" y="9"/>
                    <a:pt x="6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252">
              <a:extLst>
                <a:ext uri="{FF2B5EF4-FFF2-40B4-BE49-F238E27FC236}">
                  <a16:creationId xmlns:a16="http://schemas.microsoft.com/office/drawing/2014/main" id="{39B89ABA-0DDC-483D-A736-3E06FF53EF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08738" y="739776"/>
              <a:ext cx="600075" cy="487363"/>
            </a:xfrm>
            <a:custGeom>
              <a:avLst/>
              <a:gdLst>
                <a:gd name="T0" fmla="*/ 160 w 160"/>
                <a:gd name="T1" fmla="*/ 116 h 130"/>
                <a:gd name="T2" fmla="*/ 145 w 160"/>
                <a:gd name="T3" fmla="*/ 130 h 130"/>
                <a:gd name="T4" fmla="*/ 15 w 160"/>
                <a:gd name="T5" fmla="*/ 130 h 130"/>
                <a:gd name="T6" fmla="*/ 0 w 160"/>
                <a:gd name="T7" fmla="*/ 116 h 130"/>
                <a:gd name="T8" fmla="*/ 15 w 160"/>
                <a:gd name="T9" fmla="*/ 101 h 130"/>
                <a:gd name="T10" fmla="*/ 15 w 160"/>
                <a:gd name="T11" fmla="*/ 47 h 130"/>
                <a:gd name="T12" fmla="*/ 62 w 160"/>
                <a:gd name="T13" fmla="*/ 0 h 130"/>
                <a:gd name="T14" fmla="*/ 98 w 160"/>
                <a:gd name="T15" fmla="*/ 0 h 130"/>
                <a:gd name="T16" fmla="*/ 145 w 160"/>
                <a:gd name="T17" fmla="*/ 47 h 130"/>
                <a:gd name="T18" fmla="*/ 145 w 160"/>
                <a:gd name="T19" fmla="*/ 101 h 130"/>
                <a:gd name="T20" fmla="*/ 160 w 160"/>
                <a:gd name="T21" fmla="*/ 116 h 130"/>
                <a:gd name="T22" fmla="*/ 106 w 160"/>
                <a:gd name="T23" fmla="*/ 76 h 130"/>
                <a:gd name="T24" fmla="*/ 88 w 160"/>
                <a:gd name="T25" fmla="*/ 55 h 130"/>
                <a:gd name="T26" fmla="*/ 75 w 160"/>
                <a:gd name="T27" fmla="*/ 46 h 130"/>
                <a:gd name="T28" fmla="*/ 84 w 160"/>
                <a:gd name="T29" fmla="*/ 40 h 130"/>
                <a:gd name="T30" fmla="*/ 100 w 160"/>
                <a:gd name="T31" fmla="*/ 44 h 130"/>
                <a:gd name="T32" fmla="*/ 103 w 160"/>
                <a:gd name="T33" fmla="*/ 31 h 130"/>
                <a:gd name="T34" fmla="*/ 87 w 160"/>
                <a:gd name="T35" fmla="*/ 28 h 130"/>
                <a:gd name="T36" fmla="*/ 87 w 160"/>
                <a:gd name="T37" fmla="*/ 26 h 130"/>
                <a:gd name="T38" fmla="*/ 87 w 160"/>
                <a:gd name="T39" fmla="*/ 26 h 130"/>
                <a:gd name="T40" fmla="*/ 87 w 160"/>
                <a:gd name="T41" fmla="*/ 25 h 130"/>
                <a:gd name="T42" fmla="*/ 82 w 160"/>
                <a:gd name="T43" fmla="*/ 19 h 130"/>
                <a:gd name="T44" fmla="*/ 76 w 160"/>
                <a:gd name="T45" fmla="*/ 25 h 130"/>
                <a:gd name="T46" fmla="*/ 76 w 160"/>
                <a:gd name="T47" fmla="*/ 27 h 130"/>
                <a:gd name="T48" fmla="*/ 76 w 160"/>
                <a:gd name="T49" fmla="*/ 28 h 130"/>
                <a:gd name="T50" fmla="*/ 76 w 160"/>
                <a:gd name="T51" fmla="*/ 29 h 130"/>
                <a:gd name="T52" fmla="*/ 58 w 160"/>
                <a:gd name="T53" fmla="*/ 48 h 130"/>
                <a:gd name="T54" fmla="*/ 78 w 160"/>
                <a:gd name="T55" fmla="*/ 68 h 130"/>
                <a:gd name="T56" fmla="*/ 89 w 160"/>
                <a:gd name="T57" fmla="*/ 77 h 130"/>
                <a:gd name="T58" fmla="*/ 79 w 160"/>
                <a:gd name="T59" fmla="*/ 84 h 130"/>
                <a:gd name="T60" fmla="*/ 61 w 160"/>
                <a:gd name="T61" fmla="*/ 80 h 130"/>
                <a:gd name="T62" fmla="*/ 57 w 160"/>
                <a:gd name="T63" fmla="*/ 92 h 130"/>
                <a:gd name="T64" fmla="*/ 76 w 160"/>
                <a:gd name="T65" fmla="*/ 97 h 130"/>
                <a:gd name="T66" fmla="*/ 76 w 160"/>
                <a:gd name="T67" fmla="*/ 99 h 130"/>
                <a:gd name="T68" fmla="*/ 76 w 160"/>
                <a:gd name="T69" fmla="*/ 99 h 130"/>
                <a:gd name="T70" fmla="*/ 76 w 160"/>
                <a:gd name="T71" fmla="*/ 100 h 130"/>
                <a:gd name="T72" fmla="*/ 81 w 160"/>
                <a:gd name="T73" fmla="*/ 105 h 130"/>
                <a:gd name="T74" fmla="*/ 87 w 160"/>
                <a:gd name="T75" fmla="*/ 100 h 130"/>
                <a:gd name="T76" fmla="*/ 87 w 160"/>
                <a:gd name="T77" fmla="*/ 99 h 130"/>
                <a:gd name="T78" fmla="*/ 87 w 160"/>
                <a:gd name="T79" fmla="*/ 99 h 130"/>
                <a:gd name="T80" fmla="*/ 87 w 160"/>
                <a:gd name="T81" fmla="*/ 96 h 130"/>
                <a:gd name="T82" fmla="*/ 106 w 160"/>
                <a:gd name="T83" fmla="*/ 7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130">
                  <a:moveTo>
                    <a:pt x="160" y="116"/>
                  </a:moveTo>
                  <a:cubicBezTo>
                    <a:pt x="160" y="124"/>
                    <a:pt x="153" y="130"/>
                    <a:pt x="145" y="130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7" y="130"/>
                    <a:pt x="0" y="124"/>
                    <a:pt x="0" y="116"/>
                  </a:cubicBezTo>
                  <a:cubicBezTo>
                    <a:pt x="0" y="108"/>
                    <a:pt x="7" y="101"/>
                    <a:pt x="15" y="101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21"/>
                    <a:pt x="36" y="0"/>
                    <a:pt x="62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4" y="0"/>
                    <a:pt x="145" y="21"/>
                    <a:pt x="145" y="47"/>
                  </a:cubicBezTo>
                  <a:cubicBezTo>
                    <a:pt x="145" y="101"/>
                    <a:pt x="145" y="101"/>
                    <a:pt x="145" y="101"/>
                  </a:cubicBezTo>
                  <a:cubicBezTo>
                    <a:pt x="153" y="101"/>
                    <a:pt x="160" y="108"/>
                    <a:pt x="160" y="116"/>
                  </a:cubicBezTo>
                  <a:close/>
                  <a:moveTo>
                    <a:pt x="106" y="76"/>
                  </a:moveTo>
                  <a:cubicBezTo>
                    <a:pt x="106" y="66"/>
                    <a:pt x="101" y="60"/>
                    <a:pt x="88" y="55"/>
                  </a:cubicBezTo>
                  <a:cubicBezTo>
                    <a:pt x="79" y="52"/>
                    <a:pt x="75" y="50"/>
                    <a:pt x="75" y="46"/>
                  </a:cubicBezTo>
                  <a:cubicBezTo>
                    <a:pt x="75" y="43"/>
                    <a:pt x="77" y="40"/>
                    <a:pt x="84" y="40"/>
                  </a:cubicBezTo>
                  <a:cubicBezTo>
                    <a:pt x="92" y="40"/>
                    <a:pt x="97" y="42"/>
                    <a:pt x="100" y="44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99" y="30"/>
                    <a:pt x="94" y="28"/>
                    <a:pt x="87" y="2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2"/>
                    <a:pt x="85" y="19"/>
                    <a:pt x="82" y="19"/>
                  </a:cubicBezTo>
                  <a:cubicBezTo>
                    <a:pt x="79" y="19"/>
                    <a:pt x="76" y="22"/>
                    <a:pt x="76" y="2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65" y="31"/>
                    <a:pt x="58" y="38"/>
                    <a:pt x="58" y="48"/>
                  </a:cubicBezTo>
                  <a:cubicBezTo>
                    <a:pt x="58" y="59"/>
                    <a:pt x="66" y="64"/>
                    <a:pt x="78" y="68"/>
                  </a:cubicBezTo>
                  <a:cubicBezTo>
                    <a:pt x="86" y="71"/>
                    <a:pt x="89" y="73"/>
                    <a:pt x="89" y="77"/>
                  </a:cubicBezTo>
                  <a:cubicBezTo>
                    <a:pt x="89" y="82"/>
                    <a:pt x="85" y="84"/>
                    <a:pt x="79" y="84"/>
                  </a:cubicBezTo>
                  <a:cubicBezTo>
                    <a:pt x="72" y="84"/>
                    <a:pt x="65" y="82"/>
                    <a:pt x="61" y="8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2" y="95"/>
                    <a:pt x="69" y="97"/>
                    <a:pt x="76" y="97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6" y="103"/>
                    <a:pt x="78" y="105"/>
                    <a:pt x="81" y="105"/>
                  </a:cubicBezTo>
                  <a:cubicBezTo>
                    <a:pt x="84" y="105"/>
                    <a:pt x="87" y="103"/>
                    <a:pt x="87" y="100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99" y="94"/>
                    <a:pt x="106" y="86"/>
                    <a:pt x="10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9" name="Rectangle 83">
            <a:extLst>
              <a:ext uri="{FF2B5EF4-FFF2-40B4-BE49-F238E27FC236}">
                <a16:creationId xmlns:a16="http://schemas.microsoft.com/office/drawing/2014/main" id="{89A85208-7C85-4EE8-B889-E75B9ACF6902}"/>
              </a:ext>
            </a:extLst>
          </p:cNvPr>
          <p:cNvSpPr/>
          <p:nvPr/>
        </p:nvSpPr>
        <p:spPr>
          <a:xfrm>
            <a:off x="9712291" y="1509659"/>
            <a:ext cx="532800" cy="532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A4933824-1F7D-4F29-A6F9-5ABBA876A460}"/>
              </a:ext>
            </a:extLst>
          </p:cNvPr>
          <p:cNvSpPr/>
          <p:nvPr/>
        </p:nvSpPr>
        <p:spPr>
          <a:xfrm>
            <a:off x="9665803" y="2018951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  <a:latin typeface="Gill Sans Light"/>
              </a:rPr>
              <a:t>Growth stage</a:t>
            </a:r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205650A7-ABAB-44E6-B660-BE10F6817941}"/>
              </a:ext>
            </a:extLst>
          </p:cNvPr>
          <p:cNvSpPr/>
          <p:nvPr/>
        </p:nvSpPr>
        <p:spPr>
          <a:xfrm>
            <a:off x="1493428" y="1845122"/>
            <a:ext cx="511057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Light" charset="0"/>
              </a:rPr>
              <a:t>SANERGY </a:t>
            </a:r>
          </a:p>
          <a:p>
            <a:r>
              <a:rPr lang="en-US" sz="2400" dirty="0">
                <a:latin typeface="Gill Sans Light" charset="0"/>
              </a:rPr>
              <a:t>AFFORDABLE HYGEINIC SANITATION </a:t>
            </a:r>
          </a:p>
          <a:p>
            <a:pPr>
              <a:lnSpc>
                <a:spcPts val="1500"/>
              </a:lnSpc>
            </a:pPr>
            <a:endParaRPr lang="en-US" sz="1600" dirty="0">
              <a:latin typeface="Gill Sans Light" charset="0"/>
            </a:endParaRPr>
          </a:p>
          <a:p>
            <a:pPr>
              <a:lnSpc>
                <a:spcPts val="1500"/>
              </a:lnSpc>
            </a:pPr>
            <a:r>
              <a:rPr lang="en-US" sz="1600" dirty="0">
                <a:latin typeface="Gill Sans Light" charset="0"/>
              </a:rPr>
              <a:t>2.5 billion people lack access to hygienic sanitation - second largest cause of disease in the world.</a:t>
            </a:r>
          </a:p>
          <a:p>
            <a:pPr>
              <a:lnSpc>
                <a:spcPts val="1500"/>
              </a:lnSpc>
            </a:pPr>
            <a:r>
              <a:rPr lang="en-US" sz="1600" dirty="0" err="1">
                <a:latin typeface="Gill Sans Light" charset="0"/>
              </a:rPr>
              <a:t>Sanergy</a:t>
            </a:r>
            <a:r>
              <a:rPr lang="en-US" sz="1600" dirty="0">
                <a:latin typeface="Gill Sans Light" charset="0"/>
              </a:rPr>
              <a:t> makes hygienic sanitation affordable and accessible throughout Africa’s informal settlements.</a:t>
            </a:r>
            <a:br>
              <a:rPr lang="en-US" sz="1600" dirty="0">
                <a:latin typeface="Gill Sans Light" charset="0"/>
              </a:rPr>
            </a:br>
            <a:endParaRPr lang="en-US" sz="1600" dirty="0">
              <a:latin typeface="Gill Sans Light" charset="0"/>
            </a:endParaRPr>
          </a:p>
          <a:p>
            <a:pPr marL="171450" indent="-171450">
              <a:lnSpc>
                <a:spcPts val="15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Design and manufacture low-cost, high-quality sanitation facilities</a:t>
            </a:r>
          </a:p>
          <a:p>
            <a:pPr marL="171450" indent="-171450">
              <a:lnSpc>
                <a:spcPts val="15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Network of Fresh Life Operators – local residents who purchase and operate the hygienic sanitation facilities</a:t>
            </a:r>
          </a:p>
          <a:p>
            <a:pPr marL="171450" indent="-171450">
              <a:lnSpc>
                <a:spcPts val="15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Collection of waste on a daily basis</a:t>
            </a:r>
          </a:p>
          <a:p>
            <a:pPr marL="171450" indent="-171450">
              <a:lnSpc>
                <a:spcPts val="15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Gill Sans Light" charset="0"/>
              </a:rPr>
              <a:t>Conversion of the waste at a centralized facility into useful end-products such as organic fertilizer, insect-based animal feed, and renewable energy</a:t>
            </a:r>
            <a:endParaRPr lang="en-US" sz="1600" dirty="0">
              <a:effectLst/>
              <a:latin typeface="Gill Sans Light" charset="0"/>
            </a:endParaRPr>
          </a:p>
        </p:txBody>
      </p:sp>
      <p:pic>
        <p:nvPicPr>
          <p:cNvPr id="98" name="Picture 10">
            <a:extLst>
              <a:ext uri="{FF2B5EF4-FFF2-40B4-BE49-F238E27FC236}">
                <a16:creationId xmlns:a16="http://schemas.microsoft.com/office/drawing/2014/main" id="{6385BA87-AE88-4623-9CCD-028064B0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072" y="4439841"/>
            <a:ext cx="3486834" cy="2047251"/>
          </a:xfrm>
          <a:prstGeom prst="rect">
            <a:avLst/>
          </a:prstGeom>
        </p:spPr>
      </p:pic>
      <p:pic>
        <p:nvPicPr>
          <p:cNvPr id="99" name="Picture 2" descr="https://dssg.uchicago.edu/wp-content/uploads/2016/06/sanergy-cropped.png">
            <a:extLst>
              <a:ext uri="{FF2B5EF4-FFF2-40B4-BE49-F238E27FC236}">
                <a16:creationId xmlns:a16="http://schemas.microsoft.com/office/drawing/2014/main" id="{E7B33880-BB1A-4230-8224-050E12B2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45" y="5868324"/>
            <a:ext cx="1909636" cy="6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uppieren 419">
            <a:extLst>
              <a:ext uri="{FF2B5EF4-FFF2-40B4-BE49-F238E27FC236}">
                <a16:creationId xmlns:a16="http://schemas.microsoft.com/office/drawing/2014/main" id="{12665479-E13A-4739-8343-759344D4C3F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83990" y="1600525"/>
            <a:ext cx="367765" cy="346705"/>
            <a:chOff x="8040688" y="5967413"/>
            <a:chExt cx="720725" cy="679451"/>
          </a:xfrm>
          <a:solidFill>
            <a:srgbClr val="001532"/>
          </a:solidFill>
        </p:grpSpPr>
        <p:sp>
          <p:nvSpPr>
            <p:cNvPr id="102" name="Freeform 1741">
              <a:extLst>
                <a:ext uri="{FF2B5EF4-FFF2-40B4-BE49-F238E27FC236}">
                  <a16:creationId xmlns:a16="http://schemas.microsoft.com/office/drawing/2014/main" id="{61BB72B0-C046-4FEF-B092-88B627EDB9A9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0688" y="6556376"/>
              <a:ext cx="720725" cy="90488"/>
            </a:xfrm>
            <a:custGeom>
              <a:avLst/>
              <a:gdLst>
                <a:gd name="T0" fmla="*/ 192 w 192"/>
                <a:gd name="T1" fmla="*/ 12 h 24"/>
                <a:gd name="T2" fmla="*/ 180 w 192"/>
                <a:gd name="T3" fmla="*/ 24 h 24"/>
                <a:gd name="T4" fmla="*/ 12 w 192"/>
                <a:gd name="T5" fmla="*/ 24 h 24"/>
                <a:gd name="T6" fmla="*/ 0 w 192"/>
                <a:gd name="T7" fmla="*/ 12 h 24"/>
                <a:gd name="T8" fmla="*/ 0 w 192"/>
                <a:gd name="T9" fmla="*/ 12 h 24"/>
                <a:gd name="T10" fmla="*/ 12 w 192"/>
                <a:gd name="T11" fmla="*/ 0 h 24"/>
                <a:gd name="T12" fmla="*/ 180 w 192"/>
                <a:gd name="T13" fmla="*/ 0 h 24"/>
                <a:gd name="T14" fmla="*/ 192 w 192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24">
                  <a:moveTo>
                    <a:pt x="192" y="12"/>
                  </a:moveTo>
                  <a:cubicBezTo>
                    <a:pt x="192" y="19"/>
                    <a:pt x="187" y="24"/>
                    <a:pt x="18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2" y="5"/>
                    <a:pt x="192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1743">
              <a:extLst>
                <a:ext uri="{FF2B5EF4-FFF2-40B4-BE49-F238E27FC236}">
                  <a16:creationId xmlns:a16="http://schemas.microsoft.com/office/drawing/2014/main" id="{8A92F658-41E7-4861-8BF6-7F3CCA19B7D7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7363" y="6286501"/>
              <a:ext cx="134938" cy="225425"/>
            </a:xfrm>
            <a:custGeom>
              <a:avLst/>
              <a:gdLst>
                <a:gd name="T0" fmla="*/ 12 w 36"/>
                <a:gd name="T1" fmla="*/ 0 h 60"/>
                <a:gd name="T2" fmla="*/ 0 w 36"/>
                <a:gd name="T3" fmla="*/ 12 h 60"/>
                <a:gd name="T4" fmla="*/ 0 w 36"/>
                <a:gd name="T5" fmla="*/ 48 h 60"/>
                <a:gd name="T6" fmla="*/ 12 w 36"/>
                <a:gd name="T7" fmla="*/ 60 h 60"/>
                <a:gd name="T8" fmla="*/ 24 w 36"/>
                <a:gd name="T9" fmla="*/ 60 h 60"/>
                <a:gd name="T10" fmla="*/ 36 w 36"/>
                <a:gd name="T11" fmla="*/ 48 h 60"/>
                <a:gd name="T12" fmla="*/ 36 w 36"/>
                <a:gd name="T13" fmla="*/ 12 h 60"/>
                <a:gd name="T14" fmla="*/ 24 w 36"/>
                <a:gd name="T15" fmla="*/ 0 h 60"/>
                <a:gd name="T16" fmla="*/ 12 w 3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0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2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31" y="60"/>
                    <a:pt x="36" y="55"/>
                    <a:pt x="36" y="4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5"/>
                    <a:pt x="31" y="0"/>
                    <a:pt x="24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1744">
              <a:extLst>
                <a:ext uri="{FF2B5EF4-FFF2-40B4-BE49-F238E27FC236}">
                  <a16:creationId xmlns:a16="http://schemas.microsoft.com/office/drawing/2014/main" id="{6654ACDC-B49A-4EA9-A8F7-E4736DA73A8B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2788" y="6151563"/>
              <a:ext cx="134938" cy="360363"/>
            </a:xfrm>
            <a:custGeom>
              <a:avLst/>
              <a:gdLst>
                <a:gd name="T0" fmla="*/ 36 w 36"/>
                <a:gd name="T1" fmla="*/ 84 h 96"/>
                <a:gd name="T2" fmla="*/ 24 w 36"/>
                <a:gd name="T3" fmla="*/ 96 h 96"/>
                <a:gd name="T4" fmla="*/ 12 w 36"/>
                <a:gd name="T5" fmla="*/ 96 h 96"/>
                <a:gd name="T6" fmla="*/ 0 w 36"/>
                <a:gd name="T7" fmla="*/ 84 h 96"/>
                <a:gd name="T8" fmla="*/ 0 w 36"/>
                <a:gd name="T9" fmla="*/ 12 h 96"/>
                <a:gd name="T10" fmla="*/ 12 w 36"/>
                <a:gd name="T11" fmla="*/ 0 h 96"/>
                <a:gd name="T12" fmla="*/ 24 w 36"/>
                <a:gd name="T13" fmla="*/ 0 h 96"/>
                <a:gd name="T14" fmla="*/ 36 w 36"/>
                <a:gd name="T15" fmla="*/ 12 h 96"/>
                <a:gd name="T16" fmla="*/ 36 w 36"/>
                <a:gd name="T17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96">
                  <a:moveTo>
                    <a:pt x="36" y="84"/>
                  </a:moveTo>
                  <a:cubicBezTo>
                    <a:pt x="36" y="91"/>
                    <a:pt x="31" y="96"/>
                    <a:pt x="24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5"/>
                    <a:pt x="36" y="12"/>
                  </a:cubicBezTo>
                  <a:lnTo>
                    <a:pt x="3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1745">
              <a:extLst>
                <a:ext uri="{FF2B5EF4-FFF2-40B4-BE49-F238E27FC236}">
                  <a16:creationId xmlns:a16="http://schemas.microsoft.com/office/drawing/2014/main" id="{4C1D4C94-FB36-45B6-A938-CE0E8C64915D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8213" y="5967413"/>
              <a:ext cx="134938" cy="544513"/>
            </a:xfrm>
            <a:custGeom>
              <a:avLst/>
              <a:gdLst>
                <a:gd name="T0" fmla="*/ 36 w 36"/>
                <a:gd name="T1" fmla="*/ 133 h 145"/>
                <a:gd name="T2" fmla="*/ 24 w 36"/>
                <a:gd name="T3" fmla="*/ 145 h 145"/>
                <a:gd name="T4" fmla="*/ 12 w 36"/>
                <a:gd name="T5" fmla="*/ 145 h 145"/>
                <a:gd name="T6" fmla="*/ 0 w 36"/>
                <a:gd name="T7" fmla="*/ 133 h 145"/>
                <a:gd name="T8" fmla="*/ 0 w 36"/>
                <a:gd name="T9" fmla="*/ 12 h 145"/>
                <a:gd name="T10" fmla="*/ 12 w 36"/>
                <a:gd name="T11" fmla="*/ 0 h 145"/>
                <a:gd name="T12" fmla="*/ 24 w 36"/>
                <a:gd name="T13" fmla="*/ 0 h 145"/>
                <a:gd name="T14" fmla="*/ 36 w 36"/>
                <a:gd name="T15" fmla="*/ 12 h 145"/>
                <a:gd name="T16" fmla="*/ 36 w 36"/>
                <a:gd name="T1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45">
                  <a:moveTo>
                    <a:pt x="36" y="133"/>
                  </a:moveTo>
                  <a:cubicBezTo>
                    <a:pt x="36" y="140"/>
                    <a:pt x="31" y="145"/>
                    <a:pt x="24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6" y="145"/>
                    <a:pt x="0" y="140"/>
                    <a:pt x="0" y="1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6"/>
                    <a:pt x="36" y="12"/>
                  </a:cubicBezTo>
                  <a:lnTo>
                    <a:pt x="36" y="1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6" name="Picture 9">
            <a:extLst>
              <a:ext uri="{FF2B5EF4-FFF2-40B4-BE49-F238E27FC236}">
                <a16:creationId xmlns:a16="http://schemas.microsoft.com/office/drawing/2014/main" id="{4C02FB68-BF79-400F-BE99-31509DA5A8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413" y="1593362"/>
            <a:ext cx="380239" cy="380239"/>
          </a:xfrm>
          <a:prstGeom prst="rect">
            <a:avLst/>
          </a:prstGeom>
          <a:noFill/>
        </p:spPr>
      </p:pic>
      <p:pic>
        <p:nvPicPr>
          <p:cNvPr id="100" name="Picture 11">
            <a:extLst>
              <a:ext uri="{FF2B5EF4-FFF2-40B4-BE49-F238E27FC236}">
                <a16:creationId xmlns:a16="http://schemas.microsoft.com/office/drawing/2014/main" id="{E147A076-C6F0-416E-A4B6-C7BBE2BFE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445" y="4403618"/>
            <a:ext cx="1542182" cy="1524036"/>
          </a:xfrm>
          <a:prstGeom prst="rect">
            <a:avLst/>
          </a:prstGeom>
        </p:spPr>
      </p:pic>
      <p:pic>
        <p:nvPicPr>
          <p:cNvPr id="97" name="Picture 4">
            <a:extLst>
              <a:ext uri="{FF2B5EF4-FFF2-40B4-BE49-F238E27FC236}">
                <a16:creationId xmlns:a16="http://schemas.microsoft.com/office/drawing/2014/main" id="{2A76B115-68E9-423D-92FC-14821888B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445" y="2585858"/>
            <a:ext cx="4168461" cy="18914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88" name="TextBox 29">
            <a:extLst>
              <a:ext uri="{FF2B5EF4-FFF2-40B4-BE49-F238E27FC236}">
                <a16:creationId xmlns:a16="http://schemas.microsoft.com/office/drawing/2014/main" id="{AA03F237-01FD-4E8A-BBF9-2C607B05C729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noProof="0" dirty="0">
                <a:latin typeface="Gill Sans Light"/>
                <a:cs typeface="Calibri"/>
              </a:rPr>
              <a:t>Why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27D15A3-CFB9-4E35-BCD0-2B6464DA5808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2" name="Rectangle 12">
            <a:extLst>
              <a:ext uri="{FF2B5EF4-FFF2-40B4-BE49-F238E27FC236}">
                <a16:creationId xmlns:a16="http://schemas.microsoft.com/office/drawing/2014/main" id="{D4463E90-2C94-4685-A92A-C72E99C89D93}"/>
              </a:ext>
            </a:extLst>
          </p:cNvPr>
          <p:cNvSpPr/>
          <p:nvPr/>
        </p:nvSpPr>
        <p:spPr>
          <a:xfrm>
            <a:off x="1072519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3" name="Rectangle 12">
            <a:extLst>
              <a:ext uri="{FF2B5EF4-FFF2-40B4-BE49-F238E27FC236}">
                <a16:creationId xmlns:a16="http://schemas.microsoft.com/office/drawing/2014/main" id="{0884EF44-3322-408B-86EF-2529923A0EA5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4" name="Rectangle 12">
            <a:extLst>
              <a:ext uri="{FF2B5EF4-FFF2-40B4-BE49-F238E27FC236}">
                <a16:creationId xmlns:a16="http://schemas.microsoft.com/office/drawing/2014/main" id="{0FE0038B-C538-42E4-B7F3-23C12A4508D1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96" name="Rectangle 12">
            <a:extLst>
              <a:ext uri="{FF2B5EF4-FFF2-40B4-BE49-F238E27FC236}">
                <a16:creationId xmlns:a16="http://schemas.microsoft.com/office/drawing/2014/main" id="{AE05CE66-3B74-4DD3-AA34-A0C1E5948DF6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07" name="Rectangle 12">
            <a:extLst>
              <a:ext uri="{FF2B5EF4-FFF2-40B4-BE49-F238E27FC236}">
                <a16:creationId xmlns:a16="http://schemas.microsoft.com/office/drawing/2014/main" id="{CD1B285C-5D4C-4236-979A-084498F087BE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998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7AE7DBDC-AFE3-47B5-A14B-D043A3299F5C}"/>
              </a:ext>
            </a:extLst>
          </p:cNvPr>
          <p:cNvSpPr/>
          <p:nvPr/>
        </p:nvSpPr>
        <p:spPr>
          <a:xfrm>
            <a:off x="2132742" y="2040454"/>
            <a:ext cx="3102857" cy="443213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Bridge International Academies runs more than 550 kindergartens and schools in Africa at low costs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Bridge has developed a scalable model based on automated administration, digital learning programs, guides and curriculum for teachers</a:t>
            </a:r>
          </a:p>
          <a:p>
            <a:pPr>
              <a:spcBef>
                <a:spcPts val="600"/>
              </a:spcBef>
            </a:pPr>
            <a:endParaRPr lang="en-US" sz="95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950" b="1" dirty="0">
                <a:solidFill>
                  <a:schemeClr val="tx1"/>
                </a:solidFill>
              </a:rPr>
              <a:t>Bridge International Academies 2015 KCPE Results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776 Pupils scored above 300 marks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4 pupils scored above 400 marks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19 academies with a 100% pass rate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76 academies with a 70%+ pass rate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8 Counties with an entire country pass rate of 70% or greater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25 Academies with a mean score of 300+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154 Academies with a mean score of 250+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Mean score of 264 nationwide</a:t>
            </a:r>
          </a:p>
          <a:p>
            <a:pPr marL="174625" indent="-174625">
              <a:spcBef>
                <a:spcPts val="600"/>
              </a:spcBef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The first Bridge International Academy opened in </a:t>
            </a:r>
            <a:r>
              <a:rPr lang="en-US" sz="950" dirty="0" err="1">
                <a:solidFill>
                  <a:schemeClr val="tx1"/>
                </a:solidFill>
              </a:rPr>
              <a:t>Mukuru</a:t>
            </a:r>
            <a:r>
              <a:rPr lang="en-US" sz="950" dirty="0">
                <a:solidFill>
                  <a:schemeClr val="tx1"/>
                </a:solidFill>
              </a:rPr>
              <a:t> Kwa </a:t>
            </a:r>
            <a:r>
              <a:rPr lang="en-US" sz="950" dirty="0" err="1">
                <a:solidFill>
                  <a:schemeClr val="tx1"/>
                </a:solidFill>
              </a:rPr>
              <a:t>Njenga</a:t>
            </a:r>
            <a:r>
              <a:rPr lang="en-US" sz="950" dirty="0">
                <a:solidFill>
                  <a:schemeClr val="tx1"/>
                </a:solidFill>
              </a:rPr>
              <a:t> in 2009. Results were 100% pass rate with a mean score of 329</a:t>
            </a:r>
          </a:p>
          <a:p>
            <a:pPr>
              <a:spcBef>
                <a:spcPts val="600"/>
              </a:spcBef>
            </a:pPr>
            <a:endParaRPr lang="en-US" sz="1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sz="1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sz="950" dirty="0">
              <a:solidFill>
                <a:schemeClr val="tx1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13723AB-2064-423D-8398-3850D6022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1622775"/>
            <a:ext cx="3100411" cy="417679"/>
          </a:xfrm>
          <a:prstGeom prst="rect">
            <a:avLst/>
          </a:prstGeom>
          <a:solidFill>
            <a:srgbClr val="001532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46800" rIns="108000" bIns="46800" anchor="ctr">
            <a:noAutofit/>
          </a:bodyPr>
          <a:lstStyle/>
          <a:p>
            <a:pPr algn="ctr">
              <a:defRPr/>
            </a:pPr>
            <a:r>
              <a:rPr lang="en-US" sz="1050" b="1" kern="0" dirty="0">
                <a:solidFill>
                  <a:schemeClr val="bg1"/>
                </a:solidFill>
                <a:cs typeface="Times New Roman" panose="02020603050405020304" pitchFamily="18" charset="0"/>
              </a:rPr>
              <a:t>Affordable education</a:t>
            </a:r>
            <a:endParaRPr lang="en-US" sz="950" kern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996BB2-B33C-4021-9B05-0773B811E1CB}"/>
              </a:ext>
            </a:extLst>
          </p:cNvPr>
          <p:cNvSpPr/>
          <p:nvPr/>
        </p:nvSpPr>
        <p:spPr>
          <a:xfrm>
            <a:off x="5381220" y="1622775"/>
            <a:ext cx="712335" cy="712335"/>
          </a:xfrm>
          <a:prstGeom prst="rect">
            <a:avLst/>
          </a:prstGeom>
          <a:solidFill>
            <a:schemeClr val="bg1"/>
          </a:solidFill>
          <a:ln w="12700">
            <a:solidFill>
              <a:srgbClr val="00153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2CA8F15-D9F8-44C9-BDC2-5CFEFC820BAA}"/>
              </a:ext>
            </a:extLst>
          </p:cNvPr>
          <p:cNvSpPr/>
          <p:nvPr/>
        </p:nvSpPr>
        <p:spPr>
          <a:xfrm>
            <a:off x="5381220" y="2353357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</a:rPr>
              <a:t>10 million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D5C1025-A574-4E15-BBE7-DE4C072EBECD}"/>
              </a:ext>
            </a:extLst>
          </p:cNvPr>
          <p:cNvSpPr/>
          <p:nvPr/>
        </p:nvSpPr>
        <p:spPr>
          <a:xfrm>
            <a:off x="6371819" y="1622775"/>
            <a:ext cx="712335" cy="712335"/>
          </a:xfrm>
          <a:prstGeom prst="rect">
            <a:avLst/>
          </a:prstGeom>
          <a:solidFill>
            <a:schemeClr val="bg1"/>
          </a:solidFill>
          <a:ln w="12700">
            <a:solidFill>
              <a:srgbClr val="00153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2872E4E-C9AD-42AD-A86E-CFF7973440F2}"/>
              </a:ext>
            </a:extLst>
          </p:cNvPr>
          <p:cNvSpPr/>
          <p:nvPr/>
        </p:nvSpPr>
        <p:spPr>
          <a:xfrm>
            <a:off x="6371819" y="2353357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</a:rPr>
              <a:t>East Africa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FB58ECA-BBA7-446E-B973-D97E1B6FEDFF}"/>
              </a:ext>
            </a:extLst>
          </p:cNvPr>
          <p:cNvSpPr/>
          <p:nvPr/>
        </p:nvSpPr>
        <p:spPr>
          <a:xfrm>
            <a:off x="8353018" y="1622775"/>
            <a:ext cx="712335" cy="712335"/>
          </a:xfrm>
          <a:prstGeom prst="rect">
            <a:avLst/>
          </a:prstGeom>
          <a:solidFill>
            <a:schemeClr val="bg1"/>
          </a:solidFill>
          <a:ln w="12700">
            <a:solidFill>
              <a:srgbClr val="00153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C335E4D0-A4E9-4994-BFBC-773956DA8916}"/>
              </a:ext>
            </a:extLst>
          </p:cNvPr>
          <p:cNvSpPr/>
          <p:nvPr/>
        </p:nvSpPr>
        <p:spPr>
          <a:xfrm>
            <a:off x="8353019" y="2353357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</a:rPr>
              <a:t>?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B4D3E370-ACA0-4CCE-9789-CFAA18F4CC67}"/>
              </a:ext>
            </a:extLst>
          </p:cNvPr>
          <p:cNvSpPr/>
          <p:nvPr/>
        </p:nvSpPr>
        <p:spPr>
          <a:xfrm>
            <a:off x="9343620" y="1622775"/>
            <a:ext cx="712335" cy="712335"/>
          </a:xfrm>
          <a:prstGeom prst="rect">
            <a:avLst/>
          </a:prstGeom>
          <a:solidFill>
            <a:schemeClr val="bg1"/>
          </a:solidFill>
          <a:ln w="12700">
            <a:solidFill>
              <a:srgbClr val="00153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EA3F13C-4BEF-4DE9-97A6-BF9153B122A3}"/>
              </a:ext>
            </a:extLst>
          </p:cNvPr>
          <p:cNvSpPr/>
          <p:nvPr/>
        </p:nvSpPr>
        <p:spPr>
          <a:xfrm>
            <a:off x="9343620" y="2353357"/>
            <a:ext cx="712335" cy="346249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</a:rPr>
              <a:t>Education</a:t>
            </a:r>
          </a:p>
        </p:txBody>
      </p:sp>
      <p:sp>
        <p:nvSpPr>
          <p:cNvPr id="13" name="Freeform 1083">
            <a:extLst>
              <a:ext uri="{FF2B5EF4-FFF2-40B4-BE49-F238E27FC236}">
                <a16:creationId xmlns:a16="http://schemas.microsoft.com/office/drawing/2014/main" id="{8650C2CA-6C04-4B32-BEB6-7850AD735036}"/>
              </a:ext>
            </a:extLst>
          </p:cNvPr>
          <p:cNvSpPr>
            <a:spLocks noEditPoints="1"/>
          </p:cNvSpPr>
          <p:nvPr/>
        </p:nvSpPr>
        <p:spPr bwMode="gray">
          <a:xfrm>
            <a:off x="5603228" y="1741912"/>
            <a:ext cx="267461" cy="306038"/>
          </a:xfrm>
          <a:custGeom>
            <a:avLst/>
            <a:gdLst>
              <a:gd name="T0" fmla="*/ 13 w 132"/>
              <a:gd name="T1" fmla="*/ 109 h 151"/>
              <a:gd name="T2" fmla="*/ 65 w 132"/>
              <a:gd name="T3" fmla="*/ 151 h 151"/>
              <a:gd name="T4" fmla="*/ 119 w 132"/>
              <a:gd name="T5" fmla="*/ 109 h 151"/>
              <a:gd name="T6" fmla="*/ 130 w 132"/>
              <a:gd name="T7" fmla="*/ 91 h 151"/>
              <a:gd name="T8" fmla="*/ 130 w 132"/>
              <a:gd name="T9" fmla="*/ 73 h 151"/>
              <a:gd name="T10" fmla="*/ 126 w 132"/>
              <a:gd name="T11" fmla="*/ 68 h 151"/>
              <a:gd name="T12" fmla="*/ 125 w 132"/>
              <a:gd name="T13" fmla="*/ 43 h 151"/>
              <a:gd name="T14" fmla="*/ 66 w 132"/>
              <a:gd name="T15" fmla="*/ 0 h 151"/>
              <a:gd name="T16" fmla="*/ 8 w 132"/>
              <a:gd name="T17" fmla="*/ 43 h 151"/>
              <a:gd name="T18" fmla="*/ 8 w 132"/>
              <a:gd name="T19" fmla="*/ 68 h 151"/>
              <a:gd name="T20" fmla="*/ 3 w 132"/>
              <a:gd name="T21" fmla="*/ 73 h 151"/>
              <a:gd name="T22" fmla="*/ 3 w 132"/>
              <a:gd name="T23" fmla="*/ 91 h 151"/>
              <a:gd name="T24" fmla="*/ 13 w 132"/>
              <a:gd name="T25" fmla="*/ 109 h 151"/>
              <a:gd name="T26" fmla="*/ 65 w 132"/>
              <a:gd name="T27" fmla="*/ 136 h 151"/>
              <a:gd name="T28" fmla="*/ 27 w 132"/>
              <a:gd name="T29" fmla="*/ 104 h 151"/>
              <a:gd name="T30" fmla="*/ 21 w 132"/>
              <a:gd name="T31" fmla="*/ 68 h 151"/>
              <a:gd name="T32" fmla="*/ 21 w 132"/>
              <a:gd name="T33" fmla="*/ 65 h 151"/>
              <a:gd name="T34" fmla="*/ 96 w 132"/>
              <a:gd name="T35" fmla="*/ 50 h 151"/>
              <a:gd name="T36" fmla="*/ 111 w 132"/>
              <a:gd name="T37" fmla="*/ 70 h 151"/>
              <a:gd name="T38" fmla="*/ 105 w 132"/>
              <a:gd name="T39" fmla="*/ 104 h 151"/>
              <a:gd name="T40" fmla="*/ 65 w 132"/>
              <a:gd name="T41" fmla="*/ 13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2" h="151">
                <a:moveTo>
                  <a:pt x="13" y="109"/>
                </a:moveTo>
                <a:cubicBezTo>
                  <a:pt x="20" y="133"/>
                  <a:pt x="42" y="151"/>
                  <a:pt x="65" y="151"/>
                </a:cubicBezTo>
                <a:cubicBezTo>
                  <a:pt x="90" y="151"/>
                  <a:pt x="111" y="133"/>
                  <a:pt x="119" y="109"/>
                </a:cubicBezTo>
                <a:cubicBezTo>
                  <a:pt x="122" y="106"/>
                  <a:pt x="127" y="100"/>
                  <a:pt x="130" y="91"/>
                </a:cubicBezTo>
                <a:cubicBezTo>
                  <a:pt x="132" y="85"/>
                  <a:pt x="132" y="78"/>
                  <a:pt x="130" y="73"/>
                </a:cubicBezTo>
                <a:cubicBezTo>
                  <a:pt x="128" y="72"/>
                  <a:pt x="127" y="69"/>
                  <a:pt x="126" y="68"/>
                </a:cubicBezTo>
                <a:cubicBezTo>
                  <a:pt x="126" y="57"/>
                  <a:pt x="126" y="52"/>
                  <a:pt x="125" y="43"/>
                </a:cubicBezTo>
                <a:cubicBezTo>
                  <a:pt x="122" y="18"/>
                  <a:pt x="97" y="0"/>
                  <a:pt x="66" y="0"/>
                </a:cubicBezTo>
                <a:cubicBezTo>
                  <a:pt x="37" y="0"/>
                  <a:pt x="8" y="18"/>
                  <a:pt x="8" y="43"/>
                </a:cubicBezTo>
                <a:cubicBezTo>
                  <a:pt x="8" y="52"/>
                  <a:pt x="8" y="57"/>
                  <a:pt x="8" y="68"/>
                </a:cubicBezTo>
                <a:cubicBezTo>
                  <a:pt x="4" y="69"/>
                  <a:pt x="3" y="72"/>
                  <a:pt x="3" y="73"/>
                </a:cubicBezTo>
                <a:cubicBezTo>
                  <a:pt x="1" y="78"/>
                  <a:pt x="0" y="85"/>
                  <a:pt x="3" y="91"/>
                </a:cubicBezTo>
                <a:cubicBezTo>
                  <a:pt x="5" y="100"/>
                  <a:pt x="9" y="106"/>
                  <a:pt x="13" y="109"/>
                </a:cubicBezTo>
                <a:close/>
                <a:moveTo>
                  <a:pt x="65" y="136"/>
                </a:moveTo>
                <a:cubicBezTo>
                  <a:pt x="47" y="136"/>
                  <a:pt x="32" y="122"/>
                  <a:pt x="27" y="104"/>
                </a:cubicBezTo>
                <a:cubicBezTo>
                  <a:pt x="26" y="96"/>
                  <a:pt x="21" y="75"/>
                  <a:pt x="21" y="68"/>
                </a:cubicBezTo>
                <a:cubicBezTo>
                  <a:pt x="21" y="67"/>
                  <a:pt x="21" y="66"/>
                  <a:pt x="21" y="65"/>
                </a:cubicBezTo>
                <a:cubicBezTo>
                  <a:pt x="76" y="63"/>
                  <a:pt x="86" y="50"/>
                  <a:pt x="96" y="50"/>
                </a:cubicBezTo>
                <a:cubicBezTo>
                  <a:pt x="96" y="50"/>
                  <a:pt x="96" y="67"/>
                  <a:pt x="111" y="70"/>
                </a:cubicBezTo>
                <a:cubicBezTo>
                  <a:pt x="110" y="79"/>
                  <a:pt x="106" y="97"/>
                  <a:pt x="105" y="104"/>
                </a:cubicBezTo>
                <a:cubicBezTo>
                  <a:pt x="100" y="122"/>
                  <a:pt x="84" y="136"/>
                  <a:pt x="65" y="136"/>
                </a:cubicBezTo>
                <a:close/>
              </a:path>
            </a:pathLst>
          </a:custGeom>
          <a:solidFill>
            <a:srgbClr val="0015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1084">
            <a:extLst>
              <a:ext uri="{FF2B5EF4-FFF2-40B4-BE49-F238E27FC236}">
                <a16:creationId xmlns:a16="http://schemas.microsoft.com/office/drawing/2014/main" id="{1B17A50C-3CCC-46DE-832A-A20735877B0E}"/>
              </a:ext>
            </a:extLst>
          </p:cNvPr>
          <p:cNvSpPr>
            <a:spLocks/>
          </p:cNvSpPr>
          <p:nvPr/>
        </p:nvSpPr>
        <p:spPr bwMode="gray">
          <a:xfrm>
            <a:off x="5510644" y="2053951"/>
            <a:ext cx="453484" cy="162020"/>
          </a:xfrm>
          <a:custGeom>
            <a:avLst/>
            <a:gdLst>
              <a:gd name="T0" fmla="*/ 214 w 224"/>
              <a:gd name="T1" fmla="*/ 25 h 80"/>
              <a:gd name="T2" fmla="*/ 168 w 224"/>
              <a:gd name="T3" fmla="*/ 0 h 80"/>
              <a:gd name="T4" fmla="*/ 56 w 224"/>
              <a:gd name="T5" fmla="*/ 0 h 80"/>
              <a:gd name="T6" fmla="*/ 11 w 224"/>
              <a:gd name="T7" fmla="*/ 25 h 80"/>
              <a:gd name="T8" fmla="*/ 0 w 224"/>
              <a:gd name="T9" fmla="*/ 50 h 80"/>
              <a:gd name="T10" fmla="*/ 113 w 224"/>
              <a:gd name="T11" fmla="*/ 80 h 80"/>
              <a:gd name="T12" fmla="*/ 224 w 224"/>
              <a:gd name="T13" fmla="*/ 50 h 80"/>
              <a:gd name="T14" fmla="*/ 214 w 224"/>
              <a:gd name="T15" fmla="*/ 2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4" h="80">
                <a:moveTo>
                  <a:pt x="214" y="25"/>
                </a:moveTo>
                <a:cubicBezTo>
                  <a:pt x="207" y="14"/>
                  <a:pt x="188" y="4"/>
                  <a:pt x="168" y="0"/>
                </a:cubicBezTo>
                <a:cubicBezTo>
                  <a:pt x="107" y="38"/>
                  <a:pt x="56" y="0"/>
                  <a:pt x="56" y="0"/>
                </a:cubicBezTo>
                <a:cubicBezTo>
                  <a:pt x="36" y="4"/>
                  <a:pt x="17" y="14"/>
                  <a:pt x="11" y="25"/>
                </a:cubicBezTo>
                <a:cubicBezTo>
                  <a:pt x="0" y="41"/>
                  <a:pt x="0" y="50"/>
                  <a:pt x="0" y="50"/>
                </a:cubicBezTo>
                <a:cubicBezTo>
                  <a:pt x="0" y="58"/>
                  <a:pt x="50" y="80"/>
                  <a:pt x="113" y="80"/>
                </a:cubicBezTo>
                <a:cubicBezTo>
                  <a:pt x="174" y="80"/>
                  <a:pt x="224" y="58"/>
                  <a:pt x="224" y="50"/>
                </a:cubicBezTo>
                <a:cubicBezTo>
                  <a:pt x="224" y="50"/>
                  <a:pt x="224" y="41"/>
                  <a:pt x="214" y="25"/>
                </a:cubicBezTo>
                <a:close/>
              </a:path>
            </a:pathLst>
          </a:custGeom>
          <a:solidFill>
            <a:srgbClr val="0015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9B56F86E-B252-40E5-A05D-BAB1E58E922A}"/>
              </a:ext>
            </a:extLst>
          </p:cNvPr>
          <p:cNvSpPr>
            <a:spLocks/>
          </p:cNvSpPr>
          <p:nvPr/>
        </p:nvSpPr>
        <p:spPr bwMode="auto">
          <a:xfrm>
            <a:off x="6611961" y="1815118"/>
            <a:ext cx="110634" cy="135030"/>
          </a:xfrm>
          <a:custGeom>
            <a:avLst/>
            <a:gdLst/>
            <a:ahLst/>
            <a:cxnLst>
              <a:cxn ang="0">
                <a:pos x="568" y="24"/>
              </a:cxn>
              <a:cxn ang="0">
                <a:pos x="168" y="160"/>
              </a:cxn>
              <a:cxn ang="0">
                <a:pos x="96" y="280"/>
              </a:cxn>
              <a:cxn ang="0">
                <a:pos x="24" y="320"/>
              </a:cxn>
              <a:cxn ang="0">
                <a:pos x="40" y="424"/>
              </a:cxn>
              <a:cxn ang="0">
                <a:pos x="0" y="488"/>
              </a:cxn>
              <a:cxn ang="0">
                <a:pos x="24" y="536"/>
              </a:cxn>
              <a:cxn ang="0">
                <a:pos x="56" y="696"/>
              </a:cxn>
              <a:cxn ang="0">
                <a:pos x="120" y="696"/>
              </a:cxn>
              <a:cxn ang="0">
                <a:pos x="112" y="416"/>
              </a:cxn>
              <a:cxn ang="0">
                <a:pos x="160" y="384"/>
              </a:cxn>
              <a:cxn ang="0">
                <a:pos x="512" y="384"/>
              </a:cxn>
              <a:cxn ang="0">
                <a:pos x="600" y="216"/>
              </a:cxn>
              <a:cxn ang="0">
                <a:pos x="656" y="0"/>
              </a:cxn>
              <a:cxn ang="0">
                <a:pos x="568" y="24"/>
              </a:cxn>
            </a:cxnLst>
            <a:rect l="0" t="0" r="r" b="b"/>
            <a:pathLst>
              <a:path w="656" h="696">
                <a:moveTo>
                  <a:pt x="568" y="24"/>
                </a:moveTo>
                <a:lnTo>
                  <a:pt x="168" y="160"/>
                </a:lnTo>
                <a:lnTo>
                  <a:pt x="96" y="280"/>
                </a:lnTo>
                <a:lnTo>
                  <a:pt x="24" y="320"/>
                </a:lnTo>
                <a:lnTo>
                  <a:pt x="40" y="424"/>
                </a:lnTo>
                <a:lnTo>
                  <a:pt x="0" y="488"/>
                </a:lnTo>
                <a:lnTo>
                  <a:pt x="24" y="536"/>
                </a:lnTo>
                <a:lnTo>
                  <a:pt x="56" y="696"/>
                </a:lnTo>
                <a:lnTo>
                  <a:pt x="120" y="696"/>
                </a:lnTo>
                <a:lnTo>
                  <a:pt x="112" y="416"/>
                </a:lnTo>
                <a:lnTo>
                  <a:pt x="160" y="384"/>
                </a:lnTo>
                <a:lnTo>
                  <a:pt x="512" y="384"/>
                </a:lnTo>
                <a:lnTo>
                  <a:pt x="600" y="216"/>
                </a:lnTo>
                <a:lnTo>
                  <a:pt x="656" y="0"/>
                </a:lnTo>
                <a:lnTo>
                  <a:pt x="568" y="24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CE1C17C1-06B7-40D3-B2FB-2B1D344652B7}"/>
              </a:ext>
            </a:extLst>
          </p:cNvPr>
          <p:cNvSpPr>
            <a:spLocks/>
          </p:cNvSpPr>
          <p:nvPr/>
        </p:nvSpPr>
        <p:spPr bwMode="auto">
          <a:xfrm>
            <a:off x="6515227" y="1798097"/>
            <a:ext cx="125102" cy="119428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224" y="72"/>
              </a:cxn>
              <a:cxn ang="0">
                <a:pos x="264" y="384"/>
              </a:cxn>
              <a:cxn ang="0">
                <a:pos x="0" y="384"/>
              </a:cxn>
              <a:cxn ang="0">
                <a:pos x="8" y="496"/>
              </a:cxn>
              <a:cxn ang="0">
                <a:pos x="192" y="504"/>
              </a:cxn>
              <a:cxn ang="0">
                <a:pos x="208" y="616"/>
              </a:cxn>
              <a:cxn ang="0">
                <a:pos x="296" y="616"/>
              </a:cxn>
              <a:cxn ang="0">
                <a:pos x="336" y="504"/>
              </a:cxn>
              <a:cxn ang="0">
                <a:pos x="408" y="512"/>
              </a:cxn>
              <a:cxn ang="0">
                <a:pos x="672" y="376"/>
              </a:cxn>
              <a:cxn ang="0">
                <a:pos x="744" y="248"/>
              </a:cxn>
              <a:cxn ang="0">
                <a:pos x="312" y="0"/>
              </a:cxn>
            </a:cxnLst>
            <a:rect l="0" t="0" r="r" b="b"/>
            <a:pathLst>
              <a:path w="744" h="616">
                <a:moveTo>
                  <a:pt x="312" y="0"/>
                </a:moveTo>
                <a:lnTo>
                  <a:pt x="224" y="72"/>
                </a:lnTo>
                <a:lnTo>
                  <a:pt x="264" y="384"/>
                </a:lnTo>
                <a:lnTo>
                  <a:pt x="0" y="384"/>
                </a:lnTo>
                <a:lnTo>
                  <a:pt x="8" y="496"/>
                </a:lnTo>
                <a:lnTo>
                  <a:pt x="192" y="504"/>
                </a:lnTo>
                <a:lnTo>
                  <a:pt x="208" y="616"/>
                </a:lnTo>
                <a:lnTo>
                  <a:pt x="296" y="616"/>
                </a:lnTo>
                <a:lnTo>
                  <a:pt x="336" y="504"/>
                </a:lnTo>
                <a:lnTo>
                  <a:pt x="408" y="512"/>
                </a:lnTo>
                <a:lnTo>
                  <a:pt x="672" y="376"/>
                </a:lnTo>
                <a:lnTo>
                  <a:pt x="744" y="248"/>
                </a:lnTo>
                <a:lnTo>
                  <a:pt x="312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16214B5-218B-4CEA-A024-730A11DAB3EA}"/>
              </a:ext>
            </a:extLst>
          </p:cNvPr>
          <p:cNvSpPr>
            <a:spLocks/>
          </p:cNvSpPr>
          <p:nvPr/>
        </p:nvSpPr>
        <p:spPr bwMode="auto">
          <a:xfrm>
            <a:off x="6542176" y="1695691"/>
            <a:ext cx="56452" cy="76025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288" y="80"/>
              </a:cxn>
              <a:cxn ang="0">
                <a:pos x="56" y="224"/>
              </a:cxn>
              <a:cxn ang="0">
                <a:pos x="0" y="376"/>
              </a:cxn>
              <a:cxn ang="0">
                <a:pos x="88" y="392"/>
              </a:cxn>
              <a:cxn ang="0">
                <a:pos x="96" y="352"/>
              </a:cxn>
              <a:cxn ang="0">
                <a:pos x="312" y="208"/>
              </a:cxn>
              <a:cxn ang="0">
                <a:pos x="336" y="0"/>
              </a:cxn>
            </a:cxnLst>
            <a:rect l="0" t="0" r="r" b="b"/>
            <a:pathLst>
              <a:path w="336" h="392">
                <a:moveTo>
                  <a:pt x="336" y="0"/>
                </a:moveTo>
                <a:lnTo>
                  <a:pt x="288" y="80"/>
                </a:lnTo>
                <a:lnTo>
                  <a:pt x="56" y="224"/>
                </a:lnTo>
                <a:lnTo>
                  <a:pt x="0" y="376"/>
                </a:lnTo>
                <a:lnTo>
                  <a:pt x="88" y="392"/>
                </a:lnTo>
                <a:lnTo>
                  <a:pt x="96" y="352"/>
                </a:lnTo>
                <a:lnTo>
                  <a:pt x="312" y="208"/>
                </a:lnTo>
                <a:lnTo>
                  <a:pt x="336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4BF7F22-12F3-451C-B742-0645590C76BC}"/>
              </a:ext>
            </a:extLst>
          </p:cNvPr>
          <p:cNvSpPr>
            <a:spLocks/>
          </p:cNvSpPr>
          <p:nvPr/>
        </p:nvSpPr>
        <p:spPr bwMode="auto">
          <a:xfrm>
            <a:off x="6493668" y="1768596"/>
            <a:ext cx="63260" cy="62125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376" y="16"/>
              </a:cxn>
              <a:cxn ang="0">
                <a:pos x="320" y="80"/>
              </a:cxn>
              <a:cxn ang="0">
                <a:pos x="280" y="136"/>
              </a:cxn>
              <a:cxn ang="0">
                <a:pos x="200" y="136"/>
              </a:cxn>
              <a:cxn ang="0">
                <a:pos x="120" y="320"/>
              </a:cxn>
              <a:cxn ang="0">
                <a:pos x="0" y="296"/>
              </a:cxn>
              <a:cxn ang="0">
                <a:pos x="112" y="88"/>
              </a:cxn>
              <a:cxn ang="0">
                <a:pos x="288" y="0"/>
              </a:cxn>
            </a:cxnLst>
            <a:rect l="0" t="0" r="r" b="b"/>
            <a:pathLst>
              <a:path w="376" h="320">
                <a:moveTo>
                  <a:pt x="288" y="0"/>
                </a:moveTo>
                <a:lnTo>
                  <a:pt x="376" y="16"/>
                </a:lnTo>
                <a:lnTo>
                  <a:pt x="320" y="80"/>
                </a:lnTo>
                <a:lnTo>
                  <a:pt x="280" y="136"/>
                </a:lnTo>
                <a:lnTo>
                  <a:pt x="200" y="136"/>
                </a:lnTo>
                <a:lnTo>
                  <a:pt x="120" y="320"/>
                </a:lnTo>
                <a:lnTo>
                  <a:pt x="0" y="296"/>
                </a:lnTo>
                <a:lnTo>
                  <a:pt x="112" y="88"/>
                </a:lnTo>
                <a:lnTo>
                  <a:pt x="288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34D2F1E8-0AE8-4B38-B0E8-14C0D39D5ED1}"/>
              </a:ext>
            </a:extLst>
          </p:cNvPr>
          <p:cNvSpPr>
            <a:spLocks/>
          </p:cNvSpPr>
          <p:nvPr/>
        </p:nvSpPr>
        <p:spPr bwMode="auto">
          <a:xfrm>
            <a:off x="6659336" y="1708172"/>
            <a:ext cx="29503" cy="52764"/>
          </a:xfrm>
          <a:custGeom>
            <a:avLst/>
            <a:gdLst/>
            <a:ahLst/>
            <a:cxnLst>
              <a:cxn ang="0">
                <a:pos x="8" y="24"/>
              </a:cxn>
              <a:cxn ang="0">
                <a:pos x="160" y="0"/>
              </a:cxn>
              <a:cxn ang="0">
                <a:pos x="176" y="168"/>
              </a:cxn>
              <a:cxn ang="0">
                <a:pos x="120" y="272"/>
              </a:cxn>
              <a:cxn ang="0">
                <a:pos x="32" y="176"/>
              </a:cxn>
              <a:cxn ang="0">
                <a:pos x="0" y="144"/>
              </a:cxn>
              <a:cxn ang="0">
                <a:pos x="32" y="104"/>
              </a:cxn>
              <a:cxn ang="0">
                <a:pos x="8" y="24"/>
              </a:cxn>
            </a:cxnLst>
            <a:rect l="0" t="0" r="r" b="b"/>
            <a:pathLst>
              <a:path w="176" h="272">
                <a:moveTo>
                  <a:pt x="8" y="24"/>
                </a:moveTo>
                <a:lnTo>
                  <a:pt x="160" y="0"/>
                </a:lnTo>
                <a:lnTo>
                  <a:pt x="176" y="168"/>
                </a:lnTo>
                <a:lnTo>
                  <a:pt x="120" y="272"/>
                </a:lnTo>
                <a:lnTo>
                  <a:pt x="32" y="176"/>
                </a:lnTo>
                <a:lnTo>
                  <a:pt x="0" y="144"/>
                </a:lnTo>
                <a:lnTo>
                  <a:pt x="32" y="104"/>
                </a:lnTo>
                <a:lnTo>
                  <a:pt x="8" y="24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DE5642E4-BA0D-4C30-A8BE-5D4EB182F5D0}"/>
              </a:ext>
            </a:extLst>
          </p:cNvPr>
          <p:cNvSpPr>
            <a:spLocks/>
          </p:cNvSpPr>
          <p:nvPr/>
        </p:nvSpPr>
        <p:spPr bwMode="auto">
          <a:xfrm>
            <a:off x="6485441" y="1784197"/>
            <a:ext cx="82266" cy="89926"/>
          </a:xfrm>
          <a:custGeom>
            <a:avLst/>
            <a:gdLst/>
            <a:ahLst/>
            <a:cxnLst>
              <a:cxn ang="0">
                <a:pos x="368" y="0"/>
              </a:cxn>
              <a:cxn ang="0">
                <a:pos x="488" y="72"/>
              </a:cxn>
              <a:cxn ang="0">
                <a:pos x="408" y="144"/>
              </a:cxn>
              <a:cxn ang="0">
                <a:pos x="440" y="456"/>
              </a:cxn>
              <a:cxn ang="0">
                <a:pos x="184" y="456"/>
              </a:cxn>
              <a:cxn ang="0">
                <a:pos x="112" y="424"/>
              </a:cxn>
              <a:cxn ang="0">
                <a:pos x="0" y="464"/>
              </a:cxn>
              <a:cxn ang="0">
                <a:pos x="48" y="336"/>
              </a:cxn>
              <a:cxn ang="0">
                <a:pos x="48" y="216"/>
              </a:cxn>
              <a:cxn ang="0">
                <a:pos x="168" y="240"/>
              </a:cxn>
              <a:cxn ang="0">
                <a:pos x="248" y="48"/>
              </a:cxn>
              <a:cxn ang="0">
                <a:pos x="328" y="48"/>
              </a:cxn>
              <a:cxn ang="0">
                <a:pos x="368" y="0"/>
              </a:cxn>
            </a:cxnLst>
            <a:rect l="0" t="0" r="r" b="b"/>
            <a:pathLst>
              <a:path w="488" h="464">
                <a:moveTo>
                  <a:pt x="368" y="0"/>
                </a:moveTo>
                <a:lnTo>
                  <a:pt x="488" y="72"/>
                </a:lnTo>
                <a:lnTo>
                  <a:pt x="408" y="144"/>
                </a:lnTo>
                <a:lnTo>
                  <a:pt x="440" y="456"/>
                </a:lnTo>
                <a:lnTo>
                  <a:pt x="184" y="456"/>
                </a:lnTo>
                <a:lnTo>
                  <a:pt x="112" y="424"/>
                </a:lnTo>
                <a:lnTo>
                  <a:pt x="0" y="464"/>
                </a:lnTo>
                <a:lnTo>
                  <a:pt x="48" y="336"/>
                </a:lnTo>
                <a:lnTo>
                  <a:pt x="48" y="216"/>
                </a:lnTo>
                <a:lnTo>
                  <a:pt x="168" y="240"/>
                </a:lnTo>
                <a:lnTo>
                  <a:pt x="248" y="48"/>
                </a:lnTo>
                <a:lnTo>
                  <a:pt x="328" y="48"/>
                </a:lnTo>
                <a:lnTo>
                  <a:pt x="368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CBED9B78-0DBA-499E-9014-3A0849F08C4B}"/>
              </a:ext>
            </a:extLst>
          </p:cNvPr>
          <p:cNvSpPr>
            <a:spLocks/>
          </p:cNvSpPr>
          <p:nvPr/>
        </p:nvSpPr>
        <p:spPr bwMode="auto">
          <a:xfrm>
            <a:off x="6547566" y="1695691"/>
            <a:ext cx="159994" cy="150633"/>
          </a:xfrm>
          <a:custGeom>
            <a:avLst/>
            <a:gdLst/>
            <a:ahLst/>
            <a:cxnLst>
              <a:cxn ang="0">
                <a:pos x="304" y="0"/>
              </a:cxn>
              <a:cxn ang="0">
                <a:pos x="624" y="96"/>
              </a:cxn>
              <a:cxn ang="0">
                <a:pos x="672" y="88"/>
              </a:cxn>
              <a:cxn ang="0">
                <a:pos x="696" y="168"/>
              </a:cxn>
              <a:cxn ang="0">
                <a:pos x="664" y="208"/>
              </a:cxn>
              <a:cxn ang="0">
                <a:pos x="704" y="240"/>
              </a:cxn>
              <a:cxn ang="0">
                <a:pos x="792" y="344"/>
              </a:cxn>
              <a:cxn ang="0">
                <a:pos x="792" y="432"/>
              </a:cxn>
              <a:cxn ang="0">
                <a:pos x="752" y="488"/>
              </a:cxn>
              <a:cxn ang="0">
                <a:pos x="952" y="648"/>
              </a:cxn>
              <a:cxn ang="0">
                <a:pos x="552" y="776"/>
              </a:cxn>
              <a:cxn ang="0">
                <a:pos x="128" y="536"/>
              </a:cxn>
              <a:cxn ang="0">
                <a:pos x="0" y="456"/>
              </a:cxn>
              <a:cxn ang="0">
                <a:pos x="56" y="392"/>
              </a:cxn>
              <a:cxn ang="0">
                <a:pos x="64" y="352"/>
              </a:cxn>
              <a:cxn ang="0">
                <a:pos x="280" y="208"/>
              </a:cxn>
              <a:cxn ang="0">
                <a:pos x="304" y="0"/>
              </a:cxn>
            </a:cxnLst>
            <a:rect l="0" t="0" r="r" b="b"/>
            <a:pathLst>
              <a:path w="952" h="776">
                <a:moveTo>
                  <a:pt x="304" y="0"/>
                </a:moveTo>
                <a:lnTo>
                  <a:pt x="624" y="96"/>
                </a:lnTo>
                <a:lnTo>
                  <a:pt x="672" y="88"/>
                </a:lnTo>
                <a:lnTo>
                  <a:pt x="696" y="168"/>
                </a:lnTo>
                <a:lnTo>
                  <a:pt x="664" y="208"/>
                </a:lnTo>
                <a:lnTo>
                  <a:pt x="704" y="240"/>
                </a:lnTo>
                <a:lnTo>
                  <a:pt x="792" y="344"/>
                </a:lnTo>
                <a:lnTo>
                  <a:pt x="792" y="432"/>
                </a:lnTo>
                <a:lnTo>
                  <a:pt x="752" y="488"/>
                </a:lnTo>
                <a:lnTo>
                  <a:pt x="952" y="648"/>
                </a:lnTo>
                <a:lnTo>
                  <a:pt x="552" y="776"/>
                </a:lnTo>
                <a:lnTo>
                  <a:pt x="128" y="536"/>
                </a:lnTo>
                <a:lnTo>
                  <a:pt x="0" y="456"/>
                </a:lnTo>
                <a:lnTo>
                  <a:pt x="56" y="392"/>
                </a:lnTo>
                <a:lnTo>
                  <a:pt x="64" y="352"/>
                </a:lnTo>
                <a:lnTo>
                  <a:pt x="280" y="208"/>
                </a:lnTo>
                <a:lnTo>
                  <a:pt x="304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A51012FE-59D9-4CC2-B608-55A772F1CD7C}"/>
              </a:ext>
            </a:extLst>
          </p:cNvPr>
          <p:cNvSpPr>
            <a:spLocks/>
          </p:cNvSpPr>
          <p:nvPr/>
        </p:nvSpPr>
        <p:spPr bwMode="auto">
          <a:xfrm>
            <a:off x="6672953" y="1740795"/>
            <a:ext cx="118293" cy="106946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40" y="96"/>
              </a:cxn>
              <a:cxn ang="0">
                <a:pos x="48" y="200"/>
              </a:cxn>
              <a:cxn ang="0">
                <a:pos x="0" y="264"/>
              </a:cxn>
              <a:cxn ang="0">
                <a:pos x="208" y="416"/>
              </a:cxn>
              <a:cxn ang="0">
                <a:pos x="288" y="384"/>
              </a:cxn>
              <a:cxn ang="0">
                <a:pos x="632" y="552"/>
              </a:cxn>
              <a:cxn ang="0">
                <a:pos x="704" y="520"/>
              </a:cxn>
              <a:cxn ang="0">
                <a:pos x="704" y="416"/>
              </a:cxn>
              <a:cxn ang="0">
                <a:pos x="688" y="80"/>
              </a:cxn>
              <a:cxn ang="0">
                <a:pos x="520" y="32"/>
              </a:cxn>
              <a:cxn ang="0">
                <a:pos x="440" y="88"/>
              </a:cxn>
              <a:cxn ang="0">
                <a:pos x="384" y="160"/>
              </a:cxn>
              <a:cxn ang="0">
                <a:pos x="232" y="24"/>
              </a:cxn>
              <a:cxn ang="0">
                <a:pos x="96" y="0"/>
              </a:cxn>
            </a:cxnLst>
            <a:rect l="0" t="0" r="r" b="b"/>
            <a:pathLst>
              <a:path w="704" h="552">
                <a:moveTo>
                  <a:pt x="96" y="0"/>
                </a:moveTo>
                <a:lnTo>
                  <a:pt x="40" y="96"/>
                </a:lnTo>
                <a:lnTo>
                  <a:pt x="48" y="200"/>
                </a:lnTo>
                <a:lnTo>
                  <a:pt x="0" y="264"/>
                </a:lnTo>
                <a:lnTo>
                  <a:pt x="208" y="416"/>
                </a:lnTo>
                <a:lnTo>
                  <a:pt x="288" y="384"/>
                </a:lnTo>
                <a:lnTo>
                  <a:pt x="632" y="552"/>
                </a:lnTo>
                <a:lnTo>
                  <a:pt x="704" y="520"/>
                </a:lnTo>
                <a:lnTo>
                  <a:pt x="704" y="416"/>
                </a:lnTo>
                <a:lnTo>
                  <a:pt x="688" y="80"/>
                </a:lnTo>
                <a:lnTo>
                  <a:pt x="520" y="32"/>
                </a:lnTo>
                <a:lnTo>
                  <a:pt x="440" y="88"/>
                </a:lnTo>
                <a:lnTo>
                  <a:pt x="384" y="160"/>
                </a:lnTo>
                <a:lnTo>
                  <a:pt x="232" y="24"/>
                </a:lnTo>
                <a:lnTo>
                  <a:pt x="96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AB1C79DB-29B9-4F83-BAA8-1995E9C4D0CD}"/>
              </a:ext>
            </a:extLst>
          </p:cNvPr>
          <p:cNvSpPr>
            <a:spLocks/>
          </p:cNvSpPr>
          <p:nvPr/>
        </p:nvSpPr>
        <p:spPr bwMode="auto">
          <a:xfrm>
            <a:off x="6788692" y="1756113"/>
            <a:ext cx="75458" cy="6694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344"/>
              </a:cxn>
              <a:cxn ang="0">
                <a:pos x="448" y="344"/>
              </a:cxn>
              <a:cxn ang="0">
                <a:pos x="264" y="144"/>
              </a:cxn>
              <a:cxn ang="0">
                <a:pos x="264" y="16"/>
              </a:cxn>
              <a:cxn ang="0">
                <a:pos x="176" y="8"/>
              </a:cxn>
              <a:cxn ang="0">
                <a:pos x="112" y="24"/>
              </a:cxn>
              <a:cxn ang="0">
                <a:pos x="0" y="0"/>
              </a:cxn>
            </a:cxnLst>
            <a:rect l="0" t="0" r="r" b="b"/>
            <a:pathLst>
              <a:path w="448" h="344">
                <a:moveTo>
                  <a:pt x="0" y="0"/>
                </a:moveTo>
                <a:lnTo>
                  <a:pt x="16" y="344"/>
                </a:lnTo>
                <a:lnTo>
                  <a:pt x="448" y="344"/>
                </a:lnTo>
                <a:lnTo>
                  <a:pt x="264" y="144"/>
                </a:lnTo>
                <a:lnTo>
                  <a:pt x="264" y="16"/>
                </a:lnTo>
                <a:lnTo>
                  <a:pt x="176" y="8"/>
                </a:lnTo>
                <a:lnTo>
                  <a:pt x="112" y="24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D824A9DF-C202-45CC-8082-19E954FE884B}"/>
              </a:ext>
            </a:extLst>
          </p:cNvPr>
          <p:cNvSpPr>
            <a:spLocks/>
          </p:cNvSpPr>
          <p:nvPr/>
        </p:nvSpPr>
        <p:spPr bwMode="auto">
          <a:xfrm>
            <a:off x="6760324" y="1821360"/>
            <a:ext cx="119712" cy="141271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608" y="0"/>
              </a:cxn>
              <a:cxn ang="0">
                <a:pos x="712" y="248"/>
              </a:cxn>
              <a:cxn ang="0">
                <a:pos x="608" y="504"/>
              </a:cxn>
              <a:cxn ang="0">
                <a:pos x="624" y="656"/>
              </a:cxn>
              <a:cxn ang="0">
                <a:pos x="568" y="728"/>
              </a:cxn>
              <a:cxn ang="0">
                <a:pos x="408" y="728"/>
              </a:cxn>
              <a:cxn ang="0">
                <a:pos x="248" y="680"/>
              </a:cxn>
              <a:cxn ang="0">
                <a:pos x="176" y="584"/>
              </a:cxn>
              <a:cxn ang="0">
                <a:pos x="112" y="584"/>
              </a:cxn>
              <a:cxn ang="0">
                <a:pos x="0" y="376"/>
              </a:cxn>
              <a:cxn ang="0">
                <a:pos x="32" y="288"/>
              </a:cxn>
              <a:cxn ang="0">
                <a:pos x="88" y="272"/>
              </a:cxn>
              <a:cxn ang="0">
                <a:pos x="112" y="136"/>
              </a:cxn>
              <a:cxn ang="0">
                <a:pos x="176" y="104"/>
              </a:cxn>
              <a:cxn ang="0">
                <a:pos x="184" y="0"/>
              </a:cxn>
            </a:cxnLst>
            <a:rect l="0" t="0" r="r" b="b"/>
            <a:pathLst>
              <a:path w="712" h="728">
                <a:moveTo>
                  <a:pt x="184" y="0"/>
                </a:moveTo>
                <a:lnTo>
                  <a:pt x="608" y="0"/>
                </a:lnTo>
                <a:lnTo>
                  <a:pt x="712" y="248"/>
                </a:lnTo>
                <a:lnTo>
                  <a:pt x="608" y="504"/>
                </a:lnTo>
                <a:lnTo>
                  <a:pt x="624" y="656"/>
                </a:lnTo>
                <a:lnTo>
                  <a:pt x="568" y="728"/>
                </a:lnTo>
                <a:lnTo>
                  <a:pt x="408" y="728"/>
                </a:lnTo>
                <a:lnTo>
                  <a:pt x="248" y="680"/>
                </a:lnTo>
                <a:lnTo>
                  <a:pt x="176" y="584"/>
                </a:lnTo>
                <a:lnTo>
                  <a:pt x="112" y="584"/>
                </a:lnTo>
                <a:lnTo>
                  <a:pt x="0" y="376"/>
                </a:lnTo>
                <a:lnTo>
                  <a:pt x="32" y="288"/>
                </a:lnTo>
                <a:lnTo>
                  <a:pt x="88" y="272"/>
                </a:lnTo>
                <a:lnTo>
                  <a:pt x="112" y="136"/>
                </a:lnTo>
                <a:lnTo>
                  <a:pt x="176" y="104"/>
                </a:lnTo>
                <a:lnTo>
                  <a:pt x="184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311FFEA0-F469-4CAA-8F66-F1B08FA9F2BF}"/>
              </a:ext>
            </a:extLst>
          </p:cNvPr>
          <p:cNvSpPr>
            <a:spLocks/>
          </p:cNvSpPr>
          <p:nvPr/>
        </p:nvSpPr>
        <p:spPr bwMode="auto">
          <a:xfrm>
            <a:off x="6697064" y="1815118"/>
            <a:ext cx="82266" cy="118010"/>
          </a:xfrm>
          <a:custGeom>
            <a:avLst/>
            <a:gdLst/>
            <a:ahLst/>
            <a:cxnLst>
              <a:cxn ang="0">
                <a:pos x="152" y="0"/>
              </a:cxn>
              <a:cxn ang="0">
                <a:pos x="488" y="168"/>
              </a:cxn>
              <a:cxn ang="0">
                <a:pos x="464" y="304"/>
              </a:cxn>
              <a:cxn ang="0">
                <a:pos x="408" y="320"/>
              </a:cxn>
              <a:cxn ang="0">
                <a:pos x="376" y="408"/>
              </a:cxn>
              <a:cxn ang="0">
                <a:pos x="440" y="520"/>
              </a:cxn>
              <a:cxn ang="0">
                <a:pos x="288" y="584"/>
              </a:cxn>
              <a:cxn ang="0">
                <a:pos x="128" y="608"/>
              </a:cxn>
              <a:cxn ang="0">
                <a:pos x="80" y="576"/>
              </a:cxn>
              <a:cxn ang="0">
                <a:pos x="136" y="528"/>
              </a:cxn>
              <a:cxn ang="0">
                <a:pos x="96" y="416"/>
              </a:cxn>
              <a:cxn ang="0">
                <a:pos x="0" y="384"/>
              </a:cxn>
              <a:cxn ang="0">
                <a:pos x="88" y="208"/>
              </a:cxn>
              <a:cxn ang="0">
                <a:pos x="152" y="0"/>
              </a:cxn>
            </a:cxnLst>
            <a:rect l="0" t="0" r="r" b="b"/>
            <a:pathLst>
              <a:path w="488" h="608">
                <a:moveTo>
                  <a:pt x="152" y="0"/>
                </a:moveTo>
                <a:lnTo>
                  <a:pt x="488" y="168"/>
                </a:lnTo>
                <a:lnTo>
                  <a:pt x="464" y="304"/>
                </a:lnTo>
                <a:lnTo>
                  <a:pt x="408" y="320"/>
                </a:lnTo>
                <a:lnTo>
                  <a:pt x="376" y="408"/>
                </a:lnTo>
                <a:lnTo>
                  <a:pt x="440" y="520"/>
                </a:lnTo>
                <a:lnTo>
                  <a:pt x="288" y="584"/>
                </a:lnTo>
                <a:lnTo>
                  <a:pt x="128" y="608"/>
                </a:lnTo>
                <a:lnTo>
                  <a:pt x="80" y="576"/>
                </a:lnTo>
                <a:lnTo>
                  <a:pt x="136" y="528"/>
                </a:lnTo>
                <a:lnTo>
                  <a:pt x="96" y="416"/>
                </a:lnTo>
                <a:lnTo>
                  <a:pt x="0" y="384"/>
                </a:lnTo>
                <a:lnTo>
                  <a:pt x="88" y="208"/>
                </a:lnTo>
                <a:lnTo>
                  <a:pt x="152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3D5B6107-A768-402C-BEEF-9D1C6DAE37D1}"/>
              </a:ext>
            </a:extLst>
          </p:cNvPr>
          <p:cNvSpPr>
            <a:spLocks/>
          </p:cNvSpPr>
          <p:nvPr/>
        </p:nvSpPr>
        <p:spPr bwMode="auto">
          <a:xfrm>
            <a:off x="6482888" y="1866464"/>
            <a:ext cx="33758" cy="27800"/>
          </a:xfrm>
          <a:custGeom>
            <a:avLst/>
            <a:gdLst/>
            <a:ahLst/>
            <a:cxnLst>
              <a:cxn ang="0">
                <a:pos x="16" y="40"/>
              </a:cxn>
              <a:cxn ang="0">
                <a:pos x="128" y="0"/>
              </a:cxn>
              <a:cxn ang="0">
                <a:pos x="192" y="32"/>
              </a:cxn>
              <a:cxn ang="0">
                <a:pos x="200" y="144"/>
              </a:cxn>
              <a:cxn ang="0">
                <a:pos x="0" y="128"/>
              </a:cxn>
              <a:cxn ang="0">
                <a:pos x="16" y="40"/>
              </a:cxn>
            </a:cxnLst>
            <a:rect l="0" t="0" r="r" b="b"/>
            <a:pathLst>
              <a:path w="200" h="144">
                <a:moveTo>
                  <a:pt x="16" y="40"/>
                </a:moveTo>
                <a:lnTo>
                  <a:pt x="128" y="0"/>
                </a:lnTo>
                <a:lnTo>
                  <a:pt x="192" y="32"/>
                </a:lnTo>
                <a:lnTo>
                  <a:pt x="200" y="144"/>
                </a:lnTo>
                <a:lnTo>
                  <a:pt x="0" y="128"/>
                </a:lnTo>
                <a:lnTo>
                  <a:pt x="16" y="4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6F53F32D-FA97-4DC3-93C3-A002D5F86230}"/>
              </a:ext>
            </a:extLst>
          </p:cNvPr>
          <p:cNvSpPr>
            <a:spLocks/>
          </p:cNvSpPr>
          <p:nvPr/>
        </p:nvSpPr>
        <p:spPr bwMode="auto">
          <a:xfrm>
            <a:off x="6482888" y="1891143"/>
            <a:ext cx="33758" cy="1560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0" y="16"/>
              </a:cxn>
              <a:cxn ang="0">
                <a:pos x="88" y="80"/>
              </a:cxn>
              <a:cxn ang="0">
                <a:pos x="0" y="0"/>
              </a:cxn>
            </a:cxnLst>
            <a:rect l="0" t="0" r="r" b="b"/>
            <a:pathLst>
              <a:path w="200" h="80">
                <a:moveTo>
                  <a:pt x="0" y="0"/>
                </a:moveTo>
                <a:lnTo>
                  <a:pt x="200" y="16"/>
                </a:lnTo>
                <a:lnTo>
                  <a:pt x="88" y="8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ECE5AF49-72A7-440B-BE37-3B171F211AAA}"/>
              </a:ext>
            </a:extLst>
          </p:cNvPr>
          <p:cNvSpPr>
            <a:spLocks/>
          </p:cNvSpPr>
          <p:nvPr/>
        </p:nvSpPr>
        <p:spPr bwMode="auto">
          <a:xfrm>
            <a:off x="6497924" y="1894264"/>
            <a:ext cx="53615" cy="43686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112" y="0"/>
              </a:cxn>
              <a:cxn ang="0">
                <a:pos x="296" y="8"/>
              </a:cxn>
              <a:cxn ang="0">
                <a:pos x="320" y="120"/>
              </a:cxn>
              <a:cxn ang="0">
                <a:pos x="288" y="224"/>
              </a:cxn>
              <a:cxn ang="0">
                <a:pos x="200" y="160"/>
              </a:cxn>
              <a:cxn ang="0">
                <a:pos x="144" y="104"/>
              </a:cxn>
              <a:cxn ang="0">
                <a:pos x="88" y="152"/>
              </a:cxn>
              <a:cxn ang="0">
                <a:pos x="0" y="64"/>
              </a:cxn>
            </a:cxnLst>
            <a:rect l="0" t="0" r="r" b="b"/>
            <a:pathLst>
              <a:path w="320" h="224">
                <a:moveTo>
                  <a:pt x="0" y="64"/>
                </a:moveTo>
                <a:lnTo>
                  <a:pt x="112" y="0"/>
                </a:lnTo>
                <a:lnTo>
                  <a:pt x="296" y="8"/>
                </a:lnTo>
                <a:lnTo>
                  <a:pt x="320" y="120"/>
                </a:lnTo>
                <a:lnTo>
                  <a:pt x="288" y="224"/>
                </a:lnTo>
                <a:lnTo>
                  <a:pt x="200" y="160"/>
                </a:lnTo>
                <a:lnTo>
                  <a:pt x="144" y="104"/>
                </a:lnTo>
                <a:lnTo>
                  <a:pt x="88" y="152"/>
                </a:lnTo>
                <a:lnTo>
                  <a:pt x="0" y="64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6479A3F3-D0C6-4EF1-A510-48FD79ABF536}"/>
              </a:ext>
            </a:extLst>
          </p:cNvPr>
          <p:cNvSpPr>
            <a:spLocks/>
          </p:cNvSpPr>
          <p:nvPr/>
        </p:nvSpPr>
        <p:spPr bwMode="auto">
          <a:xfrm>
            <a:off x="6542177" y="1917526"/>
            <a:ext cx="41701" cy="40566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136" y="0"/>
              </a:cxn>
              <a:cxn ang="0">
                <a:pos x="248" y="72"/>
              </a:cxn>
              <a:cxn ang="0">
                <a:pos x="232" y="168"/>
              </a:cxn>
              <a:cxn ang="0">
                <a:pos x="80" y="176"/>
              </a:cxn>
              <a:cxn ang="0">
                <a:pos x="0" y="208"/>
              </a:cxn>
              <a:cxn ang="0">
                <a:pos x="24" y="104"/>
              </a:cxn>
              <a:cxn ang="0">
                <a:pos x="56" y="0"/>
              </a:cxn>
            </a:cxnLst>
            <a:rect l="0" t="0" r="r" b="b"/>
            <a:pathLst>
              <a:path w="248" h="208">
                <a:moveTo>
                  <a:pt x="56" y="0"/>
                </a:moveTo>
                <a:lnTo>
                  <a:pt x="136" y="0"/>
                </a:lnTo>
                <a:lnTo>
                  <a:pt x="248" y="72"/>
                </a:lnTo>
                <a:lnTo>
                  <a:pt x="232" y="168"/>
                </a:lnTo>
                <a:lnTo>
                  <a:pt x="80" y="176"/>
                </a:lnTo>
                <a:lnTo>
                  <a:pt x="0" y="208"/>
                </a:lnTo>
                <a:lnTo>
                  <a:pt x="24" y="104"/>
                </a:lnTo>
                <a:lnTo>
                  <a:pt x="56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932BFE62-C3E5-4F1E-B042-BE0B41CCB10B}"/>
              </a:ext>
            </a:extLst>
          </p:cNvPr>
          <p:cNvSpPr>
            <a:spLocks/>
          </p:cNvSpPr>
          <p:nvPr/>
        </p:nvSpPr>
        <p:spPr bwMode="auto">
          <a:xfrm>
            <a:off x="6581040" y="1911568"/>
            <a:ext cx="29786" cy="3858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44" y="0"/>
              </a:cxn>
              <a:cxn ang="0">
                <a:pos x="176" y="200"/>
              </a:cxn>
              <a:cxn ang="0">
                <a:pos x="0" y="200"/>
              </a:cxn>
              <a:cxn ang="0">
                <a:pos x="24" y="0"/>
              </a:cxn>
            </a:cxnLst>
            <a:rect l="0" t="0" r="r" b="b"/>
            <a:pathLst>
              <a:path w="176" h="200">
                <a:moveTo>
                  <a:pt x="24" y="0"/>
                </a:moveTo>
                <a:lnTo>
                  <a:pt x="144" y="0"/>
                </a:lnTo>
                <a:lnTo>
                  <a:pt x="176" y="200"/>
                </a:lnTo>
                <a:lnTo>
                  <a:pt x="0" y="200"/>
                </a:lnTo>
                <a:lnTo>
                  <a:pt x="24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1" name="Freeform 20">
            <a:extLst>
              <a:ext uri="{FF2B5EF4-FFF2-40B4-BE49-F238E27FC236}">
                <a16:creationId xmlns:a16="http://schemas.microsoft.com/office/drawing/2014/main" id="{F5A4F0A3-CD7C-475B-811C-39CBCC32E07E}"/>
              </a:ext>
            </a:extLst>
          </p:cNvPr>
          <p:cNvSpPr>
            <a:spLocks/>
          </p:cNvSpPr>
          <p:nvPr/>
        </p:nvSpPr>
        <p:spPr bwMode="auto">
          <a:xfrm>
            <a:off x="6563452" y="1877244"/>
            <a:ext cx="58154" cy="72905"/>
          </a:xfrm>
          <a:custGeom>
            <a:avLst/>
            <a:gdLst/>
            <a:ahLst/>
            <a:cxnLst>
              <a:cxn ang="0">
                <a:pos x="48" y="96"/>
              </a:cxn>
              <a:cxn ang="0">
                <a:pos x="0" y="208"/>
              </a:cxn>
              <a:cxn ang="0">
                <a:pos x="112" y="280"/>
              </a:cxn>
              <a:cxn ang="0">
                <a:pos x="128" y="184"/>
              </a:cxn>
              <a:cxn ang="0">
                <a:pos x="248" y="176"/>
              </a:cxn>
              <a:cxn ang="0">
                <a:pos x="272" y="376"/>
              </a:cxn>
              <a:cxn ang="0">
                <a:pos x="344" y="376"/>
              </a:cxn>
              <a:cxn ang="0">
                <a:pos x="312" y="216"/>
              </a:cxn>
              <a:cxn ang="0">
                <a:pos x="288" y="168"/>
              </a:cxn>
              <a:cxn ang="0">
                <a:pos x="328" y="144"/>
              </a:cxn>
              <a:cxn ang="0">
                <a:pos x="312" y="0"/>
              </a:cxn>
              <a:cxn ang="0">
                <a:pos x="120" y="96"/>
              </a:cxn>
              <a:cxn ang="0">
                <a:pos x="48" y="96"/>
              </a:cxn>
            </a:cxnLst>
            <a:rect l="0" t="0" r="r" b="b"/>
            <a:pathLst>
              <a:path w="344" h="376">
                <a:moveTo>
                  <a:pt x="48" y="96"/>
                </a:moveTo>
                <a:lnTo>
                  <a:pt x="0" y="208"/>
                </a:lnTo>
                <a:lnTo>
                  <a:pt x="112" y="280"/>
                </a:lnTo>
                <a:lnTo>
                  <a:pt x="128" y="184"/>
                </a:lnTo>
                <a:lnTo>
                  <a:pt x="248" y="176"/>
                </a:lnTo>
                <a:lnTo>
                  <a:pt x="272" y="376"/>
                </a:lnTo>
                <a:lnTo>
                  <a:pt x="344" y="376"/>
                </a:lnTo>
                <a:lnTo>
                  <a:pt x="312" y="216"/>
                </a:lnTo>
                <a:lnTo>
                  <a:pt x="288" y="168"/>
                </a:lnTo>
                <a:lnTo>
                  <a:pt x="328" y="144"/>
                </a:lnTo>
                <a:lnTo>
                  <a:pt x="312" y="0"/>
                </a:lnTo>
                <a:lnTo>
                  <a:pt x="120" y="96"/>
                </a:lnTo>
                <a:lnTo>
                  <a:pt x="48" y="96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2" name="Freeform 21">
            <a:extLst>
              <a:ext uri="{FF2B5EF4-FFF2-40B4-BE49-F238E27FC236}">
                <a16:creationId xmlns:a16="http://schemas.microsoft.com/office/drawing/2014/main" id="{78A7211F-DC5D-413D-BE12-F13DD8B60276}"/>
              </a:ext>
            </a:extLst>
          </p:cNvPr>
          <p:cNvSpPr>
            <a:spLocks/>
          </p:cNvSpPr>
          <p:nvPr/>
        </p:nvSpPr>
        <p:spPr bwMode="auto">
          <a:xfrm>
            <a:off x="6629550" y="1889726"/>
            <a:ext cx="83685" cy="76025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0" y="32"/>
              </a:cxn>
              <a:cxn ang="0">
                <a:pos x="16" y="312"/>
              </a:cxn>
              <a:cxn ang="0">
                <a:pos x="240" y="392"/>
              </a:cxn>
              <a:cxn ang="0">
                <a:pos x="264" y="256"/>
              </a:cxn>
              <a:cxn ang="0">
                <a:pos x="424" y="192"/>
              </a:cxn>
              <a:cxn ang="0">
                <a:pos x="496" y="24"/>
              </a:cxn>
              <a:cxn ang="0">
                <a:pos x="408" y="0"/>
              </a:cxn>
              <a:cxn ang="0">
                <a:pos x="56" y="0"/>
              </a:cxn>
            </a:cxnLst>
            <a:rect l="0" t="0" r="r" b="b"/>
            <a:pathLst>
              <a:path w="496" h="392">
                <a:moveTo>
                  <a:pt x="56" y="0"/>
                </a:moveTo>
                <a:lnTo>
                  <a:pt x="0" y="32"/>
                </a:lnTo>
                <a:lnTo>
                  <a:pt x="16" y="312"/>
                </a:lnTo>
                <a:lnTo>
                  <a:pt x="240" y="392"/>
                </a:lnTo>
                <a:lnTo>
                  <a:pt x="264" y="256"/>
                </a:lnTo>
                <a:lnTo>
                  <a:pt x="424" y="192"/>
                </a:lnTo>
                <a:lnTo>
                  <a:pt x="496" y="24"/>
                </a:lnTo>
                <a:lnTo>
                  <a:pt x="408" y="0"/>
                </a:lnTo>
                <a:lnTo>
                  <a:pt x="56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id="{33319CFB-6474-4AF7-840A-D1C606FDDD42}"/>
              </a:ext>
            </a:extLst>
          </p:cNvPr>
          <p:cNvSpPr>
            <a:spLocks/>
          </p:cNvSpPr>
          <p:nvPr/>
        </p:nvSpPr>
        <p:spPr bwMode="auto">
          <a:xfrm>
            <a:off x="6669831" y="1894265"/>
            <a:ext cx="51346" cy="76025"/>
          </a:xfrm>
          <a:custGeom>
            <a:avLst/>
            <a:gdLst/>
            <a:ahLst/>
            <a:cxnLst>
              <a:cxn ang="0">
                <a:pos x="256" y="0"/>
              </a:cxn>
              <a:cxn ang="0">
                <a:pos x="176" y="160"/>
              </a:cxn>
              <a:cxn ang="0">
                <a:pos x="16" y="232"/>
              </a:cxn>
              <a:cxn ang="0">
                <a:pos x="0" y="360"/>
              </a:cxn>
              <a:cxn ang="0">
                <a:pos x="0" y="392"/>
              </a:cxn>
              <a:cxn ang="0">
                <a:pos x="296" y="360"/>
              </a:cxn>
              <a:cxn ang="0">
                <a:pos x="304" y="328"/>
              </a:cxn>
              <a:cxn ang="0">
                <a:pos x="280" y="312"/>
              </a:cxn>
              <a:cxn ang="0">
                <a:pos x="272" y="256"/>
              </a:cxn>
              <a:cxn ang="0">
                <a:pos x="296" y="200"/>
              </a:cxn>
              <a:cxn ang="0">
                <a:pos x="248" y="168"/>
              </a:cxn>
              <a:cxn ang="0">
                <a:pos x="296" y="120"/>
              </a:cxn>
              <a:cxn ang="0">
                <a:pos x="256" y="0"/>
              </a:cxn>
            </a:cxnLst>
            <a:rect l="0" t="0" r="r" b="b"/>
            <a:pathLst>
              <a:path w="304" h="392">
                <a:moveTo>
                  <a:pt x="256" y="0"/>
                </a:moveTo>
                <a:lnTo>
                  <a:pt x="176" y="160"/>
                </a:lnTo>
                <a:lnTo>
                  <a:pt x="16" y="232"/>
                </a:lnTo>
                <a:lnTo>
                  <a:pt x="0" y="360"/>
                </a:lnTo>
                <a:lnTo>
                  <a:pt x="0" y="392"/>
                </a:lnTo>
                <a:lnTo>
                  <a:pt x="296" y="360"/>
                </a:lnTo>
                <a:lnTo>
                  <a:pt x="304" y="328"/>
                </a:lnTo>
                <a:lnTo>
                  <a:pt x="280" y="312"/>
                </a:lnTo>
                <a:lnTo>
                  <a:pt x="272" y="256"/>
                </a:lnTo>
                <a:lnTo>
                  <a:pt x="296" y="200"/>
                </a:lnTo>
                <a:lnTo>
                  <a:pt x="248" y="168"/>
                </a:lnTo>
                <a:lnTo>
                  <a:pt x="296" y="120"/>
                </a:lnTo>
                <a:lnTo>
                  <a:pt x="256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C6824978-243C-456E-9BFA-95EE468B9E95}"/>
              </a:ext>
            </a:extLst>
          </p:cNvPr>
          <p:cNvSpPr>
            <a:spLocks/>
          </p:cNvSpPr>
          <p:nvPr/>
        </p:nvSpPr>
        <p:spPr bwMode="auto">
          <a:xfrm>
            <a:off x="6714368" y="1916108"/>
            <a:ext cx="87656" cy="46523"/>
          </a:xfrm>
          <a:custGeom>
            <a:avLst/>
            <a:gdLst/>
            <a:ahLst/>
            <a:cxnLst>
              <a:cxn ang="0">
                <a:pos x="24" y="80"/>
              </a:cxn>
              <a:cxn ang="0">
                <a:pos x="0" y="144"/>
              </a:cxn>
              <a:cxn ang="0">
                <a:pos x="16" y="208"/>
              </a:cxn>
              <a:cxn ang="0">
                <a:pos x="40" y="224"/>
              </a:cxn>
              <a:cxn ang="0">
                <a:pos x="80" y="208"/>
              </a:cxn>
              <a:cxn ang="0">
                <a:pos x="112" y="240"/>
              </a:cxn>
              <a:cxn ang="0">
                <a:pos x="160" y="192"/>
              </a:cxn>
              <a:cxn ang="0">
                <a:pos x="248" y="216"/>
              </a:cxn>
              <a:cxn ang="0">
                <a:pos x="360" y="216"/>
              </a:cxn>
              <a:cxn ang="0">
                <a:pos x="520" y="192"/>
              </a:cxn>
              <a:cxn ang="0">
                <a:pos x="456" y="96"/>
              </a:cxn>
              <a:cxn ang="0">
                <a:pos x="384" y="88"/>
              </a:cxn>
              <a:cxn ang="0">
                <a:pos x="336" y="0"/>
              </a:cxn>
              <a:cxn ang="0">
                <a:pos x="184" y="64"/>
              </a:cxn>
              <a:cxn ang="0">
                <a:pos x="24" y="80"/>
              </a:cxn>
            </a:cxnLst>
            <a:rect l="0" t="0" r="r" b="b"/>
            <a:pathLst>
              <a:path w="520" h="240">
                <a:moveTo>
                  <a:pt x="24" y="80"/>
                </a:moveTo>
                <a:lnTo>
                  <a:pt x="0" y="144"/>
                </a:lnTo>
                <a:lnTo>
                  <a:pt x="16" y="208"/>
                </a:lnTo>
                <a:lnTo>
                  <a:pt x="40" y="224"/>
                </a:lnTo>
                <a:lnTo>
                  <a:pt x="80" y="208"/>
                </a:lnTo>
                <a:lnTo>
                  <a:pt x="112" y="240"/>
                </a:lnTo>
                <a:lnTo>
                  <a:pt x="160" y="192"/>
                </a:lnTo>
                <a:lnTo>
                  <a:pt x="248" y="216"/>
                </a:lnTo>
                <a:lnTo>
                  <a:pt x="360" y="216"/>
                </a:lnTo>
                <a:lnTo>
                  <a:pt x="520" y="192"/>
                </a:lnTo>
                <a:lnTo>
                  <a:pt x="456" y="96"/>
                </a:lnTo>
                <a:lnTo>
                  <a:pt x="384" y="88"/>
                </a:lnTo>
                <a:lnTo>
                  <a:pt x="336" y="0"/>
                </a:lnTo>
                <a:lnTo>
                  <a:pt x="184" y="64"/>
                </a:lnTo>
                <a:lnTo>
                  <a:pt x="24" y="8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5" name="Freeform 24">
            <a:extLst>
              <a:ext uri="{FF2B5EF4-FFF2-40B4-BE49-F238E27FC236}">
                <a16:creationId xmlns:a16="http://schemas.microsoft.com/office/drawing/2014/main" id="{A35022E9-E5EF-49F9-BCCD-A6C187FD7875}"/>
              </a:ext>
            </a:extLst>
          </p:cNvPr>
          <p:cNvSpPr>
            <a:spLocks/>
          </p:cNvSpPr>
          <p:nvPr/>
        </p:nvSpPr>
        <p:spPr bwMode="auto">
          <a:xfrm>
            <a:off x="6666144" y="1967170"/>
            <a:ext cx="30921" cy="48225"/>
          </a:xfrm>
          <a:custGeom>
            <a:avLst/>
            <a:gdLst/>
            <a:ahLst/>
            <a:cxnLst>
              <a:cxn ang="0">
                <a:pos x="24" y="16"/>
              </a:cxn>
              <a:cxn ang="0">
                <a:pos x="184" y="0"/>
              </a:cxn>
              <a:cxn ang="0">
                <a:pos x="184" y="152"/>
              </a:cxn>
              <a:cxn ang="0">
                <a:pos x="56" y="192"/>
              </a:cxn>
              <a:cxn ang="0">
                <a:pos x="40" y="248"/>
              </a:cxn>
              <a:cxn ang="0">
                <a:pos x="0" y="184"/>
              </a:cxn>
              <a:cxn ang="0">
                <a:pos x="24" y="16"/>
              </a:cxn>
            </a:cxnLst>
            <a:rect l="0" t="0" r="r" b="b"/>
            <a:pathLst>
              <a:path w="184" h="248">
                <a:moveTo>
                  <a:pt x="24" y="16"/>
                </a:moveTo>
                <a:lnTo>
                  <a:pt x="184" y="0"/>
                </a:lnTo>
                <a:lnTo>
                  <a:pt x="184" y="152"/>
                </a:lnTo>
                <a:lnTo>
                  <a:pt x="56" y="192"/>
                </a:lnTo>
                <a:lnTo>
                  <a:pt x="40" y="248"/>
                </a:lnTo>
                <a:lnTo>
                  <a:pt x="0" y="184"/>
                </a:lnTo>
                <a:lnTo>
                  <a:pt x="24" y="16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78FC63A2-5681-4D9A-836E-5EFC653C5F95}"/>
              </a:ext>
            </a:extLst>
          </p:cNvPr>
          <p:cNvSpPr>
            <a:spLocks/>
          </p:cNvSpPr>
          <p:nvPr/>
        </p:nvSpPr>
        <p:spPr bwMode="auto">
          <a:xfrm>
            <a:off x="6671533" y="1956389"/>
            <a:ext cx="61842" cy="66664"/>
          </a:xfrm>
          <a:custGeom>
            <a:avLst/>
            <a:gdLst/>
            <a:ahLst/>
            <a:cxnLst>
              <a:cxn ang="0">
                <a:pos x="152" y="48"/>
              </a:cxn>
              <a:cxn ang="0">
                <a:pos x="288" y="40"/>
              </a:cxn>
              <a:cxn ang="0">
                <a:pos x="296" y="16"/>
              </a:cxn>
              <a:cxn ang="0">
                <a:pos x="336" y="0"/>
              </a:cxn>
              <a:cxn ang="0">
                <a:pos x="368" y="32"/>
              </a:cxn>
              <a:cxn ang="0">
                <a:pos x="224" y="288"/>
              </a:cxn>
              <a:cxn ang="0">
                <a:pos x="32" y="344"/>
              </a:cxn>
              <a:cxn ang="0">
                <a:pos x="0" y="296"/>
              </a:cxn>
              <a:cxn ang="0">
                <a:pos x="16" y="248"/>
              </a:cxn>
              <a:cxn ang="0">
                <a:pos x="152" y="208"/>
              </a:cxn>
              <a:cxn ang="0">
                <a:pos x="152" y="48"/>
              </a:cxn>
            </a:cxnLst>
            <a:rect l="0" t="0" r="r" b="b"/>
            <a:pathLst>
              <a:path w="368" h="344">
                <a:moveTo>
                  <a:pt x="152" y="48"/>
                </a:moveTo>
                <a:lnTo>
                  <a:pt x="288" y="40"/>
                </a:lnTo>
                <a:lnTo>
                  <a:pt x="296" y="16"/>
                </a:lnTo>
                <a:lnTo>
                  <a:pt x="336" y="0"/>
                </a:lnTo>
                <a:lnTo>
                  <a:pt x="368" y="32"/>
                </a:lnTo>
                <a:lnTo>
                  <a:pt x="224" y="288"/>
                </a:lnTo>
                <a:lnTo>
                  <a:pt x="32" y="344"/>
                </a:lnTo>
                <a:lnTo>
                  <a:pt x="0" y="296"/>
                </a:lnTo>
                <a:lnTo>
                  <a:pt x="16" y="248"/>
                </a:lnTo>
                <a:lnTo>
                  <a:pt x="152" y="208"/>
                </a:lnTo>
                <a:lnTo>
                  <a:pt x="152" y="48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7" name="Freeform 26">
            <a:extLst>
              <a:ext uri="{FF2B5EF4-FFF2-40B4-BE49-F238E27FC236}">
                <a16:creationId xmlns:a16="http://schemas.microsoft.com/office/drawing/2014/main" id="{8ADAA95D-485A-49BE-8C84-73A6786B7861}"/>
              </a:ext>
            </a:extLst>
          </p:cNvPr>
          <p:cNvSpPr>
            <a:spLocks/>
          </p:cNvSpPr>
          <p:nvPr/>
        </p:nvSpPr>
        <p:spPr bwMode="auto">
          <a:xfrm>
            <a:off x="6675505" y="1951850"/>
            <a:ext cx="161696" cy="135030"/>
          </a:xfrm>
          <a:custGeom>
            <a:avLst/>
            <a:gdLst/>
            <a:ahLst/>
            <a:cxnLst>
              <a:cxn ang="0">
                <a:pos x="752" y="0"/>
              </a:cxn>
              <a:cxn ang="0">
                <a:pos x="912" y="56"/>
              </a:cxn>
              <a:cxn ang="0">
                <a:pos x="944" y="128"/>
              </a:cxn>
              <a:cxn ang="0">
                <a:pos x="848" y="208"/>
              </a:cxn>
              <a:cxn ang="0">
                <a:pos x="912" y="288"/>
              </a:cxn>
              <a:cxn ang="0">
                <a:pos x="904" y="376"/>
              </a:cxn>
              <a:cxn ang="0">
                <a:pos x="960" y="512"/>
              </a:cxn>
              <a:cxn ang="0">
                <a:pos x="744" y="512"/>
              </a:cxn>
              <a:cxn ang="0">
                <a:pos x="744" y="600"/>
              </a:cxn>
              <a:cxn ang="0">
                <a:pos x="824" y="672"/>
              </a:cxn>
              <a:cxn ang="0">
                <a:pos x="792" y="696"/>
              </a:cxn>
              <a:cxn ang="0">
                <a:pos x="472" y="624"/>
              </a:cxn>
              <a:cxn ang="0">
                <a:pos x="456" y="432"/>
              </a:cxn>
              <a:cxn ang="0">
                <a:pos x="392" y="432"/>
              </a:cxn>
              <a:cxn ang="0">
                <a:pos x="328" y="480"/>
              </a:cxn>
              <a:cxn ang="0">
                <a:pos x="232" y="472"/>
              </a:cxn>
              <a:cxn ang="0">
                <a:pos x="224" y="408"/>
              </a:cxn>
              <a:cxn ang="0">
                <a:pos x="48" y="448"/>
              </a:cxn>
              <a:cxn ang="0">
                <a:pos x="0" y="368"/>
              </a:cxn>
              <a:cxn ang="0">
                <a:pos x="192" y="312"/>
              </a:cxn>
              <a:cxn ang="0">
                <a:pos x="344" y="56"/>
              </a:cxn>
              <a:cxn ang="0">
                <a:pos x="392" y="8"/>
              </a:cxn>
              <a:cxn ang="0">
                <a:pos x="480" y="32"/>
              </a:cxn>
              <a:cxn ang="0">
                <a:pos x="592" y="32"/>
              </a:cxn>
              <a:cxn ang="0">
                <a:pos x="752" y="0"/>
              </a:cxn>
            </a:cxnLst>
            <a:rect l="0" t="0" r="r" b="b"/>
            <a:pathLst>
              <a:path w="960" h="696">
                <a:moveTo>
                  <a:pt x="752" y="0"/>
                </a:moveTo>
                <a:lnTo>
                  <a:pt x="912" y="56"/>
                </a:lnTo>
                <a:lnTo>
                  <a:pt x="944" y="128"/>
                </a:lnTo>
                <a:lnTo>
                  <a:pt x="848" y="208"/>
                </a:lnTo>
                <a:lnTo>
                  <a:pt x="912" y="288"/>
                </a:lnTo>
                <a:lnTo>
                  <a:pt x="904" y="376"/>
                </a:lnTo>
                <a:lnTo>
                  <a:pt x="960" y="512"/>
                </a:lnTo>
                <a:lnTo>
                  <a:pt x="744" y="512"/>
                </a:lnTo>
                <a:lnTo>
                  <a:pt x="744" y="600"/>
                </a:lnTo>
                <a:lnTo>
                  <a:pt x="824" y="672"/>
                </a:lnTo>
                <a:lnTo>
                  <a:pt x="792" y="696"/>
                </a:lnTo>
                <a:lnTo>
                  <a:pt x="472" y="624"/>
                </a:lnTo>
                <a:lnTo>
                  <a:pt x="456" y="432"/>
                </a:lnTo>
                <a:lnTo>
                  <a:pt x="392" y="432"/>
                </a:lnTo>
                <a:lnTo>
                  <a:pt x="328" y="480"/>
                </a:lnTo>
                <a:lnTo>
                  <a:pt x="232" y="472"/>
                </a:lnTo>
                <a:lnTo>
                  <a:pt x="224" y="408"/>
                </a:lnTo>
                <a:lnTo>
                  <a:pt x="48" y="448"/>
                </a:lnTo>
                <a:lnTo>
                  <a:pt x="0" y="368"/>
                </a:lnTo>
                <a:lnTo>
                  <a:pt x="192" y="312"/>
                </a:lnTo>
                <a:lnTo>
                  <a:pt x="344" y="56"/>
                </a:lnTo>
                <a:lnTo>
                  <a:pt x="392" y="8"/>
                </a:lnTo>
                <a:lnTo>
                  <a:pt x="480" y="32"/>
                </a:lnTo>
                <a:lnTo>
                  <a:pt x="592" y="32"/>
                </a:lnTo>
                <a:lnTo>
                  <a:pt x="752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8" name="Freeform 27">
            <a:extLst>
              <a:ext uri="{FF2B5EF4-FFF2-40B4-BE49-F238E27FC236}">
                <a16:creationId xmlns:a16="http://schemas.microsoft.com/office/drawing/2014/main" id="{B1EC7327-BA96-4F46-A54F-00117AE21515}"/>
              </a:ext>
            </a:extLst>
          </p:cNvPr>
          <p:cNvSpPr>
            <a:spLocks/>
          </p:cNvSpPr>
          <p:nvPr/>
        </p:nvSpPr>
        <p:spPr bwMode="auto">
          <a:xfrm>
            <a:off x="6861313" y="1869584"/>
            <a:ext cx="79430" cy="100706"/>
          </a:xfrm>
          <a:custGeom>
            <a:avLst/>
            <a:gdLst/>
            <a:ahLst/>
            <a:cxnLst>
              <a:cxn ang="0">
                <a:pos x="104" y="0"/>
              </a:cxn>
              <a:cxn ang="0">
                <a:pos x="0" y="264"/>
              </a:cxn>
              <a:cxn ang="0">
                <a:pos x="16" y="408"/>
              </a:cxn>
              <a:cxn ang="0">
                <a:pos x="248" y="520"/>
              </a:cxn>
              <a:cxn ang="0">
                <a:pos x="320" y="472"/>
              </a:cxn>
              <a:cxn ang="0">
                <a:pos x="432" y="440"/>
              </a:cxn>
              <a:cxn ang="0">
                <a:pos x="472" y="360"/>
              </a:cxn>
              <a:cxn ang="0">
                <a:pos x="328" y="280"/>
              </a:cxn>
              <a:cxn ang="0">
                <a:pos x="336" y="200"/>
              </a:cxn>
              <a:cxn ang="0">
                <a:pos x="312" y="184"/>
              </a:cxn>
              <a:cxn ang="0">
                <a:pos x="328" y="112"/>
              </a:cxn>
              <a:cxn ang="0">
                <a:pos x="104" y="0"/>
              </a:cxn>
            </a:cxnLst>
            <a:rect l="0" t="0" r="r" b="b"/>
            <a:pathLst>
              <a:path w="472" h="520">
                <a:moveTo>
                  <a:pt x="104" y="0"/>
                </a:moveTo>
                <a:lnTo>
                  <a:pt x="0" y="264"/>
                </a:lnTo>
                <a:lnTo>
                  <a:pt x="16" y="408"/>
                </a:lnTo>
                <a:lnTo>
                  <a:pt x="248" y="520"/>
                </a:lnTo>
                <a:lnTo>
                  <a:pt x="320" y="472"/>
                </a:lnTo>
                <a:lnTo>
                  <a:pt x="432" y="440"/>
                </a:lnTo>
                <a:lnTo>
                  <a:pt x="472" y="360"/>
                </a:lnTo>
                <a:lnTo>
                  <a:pt x="328" y="280"/>
                </a:lnTo>
                <a:lnTo>
                  <a:pt x="336" y="200"/>
                </a:lnTo>
                <a:lnTo>
                  <a:pt x="312" y="184"/>
                </a:lnTo>
                <a:lnTo>
                  <a:pt x="328" y="112"/>
                </a:lnTo>
                <a:lnTo>
                  <a:pt x="104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39" name="Freeform 28">
            <a:extLst>
              <a:ext uri="{FF2B5EF4-FFF2-40B4-BE49-F238E27FC236}">
                <a16:creationId xmlns:a16="http://schemas.microsoft.com/office/drawing/2014/main" id="{007DE387-56AD-4D86-BA05-9E7139333698}"/>
              </a:ext>
            </a:extLst>
          </p:cNvPr>
          <p:cNvSpPr>
            <a:spLocks/>
          </p:cNvSpPr>
          <p:nvPr/>
        </p:nvSpPr>
        <p:spPr bwMode="auto">
          <a:xfrm>
            <a:off x="6900178" y="1895967"/>
            <a:ext cx="72905" cy="99287"/>
          </a:xfrm>
          <a:custGeom>
            <a:avLst/>
            <a:gdLst/>
            <a:ahLst/>
            <a:cxnLst>
              <a:cxn ang="0">
                <a:pos x="104" y="64"/>
              </a:cxn>
              <a:cxn ang="0">
                <a:pos x="96" y="144"/>
              </a:cxn>
              <a:cxn ang="0">
                <a:pos x="240" y="224"/>
              </a:cxn>
              <a:cxn ang="0">
                <a:pos x="200" y="304"/>
              </a:cxn>
              <a:cxn ang="0">
                <a:pos x="88" y="336"/>
              </a:cxn>
              <a:cxn ang="0">
                <a:pos x="16" y="376"/>
              </a:cxn>
              <a:cxn ang="0">
                <a:pos x="0" y="432"/>
              </a:cxn>
              <a:cxn ang="0">
                <a:pos x="56" y="512"/>
              </a:cxn>
              <a:cxn ang="0">
                <a:pos x="296" y="376"/>
              </a:cxn>
              <a:cxn ang="0">
                <a:pos x="432" y="0"/>
              </a:cxn>
              <a:cxn ang="0">
                <a:pos x="224" y="88"/>
              </a:cxn>
              <a:cxn ang="0">
                <a:pos x="104" y="64"/>
              </a:cxn>
            </a:cxnLst>
            <a:rect l="0" t="0" r="r" b="b"/>
            <a:pathLst>
              <a:path w="432" h="512">
                <a:moveTo>
                  <a:pt x="104" y="64"/>
                </a:moveTo>
                <a:lnTo>
                  <a:pt x="96" y="144"/>
                </a:lnTo>
                <a:lnTo>
                  <a:pt x="240" y="224"/>
                </a:lnTo>
                <a:lnTo>
                  <a:pt x="200" y="304"/>
                </a:lnTo>
                <a:lnTo>
                  <a:pt x="88" y="336"/>
                </a:lnTo>
                <a:lnTo>
                  <a:pt x="16" y="376"/>
                </a:lnTo>
                <a:lnTo>
                  <a:pt x="0" y="432"/>
                </a:lnTo>
                <a:lnTo>
                  <a:pt x="56" y="512"/>
                </a:lnTo>
                <a:lnTo>
                  <a:pt x="296" y="376"/>
                </a:lnTo>
                <a:lnTo>
                  <a:pt x="432" y="0"/>
                </a:lnTo>
                <a:lnTo>
                  <a:pt x="224" y="88"/>
                </a:lnTo>
                <a:lnTo>
                  <a:pt x="104" y="64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0" name="Freeform 29">
            <a:extLst>
              <a:ext uri="{FF2B5EF4-FFF2-40B4-BE49-F238E27FC236}">
                <a16:creationId xmlns:a16="http://schemas.microsoft.com/office/drawing/2014/main" id="{9F0863C9-D015-4BC4-AB23-D6141781DC7C}"/>
              </a:ext>
            </a:extLst>
          </p:cNvPr>
          <p:cNvSpPr>
            <a:spLocks/>
          </p:cNvSpPr>
          <p:nvPr/>
        </p:nvSpPr>
        <p:spPr bwMode="auto">
          <a:xfrm>
            <a:off x="6854788" y="1948730"/>
            <a:ext cx="54750" cy="77444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8" y="64"/>
              </a:cxn>
              <a:cxn ang="0">
                <a:pos x="40" y="120"/>
              </a:cxn>
              <a:cxn ang="0">
                <a:pos x="0" y="224"/>
              </a:cxn>
              <a:cxn ang="0">
                <a:pos x="40" y="280"/>
              </a:cxn>
              <a:cxn ang="0">
                <a:pos x="144" y="320"/>
              </a:cxn>
              <a:cxn ang="0">
                <a:pos x="256" y="400"/>
              </a:cxn>
              <a:cxn ang="0">
                <a:pos x="328" y="328"/>
              </a:cxn>
              <a:cxn ang="0">
                <a:pos x="328" y="240"/>
              </a:cxn>
              <a:cxn ang="0">
                <a:pos x="272" y="160"/>
              </a:cxn>
              <a:cxn ang="0">
                <a:pos x="288" y="112"/>
              </a:cxn>
              <a:cxn ang="0">
                <a:pos x="56" y="0"/>
              </a:cxn>
            </a:cxnLst>
            <a:rect l="0" t="0" r="r" b="b"/>
            <a:pathLst>
              <a:path w="328" h="400">
                <a:moveTo>
                  <a:pt x="56" y="0"/>
                </a:moveTo>
                <a:lnTo>
                  <a:pt x="8" y="64"/>
                </a:lnTo>
                <a:lnTo>
                  <a:pt x="40" y="120"/>
                </a:lnTo>
                <a:lnTo>
                  <a:pt x="0" y="224"/>
                </a:lnTo>
                <a:lnTo>
                  <a:pt x="40" y="280"/>
                </a:lnTo>
                <a:lnTo>
                  <a:pt x="144" y="320"/>
                </a:lnTo>
                <a:lnTo>
                  <a:pt x="256" y="400"/>
                </a:lnTo>
                <a:lnTo>
                  <a:pt x="328" y="328"/>
                </a:lnTo>
                <a:lnTo>
                  <a:pt x="328" y="240"/>
                </a:lnTo>
                <a:lnTo>
                  <a:pt x="272" y="160"/>
                </a:lnTo>
                <a:lnTo>
                  <a:pt x="288" y="112"/>
                </a:lnTo>
                <a:lnTo>
                  <a:pt x="56" y="0"/>
                </a:lnTo>
                <a:close/>
              </a:path>
            </a:pathLst>
          </a:custGeom>
          <a:solidFill>
            <a:srgbClr val="001532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1" name="Freeform 30">
            <a:extLst>
              <a:ext uri="{FF2B5EF4-FFF2-40B4-BE49-F238E27FC236}">
                <a16:creationId xmlns:a16="http://schemas.microsoft.com/office/drawing/2014/main" id="{250A5930-1EF9-40E7-A097-B67184AE0594}"/>
              </a:ext>
            </a:extLst>
          </p:cNvPr>
          <p:cNvSpPr>
            <a:spLocks/>
          </p:cNvSpPr>
          <p:nvPr/>
        </p:nvSpPr>
        <p:spPr bwMode="auto">
          <a:xfrm>
            <a:off x="6818194" y="1962630"/>
            <a:ext cx="79430" cy="105528"/>
          </a:xfrm>
          <a:custGeom>
            <a:avLst/>
            <a:gdLst/>
            <a:ahLst/>
            <a:cxnLst>
              <a:cxn ang="0">
                <a:pos x="64" y="0"/>
              </a:cxn>
              <a:cxn ang="0">
                <a:pos x="224" y="0"/>
              </a:cxn>
              <a:cxn ang="0">
                <a:pos x="256" y="48"/>
              </a:cxn>
              <a:cxn ang="0">
                <a:pos x="216" y="152"/>
              </a:cxn>
              <a:cxn ang="0">
                <a:pos x="256" y="208"/>
              </a:cxn>
              <a:cxn ang="0">
                <a:pos x="368" y="248"/>
              </a:cxn>
              <a:cxn ang="0">
                <a:pos x="472" y="328"/>
              </a:cxn>
              <a:cxn ang="0">
                <a:pos x="376" y="416"/>
              </a:cxn>
              <a:cxn ang="0">
                <a:pos x="424" y="480"/>
              </a:cxn>
              <a:cxn ang="0">
                <a:pos x="408" y="544"/>
              </a:cxn>
              <a:cxn ang="0">
                <a:pos x="264" y="544"/>
              </a:cxn>
              <a:cxn ang="0">
                <a:pos x="216" y="496"/>
              </a:cxn>
              <a:cxn ang="0">
                <a:pos x="112" y="456"/>
              </a:cxn>
              <a:cxn ang="0">
                <a:pos x="48" y="320"/>
              </a:cxn>
              <a:cxn ang="0">
                <a:pos x="64" y="232"/>
              </a:cxn>
              <a:cxn ang="0">
                <a:pos x="0" y="152"/>
              </a:cxn>
              <a:cxn ang="0">
                <a:pos x="88" y="72"/>
              </a:cxn>
              <a:cxn ang="0">
                <a:pos x="64" y="0"/>
              </a:cxn>
            </a:cxnLst>
            <a:rect l="0" t="0" r="r" b="b"/>
            <a:pathLst>
              <a:path w="472" h="544">
                <a:moveTo>
                  <a:pt x="64" y="0"/>
                </a:moveTo>
                <a:lnTo>
                  <a:pt x="224" y="0"/>
                </a:lnTo>
                <a:lnTo>
                  <a:pt x="256" y="48"/>
                </a:lnTo>
                <a:lnTo>
                  <a:pt x="216" y="152"/>
                </a:lnTo>
                <a:lnTo>
                  <a:pt x="256" y="208"/>
                </a:lnTo>
                <a:lnTo>
                  <a:pt x="368" y="248"/>
                </a:lnTo>
                <a:lnTo>
                  <a:pt x="472" y="328"/>
                </a:lnTo>
                <a:lnTo>
                  <a:pt x="376" y="416"/>
                </a:lnTo>
                <a:lnTo>
                  <a:pt x="424" y="480"/>
                </a:lnTo>
                <a:lnTo>
                  <a:pt x="408" y="544"/>
                </a:lnTo>
                <a:lnTo>
                  <a:pt x="264" y="544"/>
                </a:lnTo>
                <a:lnTo>
                  <a:pt x="216" y="496"/>
                </a:lnTo>
                <a:lnTo>
                  <a:pt x="112" y="456"/>
                </a:lnTo>
                <a:lnTo>
                  <a:pt x="48" y="320"/>
                </a:lnTo>
                <a:lnTo>
                  <a:pt x="64" y="232"/>
                </a:lnTo>
                <a:lnTo>
                  <a:pt x="0" y="152"/>
                </a:lnTo>
                <a:lnTo>
                  <a:pt x="88" y="72"/>
                </a:lnTo>
                <a:lnTo>
                  <a:pt x="64" y="0"/>
                </a:lnTo>
                <a:close/>
              </a:path>
            </a:pathLst>
          </a:custGeom>
          <a:solidFill>
            <a:srgbClr val="001532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E6B9E82D-5005-4739-822F-FDD3AF6056D6}"/>
              </a:ext>
            </a:extLst>
          </p:cNvPr>
          <p:cNvSpPr>
            <a:spLocks/>
          </p:cNvSpPr>
          <p:nvPr/>
        </p:nvSpPr>
        <p:spPr bwMode="auto">
          <a:xfrm>
            <a:off x="6831528" y="2068159"/>
            <a:ext cx="63543" cy="125669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320" y="0"/>
              </a:cxn>
              <a:cxn ang="0">
                <a:pos x="376" y="64"/>
              </a:cxn>
              <a:cxn ang="0">
                <a:pos x="344" y="232"/>
              </a:cxn>
              <a:cxn ang="0">
                <a:pos x="200" y="432"/>
              </a:cxn>
              <a:cxn ang="0">
                <a:pos x="144" y="568"/>
              </a:cxn>
              <a:cxn ang="0">
                <a:pos x="32" y="648"/>
              </a:cxn>
              <a:cxn ang="0">
                <a:pos x="0" y="488"/>
              </a:cxn>
              <a:cxn ang="0">
                <a:pos x="88" y="264"/>
              </a:cxn>
              <a:cxn ang="0">
                <a:pos x="16" y="224"/>
              </a:cxn>
              <a:cxn ang="0">
                <a:pos x="104" y="152"/>
              </a:cxn>
              <a:cxn ang="0">
                <a:pos x="120" y="184"/>
              </a:cxn>
              <a:cxn ang="0">
                <a:pos x="168" y="224"/>
              </a:cxn>
              <a:cxn ang="0">
                <a:pos x="224" y="184"/>
              </a:cxn>
              <a:cxn ang="0">
                <a:pos x="168" y="96"/>
              </a:cxn>
              <a:cxn ang="0">
                <a:pos x="184" y="0"/>
              </a:cxn>
            </a:cxnLst>
            <a:rect l="0" t="0" r="r" b="b"/>
            <a:pathLst>
              <a:path w="376" h="648">
                <a:moveTo>
                  <a:pt x="184" y="0"/>
                </a:moveTo>
                <a:lnTo>
                  <a:pt x="320" y="0"/>
                </a:lnTo>
                <a:lnTo>
                  <a:pt x="376" y="64"/>
                </a:lnTo>
                <a:lnTo>
                  <a:pt x="344" y="232"/>
                </a:lnTo>
                <a:lnTo>
                  <a:pt x="200" y="432"/>
                </a:lnTo>
                <a:lnTo>
                  <a:pt x="144" y="568"/>
                </a:lnTo>
                <a:lnTo>
                  <a:pt x="32" y="648"/>
                </a:lnTo>
                <a:lnTo>
                  <a:pt x="0" y="488"/>
                </a:lnTo>
                <a:lnTo>
                  <a:pt x="88" y="264"/>
                </a:lnTo>
                <a:lnTo>
                  <a:pt x="16" y="224"/>
                </a:lnTo>
                <a:lnTo>
                  <a:pt x="104" y="152"/>
                </a:lnTo>
                <a:lnTo>
                  <a:pt x="120" y="184"/>
                </a:lnTo>
                <a:lnTo>
                  <a:pt x="168" y="224"/>
                </a:lnTo>
                <a:lnTo>
                  <a:pt x="224" y="184"/>
                </a:lnTo>
                <a:lnTo>
                  <a:pt x="168" y="96"/>
                </a:lnTo>
                <a:lnTo>
                  <a:pt x="184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23B0440D-6506-4EC2-99E3-E5D382184391}"/>
              </a:ext>
            </a:extLst>
          </p:cNvPr>
          <p:cNvSpPr>
            <a:spLocks/>
          </p:cNvSpPr>
          <p:nvPr/>
        </p:nvSpPr>
        <p:spPr bwMode="auto">
          <a:xfrm>
            <a:off x="6904432" y="2074400"/>
            <a:ext cx="33474" cy="104109"/>
          </a:xfrm>
          <a:custGeom>
            <a:avLst/>
            <a:gdLst/>
            <a:ahLst/>
            <a:cxnLst>
              <a:cxn ang="0">
                <a:pos x="168" y="0"/>
              </a:cxn>
              <a:cxn ang="0">
                <a:pos x="112" y="136"/>
              </a:cxn>
              <a:cxn ang="0">
                <a:pos x="32" y="184"/>
              </a:cxn>
              <a:cxn ang="0">
                <a:pos x="48" y="328"/>
              </a:cxn>
              <a:cxn ang="0">
                <a:pos x="0" y="408"/>
              </a:cxn>
              <a:cxn ang="0">
                <a:pos x="8" y="536"/>
              </a:cxn>
              <a:cxn ang="0">
                <a:pos x="136" y="480"/>
              </a:cxn>
              <a:cxn ang="0">
                <a:pos x="200" y="208"/>
              </a:cxn>
              <a:cxn ang="0">
                <a:pos x="168" y="0"/>
              </a:cxn>
            </a:cxnLst>
            <a:rect l="0" t="0" r="r" b="b"/>
            <a:pathLst>
              <a:path w="200" h="536">
                <a:moveTo>
                  <a:pt x="168" y="0"/>
                </a:moveTo>
                <a:lnTo>
                  <a:pt x="112" y="136"/>
                </a:lnTo>
                <a:lnTo>
                  <a:pt x="32" y="184"/>
                </a:lnTo>
                <a:lnTo>
                  <a:pt x="48" y="328"/>
                </a:lnTo>
                <a:lnTo>
                  <a:pt x="0" y="408"/>
                </a:lnTo>
                <a:lnTo>
                  <a:pt x="8" y="536"/>
                </a:lnTo>
                <a:lnTo>
                  <a:pt x="136" y="480"/>
                </a:lnTo>
                <a:lnTo>
                  <a:pt x="200" y="208"/>
                </a:lnTo>
                <a:lnTo>
                  <a:pt x="168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4" name="Freeform 33">
            <a:extLst>
              <a:ext uri="{FF2B5EF4-FFF2-40B4-BE49-F238E27FC236}">
                <a16:creationId xmlns:a16="http://schemas.microsoft.com/office/drawing/2014/main" id="{3BD53FB2-0349-4481-9F1C-4A2463F59D07}"/>
              </a:ext>
            </a:extLst>
          </p:cNvPr>
          <p:cNvSpPr>
            <a:spLocks/>
          </p:cNvSpPr>
          <p:nvPr/>
        </p:nvSpPr>
        <p:spPr bwMode="auto">
          <a:xfrm>
            <a:off x="6789828" y="2105320"/>
            <a:ext cx="56735" cy="66948"/>
          </a:xfrm>
          <a:custGeom>
            <a:avLst/>
            <a:gdLst/>
            <a:ahLst/>
            <a:cxnLst>
              <a:cxn ang="0">
                <a:pos x="0" y="152"/>
              </a:cxn>
              <a:cxn ang="0">
                <a:pos x="192" y="0"/>
              </a:cxn>
              <a:cxn ang="0">
                <a:pos x="336" y="72"/>
              </a:cxn>
              <a:cxn ang="0">
                <a:pos x="256" y="296"/>
              </a:cxn>
              <a:cxn ang="0">
                <a:pos x="128" y="344"/>
              </a:cxn>
              <a:cxn ang="0">
                <a:pos x="0" y="152"/>
              </a:cxn>
            </a:cxnLst>
            <a:rect l="0" t="0" r="r" b="b"/>
            <a:pathLst>
              <a:path w="336" h="344">
                <a:moveTo>
                  <a:pt x="0" y="152"/>
                </a:moveTo>
                <a:lnTo>
                  <a:pt x="192" y="0"/>
                </a:lnTo>
                <a:lnTo>
                  <a:pt x="336" y="72"/>
                </a:lnTo>
                <a:lnTo>
                  <a:pt x="256" y="296"/>
                </a:lnTo>
                <a:lnTo>
                  <a:pt x="128" y="344"/>
                </a:lnTo>
                <a:lnTo>
                  <a:pt x="0" y="152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5" name="Freeform 34">
            <a:extLst>
              <a:ext uri="{FF2B5EF4-FFF2-40B4-BE49-F238E27FC236}">
                <a16:creationId xmlns:a16="http://schemas.microsoft.com/office/drawing/2014/main" id="{E675272B-3275-4448-B101-3ADA781C868E}"/>
              </a:ext>
            </a:extLst>
          </p:cNvPr>
          <p:cNvSpPr>
            <a:spLocks/>
          </p:cNvSpPr>
          <p:nvPr/>
        </p:nvSpPr>
        <p:spPr bwMode="auto">
          <a:xfrm>
            <a:off x="6760325" y="2051138"/>
            <a:ext cx="88791" cy="85387"/>
          </a:xfrm>
          <a:custGeom>
            <a:avLst/>
            <a:gdLst/>
            <a:ahLst/>
            <a:cxnLst>
              <a:cxn ang="0">
                <a:pos x="240" y="0"/>
              </a:cxn>
              <a:cxn ang="0">
                <a:pos x="456" y="0"/>
              </a:cxn>
              <a:cxn ang="0">
                <a:pos x="496" y="80"/>
              </a:cxn>
              <a:cxn ang="0">
                <a:pos x="496" y="168"/>
              </a:cxn>
              <a:cxn ang="0">
                <a:pos x="528" y="240"/>
              </a:cxn>
              <a:cxn ang="0">
                <a:pos x="440" y="312"/>
              </a:cxn>
              <a:cxn ang="0">
                <a:pos x="368" y="280"/>
              </a:cxn>
              <a:cxn ang="0">
                <a:pos x="176" y="440"/>
              </a:cxn>
              <a:cxn ang="0">
                <a:pos x="64" y="384"/>
              </a:cxn>
              <a:cxn ang="0">
                <a:pos x="0" y="256"/>
              </a:cxn>
              <a:cxn ang="0">
                <a:pos x="104" y="208"/>
              </a:cxn>
              <a:cxn ang="0">
                <a:pos x="56" y="128"/>
              </a:cxn>
              <a:cxn ang="0">
                <a:pos x="288" y="176"/>
              </a:cxn>
              <a:cxn ang="0">
                <a:pos x="320" y="160"/>
              </a:cxn>
              <a:cxn ang="0">
                <a:pos x="240" y="88"/>
              </a:cxn>
              <a:cxn ang="0">
                <a:pos x="240" y="0"/>
              </a:cxn>
            </a:cxnLst>
            <a:rect l="0" t="0" r="r" b="b"/>
            <a:pathLst>
              <a:path w="528" h="440">
                <a:moveTo>
                  <a:pt x="240" y="0"/>
                </a:moveTo>
                <a:lnTo>
                  <a:pt x="456" y="0"/>
                </a:lnTo>
                <a:lnTo>
                  <a:pt x="496" y="80"/>
                </a:lnTo>
                <a:lnTo>
                  <a:pt x="496" y="168"/>
                </a:lnTo>
                <a:lnTo>
                  <a:pt x="528" y="240"/>
                </a:lnTo>
                <a:lnTo>
                  <a:pt x="440" y="312"/>
                </a:lnTo>
                <a:lnTo>
                  <a:pt x="368" y="280"/>
                </a:lnTo>
                <a:lnTo>
                  <a:pt x="176" y="440"/>
                </a:lnTo>
                <a:lnTo>
                  <a:pt x="64" y="384"/>
                </a:lnTo>
                <a:lnTo>
                  <a:pt x="0" y="256"/>
                </a:lnTo>
                <a:lnTo>
                  <a:pt x="104" y="208"/>
                </a:lnTo>
                <a:lnTo>
                  <a:pt x="56" y="128"/>
                </a:lnTo>
                <a:lnTo>
                  <a:pt x="288" y="176"/>
                </a:lnTo>
                <a:lnTo>
                  <a:pt x="320" y="160"/>
                </a:lnTo>
                <a:lnTo>
                  <a:pt x="240" y="88"/>
                </a:lnTo>
                <a:lnTo>
                  <a:pt x="240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6" name="Freeform 35">
            <a:extLst>
              <a:ext uri="{FF2B5EF4-FFF2-40B4-BE49-F238E27FC236}">
                <a16:creationId xmlns:a16="http://schemas.microsoft.com/office/drawing/2014/main" id="{604F464E-FB35-474F-8F2A-251DB0C583FF}"/>
              </a:ext>
            </a:extLst>
          </p:cNvPr>
          <p:cNvSpPr>
            <a:spLocks/>
          </p:cNvSpPr>
          <p:nvPr/>
        </p:nvSpPr>
        <p:spPr bwMode="auto">
          <a:xfrm>
            <a:off x="6835782" y="2049436"/>
            <a:ext cx="33474" cy="62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40"/>
              </a:cxn>
              <a:cxn ang="0">
                <a:pos x="160" y="96"/>
              </a:cxn>
              <a:cxn ang="0">
                <a:pos x="144" y="192"/>
              </a:cxn>
              <a:cxn ang="0">
                <a:pos x="200" y="280"/>
              </a:cxn>
              <a:cxn ang="0">
                <a:pos x="144" y="320"/>
              </a:cxn>
              <a:cxn ang="0">
                <a:pos x="88" y="280"/>
              </a:cxn>
              <a:cxn ang="0">
                <a:pos x="72" y="240"/>
              </a:cxn>
              <a:cxn ang="0">
                <a:pos x="40" y="176"/>
              </a:cxn>
              <a:cxn ang="0">
                <a:pos x="40" y="88"/>
              </a:cxn>
              <a:cxn ang="0">
                <a:pos x="0" y="0"/>
              </a:cxn>
            </a:cxnLst>
            <a:rect l="0" t="0" r="r" b="b"/>
            <a:pathLst>
              <a:path w="200" h="320">
                <a:moveTo>
                  <a:pt x="0" y="0"/>
                </a:moveTo>
                <a:lnTo>
                  <a:pt x="120" y="40"/>
                </a:lnTo>
                <a:lnTo>
                  <a:pt x="160" y="96"/>
                </a:lnTo>
                <a:lnTo>
                  <a:pt x="144" y="192"/>
                </a:lnTo>
                <a:lnTo>
                  <a:pt x="200" y="280"/>
                </a:lnTo>
                <a:lnTo>
                  <a:pt x="144" y="320"/>
                </a:lnTo>
                <a:lnTo>
                  <a:pt x="88" y="280"/>
                </a:lnTo>
                <a:lnTo>
                  <a:pt x="72" y="240"/>
                </a:lnTo>
                <a:lnTo>
                  <a:pt x="40" y="176"/>
                </a:lnTo>
                <a:lnTo>
                  <a:pt x="40" y="8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7" name="Freeform 36">
            <a:extLst>
              <a:ext uri="{FF2B5EF4-FFF2-40B4-BE49-F238E27FC236}">
                <a16:creationId xmlns:a16="http://schemas.microsoft.com/office/drawing/2014/main" id="{54163201-969D-4ACB-A584-52812005427A}"/>
              </a:ext>
            </a:extLst>
          </p:cNvPr>
          <p:cNvSpPr>
            <a:spLocks/>
          </p:cNvSpPr>
          <p:nvPr/>
        </p:nvSpPr>
        <p:spPr bwMode="auto">
          <a:xfrm>
            <a:off x="6683449" y="2030996"/>
            <a:ext cx="95883" cy="94748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84" y="0"/>
              </a:cxn>
              <a:cxn ang="0">
                <a:pos x="184" y="64"/>
              </a:cxn>
              <a:cxn ang="0">
                <a:pos x="280" y="72"/>
              </a:cxn>
              <a:cxn ang="0">
                <a:pos x="336" y="24"/>
              </a:cxn>
              <a:cxn ang="0">
                <a:pos x="408" y="24"/>
              </a:cxn>
              <a:cxn ang="0">
                <a:pos x="424" y="216"/>
              </a:cxn>
              <a:cxn ang="0">
                <a:pos x="520" y="232"/>
              </a:cxn>
              <a:cxn ang="0">
                <a:pos x="568" y="312"/>
              </a:cxn>
              <a:cxn ang="0">
                <a:pos x="464" y="360"/>
              </a:cxn>
              <a:cxn ang="0">
                <a:pos x="520" y="488"/>
              </a:cxn>
              <a:cxn ang="0">
                <a:pos x="8" y="488"/>
              </a:cxn>
              <a:cxn ang="0">
                <a:pos x="104" y="304"/>
              </a:cxn>
              <a:cxn ang="0">
                <a:pos x="48" y="216"/>
              </a:cxn>
              <a:cxn ang="0">
                <a:pos x="56" y="136"/>
              </a:cxn>
              <a:cxn ang="0">
                <a:pos x="0" y="32"/>
              </a:cxn>
            </a:cxnLst>
            <a:rect l="0" t="0" r="r" b="b"/>
            <a:pathLst>
              <a:path w="568" h="488">
                <a:moveTo>
                  <a:pt x="0" y="32"/>
                </a:moveTo>
                <a:lnTo>
                  <a:pt x="184" y="0"/>
                </a:lnTo>
                <a:lnTo>
                  <a:pt x="184" y="64"/>
                </a:lnTo>
                <a:lnTo>
                  <a:pt x="280" y="72"/>
                </a:lnTo>
                <a:lnTo>
                  <a:pt x="336" y="24"/>
                </a:lnTo>
                <a:lnTo>
                  <a:pt x="408" y="24"/>
                </a:lnTo>
                <a:lnTo>
                  <a:pt x="424" y="216"/>
                </a:lnTo>
                <a:lnTo>
                  <a:pt x="520" y="232"/>
                </a:lnTo>
                <a:lnTo>
                  <a:pt x="568" y="312"/>
                </a:lnTo>
                <a:lnTo>
                  <a:pt x="464" y="360"/>
                </a:lnTo>
                <a:lnTo>
                  <a:pt x="520" y="488"/>
                </a:lnTo>
                <a:lnTo>
                  <a:pt x="8" y="488"/>
                </a:lnTo>
                <a:lnTo>
                  <a:pt x="104" y="304"/>
                </a:lnTo>
                <a:lnTo>
                  <a:pt x="48" y="216"/>
                </a:lnTo>
                <a:lnTo>
                  <a:pt x="56" y="136"/>
                </a:lnTo>
                <a:lnTo>
                  <a:pt x="0" y="32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8" name="Freeform 37">
            <a:extLst>
              <a:ext uri="{FF2B5EF4-FFF2-40B4-BE49-F238E27FC236}">
                <a16:creationId xmlns:a16="http://schemas.microsoft.com/office/drawing/2014/main" id="{4659D7B7-8597-4CAF-B19D-BDB3DF5C5511}"/>
              </a:ext>
            </a:extLst>
          </p:cNvPr>
          <p:cNvSpPr>
            <a:spLocks/>
          </p:cNvSpPr>
          <p:nvPr/>
        </p:nvSpPr>
        <p:spPr bwMode="auto">
          <a:xfrm>
            <a:off x="6684867" y="2125745"/>
            <a:ext cx="106379" cy="8822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2" y="0"/>
              </a:cxn>
              <a:cxn ang="0">
                <a:pos x="632" y="56"/>
              </a:cxn>
              <a:cxn ang="0">
                <a:pos x="464" y="64"/>
              </a:cxn>
              <a:cxn ang="0">
                <a:pos x="440" y="184"/>
              </a:cxn>
              <a:cxn ang="0">
                <a:pos x="384" y="184"/>
              </a:cxn>
              <a:cxn ang="0">
                <a:pos x="384" y="456"/>
              </a:cxn>
              <a:cxn ang="0">
                <a:pos x="192" y="440"/>
              </a:cxn>
              <a:cxn ang="0">
                <a:pos x="120" y="248"/>
              </a:cxn>
              <a:cxn ang="0">
                <a:pos x="0" y="0"/>
              </a:cxn>
            </a:cxnLst>
            <a:rect l="0" t="0" r="r" b="b"/>
            <a:pathLst>
              <a:path w="632" h="456">
                <a:moveTo>
                  <a:pt x="0" y="0"/>
                </a:moveTo>
                <a:lnTo>
                  <a:pt x="512" y="0"/>
                </a:lnTo>
                <a:lnTo>
                  <a:pt x="632" y="56"/>
                </a:lnTo>
                <a:lnTo>
                  <a:pt x="464" y="64"/>
                </a:lnTo>
                <a:lnTo>
                  <a:pt x="440" y="184"/>
                </a:lnTo>
                <a:lnTo>
                  <a:pt x="384" y="184"/>
                </a:lnTo>
                <a:lnTo>
                  <a:pt x="384" y="456"/>
                </a:lnTo>
                <a:lnTo>
                  <a:pt x="192" y="440"/>
                </a:lnTo>
                <a:lnTo>
                  <a:pt x="120" y="24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49" name="Freeform 38">
            <a:extLst>
              <a:ext uri="{FF2B5EF4-FFF2-40B4-BE49-F238E27FC236}">
                <a16:creationId xmlns:a16="http://schemas.microsoft.com/office/drawing/2014/main" id="{6E081B30-8A80-46DB-B4A7-47D5A19924A0}"/>
              </a:ext>
            </a:extLst>
          </p:cNvPr>
          <p:cNvSpPr>
            <a:spLocks/>
          </p:cNvSpPr>
          <p:nvPr/>
        </p:nvSpPr>
        <p:spPr bwMode="auto">
          <a:xfrm>
            <a:off x="6748410" y="2134822"/>
            <a:ext cx="62976" cy="70068"/>
          </a:xfrm>
          <a:custGeom>
            <a:avLst/>
            <a:gdLst/>
            <a:ahLst/>
            <a:cxnLst>
              <a:cxn ang="0">
                <a:pos x="88" y="16"/>
              </a:cxn>
              <a:cxn ang="0">
                <a:pos x="248" y="0"/>
              </a:cxn>
              <a:cxn ang="0">
                <a:pos x="376" y="184"/>
              </a:cxn>
              <a:cxn ang="0">
                <a:pos x="192" y="312"/>
              </a:cxn>
              <a:cxn ang="0">
                <a:pos x="136" y="288"/>
              </a:cxn>
              <a:cxn ang="0">
                <a:pos x="64" y="360"/>
              </a:cxn>
              <a:cxn ang="0">
                <a:pos x="0" y="272"/>
              </a:cxn>
              <a:cxn ang="0">
                <a:pos x="0" y="136"/>
              </a:cxn>
              <a:cxn ang="0">
                <a:pos x="64" y="136"/>
              </a:cxn>
              <a:cxn ang="0">
                <a:pos x="88" y="16"/>
              </a:cxn>
            </a:cxnLst>
            <a:rect l="0" t="0" r="r" b="b"/>
            <a:pathLst>
              <a:path w="376" h="360">
                <a:moveTo>
                  <a:pt x="88" y="16"/>
                </a:moveTo>
                <a:lnTo>
                  <a:pt x="248" y="0"/>
                </a:lnTo>
                <a:lnTo>
                  <a:pt x="376" y="184"/>
                </a:lnTo>
                <a:lnTo>
                  <a:pt x="192" y="312"/>
                </a:lnTo>
                <a:lnTo>
                  <a:pt x="136" y="288"/>
                </a:lnTo>
                <a:lnTo>
                  <a:pt x="64" y="360"/>
                </a:lnTo>
                <a:lnTo>
                  <a:pt x="0" y="272"/>
                </a:lnTo>
                <a:lnTo>
                  <a:pt x="0" y="136"/>
                </a:lnTo>
                <a:lnTo>
                  <a:pt x="64" y="136"/>
                </a:lnTo>
                <a:lnTo>
                  <a:pt x="88" y="16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0" name="Freeform 39">
            <a:extLst>
              <a:ext uri="{FF2B5EF4-FFF2-40B4-BE49-F238E27FC236}">
                <a16:creationId xmlns:a16="http://schemas.microsoft.com/office/drawing/2014/main" id="{99B20C52-258B-456C-A775-E4162CA1C469}"/>
              </a:ext>
            </a:extLst>
          </p:cNvPr>
          <p:cNvSpPr>
            <a:spLocks/>
          </p:cNvSpPr>
          <p:nvPr/>
        </p:nvSpPr>
        <p:spPr bwMode="auto">
          <a:xfrm>
            <a:off x="6717206" y="2162907"/>
            <a:ext cx="119995" cy="99287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92" y="256"/>
              </a:cxn>
              <a:cxn ang="0">
                <a:pos x="192" y="128"/>
              </a:cxn>
              <a:cxn ang="0">
                <a:pos x="256" y="208"/>
              </a:cxn>
              <a:cxn ang="0">
                <a:pos x="320" y="144"/>
              </a:cxn>
              <a:cxn ang="0">
                <a:pos x="376" y="160"/>
              </a:cxn>
              <a:cxn ang="0">
                <a:pos x="560" y="40"/>
              </a:cxn>
              <a:cxn ang="0">
                <a:pos x="688" y="0"/>
              </a:cxn>
              <a:cxn ang="0">
                <a:pos x="712" y="152"/>
              </a:cxn>
              <a:cxn ang="0">
                <a:pos x="688" y="256"/>
              </a:cxn>
              <a:cxn ang="0">
                <a:pos x="576" y="376"/>
              </a:cxn>
              <a:cxn ang="0">
                <a:pos x="304" y="496"/>
              </a:cxn>
              <a:cxn ang="0">
                <a:pos x="152" y="512"/>
              </a:cxn>
              <a:cxn ang="0">
                <a:pos x="0" y="248"/>
              </a:cxn>
            </a:cxnLst>
            <a:rect l="0" t="0" r="r" b="b"/>
            <a:pathLst>
              <a:path w="712" h="512">
                <a:moveTo>
                  <a:pt x="0" y="248"/>
                </a:moveTo>
                <a:lnTo>
                  <a:pt x="192" y="256"/>
                </a:lnTo>
                <a:lnTo>
                  <a:pt x="192" y="128"/>
                </a:lnTo>
                <a:lnTo>
                  <a:pt x="256" y="208"/>
                </a:lnTo>
                <a:lnTo>
                  <a:pt x="320" y="144"/>
                </a:lnTo>
                <a:lnTo>
                  <a:pt x="376" y="160"/>
                </a:lnTo>
                <a:lnTo>
                  <a:pt x="560" y="40"/>
                </a:lnTo>
                <a:lnTo>
                  <a:pt x="688" y="0"/>
                </a:lnTo>
                <a:lnTo>
                  <a:pt x="712" y="152"/>
                </a:lnTo>
                <a:lnTo>
                  <a:pt x="688" y="256"/>
                </a:lnTo>
                <a:lnTo>
                  <a:pt x="576" y="376"/>
                </a:lnTo>
                <a:lnTo>
                  <a:pt x="304" y="496"/>
                </a:lnTo>
                <a:lnTo>
                  <a:pt x="152" y="512"/>
                </a:lnTo>
                <a:lnTo>
                  <a:pt x="0" y="248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1" name="Freeform 40">
            <a:extLst>
              <a:ext uri="{FF2B5EF4-FFF2-40B4-BE49-F238E27FC236}">
                <a16:creationId xmlns:a16="http://schemas.microsoft.com/office/drawing/2014/main" id="{0F5ADF3B-BF69-4DE3-8B4D-35F77971BCB8}"/>
              </a:ext>
            </a:extLst>
          </p:cNvPr>
          <p:cNvSpPr>
            <a:spLocks/>
          </p:cNvSpPr>
          <p:nvPr/>
        </p:nvSpPr>
        <p:spPr bwMode="auto">
          <a:xfrm>
            <a:off x="6482888" y="1883485"/>
            <a:ext cx="17588" cy="3121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88" y="16"/>
              </a:cxn>
              <a:cxn ang="0">
                <a:pos x="104" y="8"/>
              </a:cxn>
              <a:cxn ang="0">
                <a:pos x="8" y="0"/>
              </a:cxn>
              <a:cxn ang="0">
                <a:pos x="0" y="16"/>
              </a:cxn>
            </a:cxnLst>
            <a:rect l="0" t="0" r="r" b="b"/>
            <a:pathLst>
              <a:path w="104" h="16">
                <a:moveTo>
                  <a:pt x="0" y="16"/>
                </a:moveTo>
                <a:lnTo>
                  <a:pt x="88" y="16"/>
                </a:lnTo>
                <a:lnTo>
                  <a:pt x="104" y="8"/>
                </a:lnTo>
                <a:lnTo>
                  <a:pt x="8" y="0"/>
                </a:lnTo>
                <a:lnTo>
                  <a:pt x="0" y="16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2" name="Freeform 41">
            <a:extLst>
              <a:ext uri="{FF2B5EF4-FFF2-40B4-BE49-F238E27FC236}">
                <a16:creationId xmlns:a16="http://schemas.microsoft.com/office/drawing/2014/main" id="{0B212639-F7AC-425A-AAE4-589FE19AF604}"/>
              </a:ext>
            </a:extLst>
          </p:cNvPr>
          <p:cNvSpPr>
            <a:spLocks/>
          </p:cNvSpPr>
          <p:nvPr/>
        </p:nvSpPr>
        <p:spPr bwMode="auto">
          <a:xfrm>
            <a:off x="6605436" y="1909866"/>
            <a:ext cx="16170" cy="40282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8"/>
              </a:cxn>
              <a:cxn ang="0">
                <a:pos x="24" y="208"/>
              </a:cxn>
              <a:cxn ang="0">
                <a:pos x="96" y="208"/>
              </a:cxn>
              <a:cxn ang="0">
                <a:pos x="64" y="48"/>
              </a:cxn>
              <a:cxn ang="0">
                <a:pos x="40" y="0"/>
              </a:cxn>
            </a:cxnLst>
            <a:rect l="0" t="0" r="r" b="b"/>
            <a:pathLst>
              <a:path w="96" h="208">
                <a:moveTo>
                  <a:pt x="40" y="0"/>
                </a:moveTo>
                <a:lnTo>
                  <a:pt x="0" y="8"/>
                </a:lnTo>
                <a:lnTo>
                  <a:pt x="24" y="208"/>
                </a:lnTo>
                <a:lnTo>
                  <a:pt x="96" y="208"/>
                </a:lnTo>
                <a:lnTo>
                  <a:pt x="64" y="48"/>
                </a:lnTo>
                <a:lnTo>
                  <a:pt x="40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3" name="Freeform 42">
            <a:extLst>
              <a:ext uri="{FF2B5EF4-FFF2-40B4-BE49-F238E27FC236}">
                <a16:creationId xmlns:a16="http://schemas.microsoft.com/office/drawing/2014/main" id="{AB1C4339-35F6-43B2-8625-9FF26E219F5B}"/>
              </a:ext>
            </a:extLst>
          </p:cNvPr>
          <p:cNvSpPr>
            <a:spLocks/>
          </p:cNvSpPr>
          <p:nvPr/>
        </p:nvSpPr>
        <p:spPr bwMode="auto">
          <a:xfrm>
            <a:off x="6611962" y="1895966"/>
            <a:ext cx="20425" cy="54182"/>
          </a:xfrm>
          <a:custGeom>
            <a:avLst/>
            <a:gdLst/>
            <a:ahLst/>
            <a:cxnLst>
              <a:cxn ang="0">
                <a:pos x="112" y="0"/>
              </a:cxn>
              <a:cxn ang="0">
                <a:pos x="40" y="48"/>
              </a:cxn>
              <a:cxn ang="0">
                <a:pos x="0" y="72"/>
              </a:cxn>
              <a:cxn ang="0">
                <a:pos x="24" y="120"/>
              </a:cxn>
              <a:cxn ang="0">
                <a:pos x="56" y="280"/>
              </a:cxn>
              <a:cxn ang="0">
                <a:pos x="120" y="280"/>
              </a:cxn>
              <a:cxn ang="0">
                <a:pos x="112" y="0"/>
              </a:cxn>
            </a:cxnLst>
            <a:rect l="0" t="0" r="r" b="b"/>
            <a:pathLst>
              <a:path w="120" h="280">
                <a:moveTo>
                  <a:pt x="112" y="0"/>
                </a:moveTo>
                <a:lnTo>
                  <a:pt x="40" y="48"/>
                </a:lnTo>
                <a:lnTo>
                  <a:pt x="0" y="72"/>
                </a:lnTo>
                <a:lnTo>
                  <a:pt x="24" y="120"/>
                </a:lnTo>
                <a:lnTo>
                  <a:pt x="56" y="280"/>
                </a:lnTo>
                <a:lnTo>
                  <a:pt x="120" y="280"/>
                </a:lnTo>
                <a:lnTo>
                  <a:pt x="112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4" name="Freeform 43">
            <a:extLst>
              <a:ext uri="{FF2B5EF4-FFF2-40B4-BE49-F238E27FC236}">
                <a16:creationId xmlns:a16="http://schemas.microsoft.com/office/drawing/2014/main" id="{1C65D730-EC12-4DD9-B5C6-326093A992DD}"/>
              </a:ext>
            </a:extLst>
          </p:cNvPr>
          <p:cNvSpPr>
            <a:spLocks/>
          </p:cNvSpPr>
          <p:nvPr/>
        </p:nvSpPr>
        <p:spPr bwMode="auto">
          <a:xfrm>
            <a:off x="6668696" y="1968872"/>
            <a:ext cx="12198" cy="9361"/>
          </a:xfrm>
          <a:custGeom>
            <a:avLst/>
            <a:gdLst/>
            <a:ahLst/>
            <a:cxnLst>
              <a:cxn ang="0">
                <a:pos x="8" y="8"/>
              </a:cxn>
              <a:cxn ang="0">
                <a:pos x="72" y="0"/>
              </a:cxn>
              <a:cxn ang="0">
                <a:pos x="72" y="40"/>
              </a:cxn>
              <a:cxn ang="0">
                <a:pos x="0" y="48"/>
              </a:cxn>
              <a:cxn ang="0">
                <a:pos x="8" y="8"/>
              </a:cxn>
            </a:cxnLst>
            <a:rect l="0" t="0" r="r" b="b"/>
            <a:pathLst>
              <a:path w="72" h="48">
                <a:moveTo>
                  <a:pt x="8" y="8"/>
                </a:moveTo>
                <a:lnTo>
                  <a:pt x="72" y="0"/>
                </a:lnTo>
                <a:lnTo>
                  <a:pt x="72" y="40"/>
                </a:lnTo>
                <a:lnTo>
                  <a:pt x="0" y="48"/>
                </a:lnTo>
                <a:lnTo>
                  <a:pt x="8" y="8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5" name="Freeform 44">
            <a:extLst>
              <a:ext uri="{FF2B5EF4-FFF2-40B4-BE49-F238E27FC236}">
                <a16:creationId xmlns:a16="http://schemas.microsoft.com/office/drawing/2014/main" id="{A1C40CA0-D2C0-439E-A470-472B26F69C6B}"/>
              </a:ext>
            </a:extLst>
          </p:cNvPr>
          <p:cNvSpPr>
            <a:spLocks/>
          </p:cNvSpPr>
          <p:nvPr/>
        </p:nvSpPr>
        <p:spPr bwMode="auto">
          <a:xfrm>
            <a:off x="6818195" y="1962630"/>
            <a:ext cx="43119" cy="37162"/>
          </a:xfrm>
          <a:custGeom>
            <a:avLst/>
            <a:gdLst/>
            <a:ahLst/>
            <a:cxnLst>
              <a:cxn ang="0">
                <a:pos x="64" y="0"/>
              </a:cxn>
              <a:cxn ang="0">
                <a:pos x="224" y="0"/>
              </a:cxn>
              <a:cxn ang="0">
                <a:pos x="256" y="48"/>
              </a:cxn>
              <a:cxn ang="0">
                <a:pos x="216" y="152"/>
              </a:cxn>
              <a:cxn ang="0">
                <a:pos x="32" y="192"/>
              </a:cxn>
              <a:cxn ang="0">
                <a:pos x="0" y="152"/>
              </a:cxn>
              <a:cxn ang="0">
                <a:pos x="88" y="72"/>
              </a:cxn>
              <a:cxn ang="0">
                <a:pos x="64" y="0"/>
              </a:cxn>
            </a:cxnLst>
            <a:rect l="0" t="0" r="r" b="b"/>
            <a:pathLst>
              <a:path w="256" h="192">
                <a:moveTo>
                  <a:pt x="64" y="0"/>
                </a:moveTo>
                <a:lnTo>
                  <a:pt x="224" y="0"/>
                </a:lnTo>
                <a:lnTo>
                  <a:pt x="256" y="48"/>
                </a:lnTo>
                <a:lnTo>
                  <a:pt x="216" y="152"/>
                </a:lnTo>
                <a:lnTo>
                  <a:pt x="32" y="192"/>
                </a:lnTo>
                <a:lnTo>
                  <a:pt x="0" y="152"/>
                </a:lnTo>
                <a:lnTo>
                  <a:pt x="88" y="72"/>
                </a:lnTo>
                <a:lnTo>
                  <a:pt x="64" y="0"/>
                </a:lnTo>
                <a:close/>
              </a:path>
            </a:pathLst>
          </a:custGeom>
          <a:solidFill>
            <a:srgbClr val="001532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6" name="Freeform 45">
            <a:extLst>
              <a:ext uri="{FF2B5EF4-FFF2-40B4-BE49-F238E27FC236}">
                <a16:creationId xmlns:a16="http://schemas.microsoft.com/office/drawing/2014/main" id="{D19B8A31-749D-409E-8A2C-250687F324EF}"/>
              </a:ext>
            </a:extLst>
          </p:cNvPr>
          <p:cNvSpPr>
            <a:spLocks/>
          </p:cNvSpPr>
          <p:nvPr/>
        </p:nvSpPr>
        <p:spPr bwMode="auto">
          <a:xfrm>
            <a:off x="6823584" y="1996672"/>
            <a:ext cx="16170" cy="11063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4" y="0"/>
              </a:cxn>
              <a:cxn ang="0">
                <a:pos x="96" y="48"/>
              </a:cxn>
              <a:cxn ang="0">
                <a:pos x="56" y="48"/>
              </a:cxn>
              <a:cxn ang="0">
                <a:pos x="24" y="56"/>
              </a:cxn>
              <a:cxn ang="0">
                <a:pos x="0" y="16"/>
              </a:cxn>
            </a:cxnLst>
            <a:rect l="0" t="0" r="r" b="b"/>
            <a:pathLst>
              <a:path w="96" h="56">
                <a:moveTo>
                  <a:pt x="0" y="16"/>
                </a:moveTo>
                <a:lnTo>
                  <a:pt x="64" y="0"/>
                </a:lnTo>
                <a:lnTo>
                  <a:pt x="96" y="48"/>
                </a:lnTo>
                <a:lnTo>
                  <a:pt x="56" y="48"/>
                </a:lnTo>
                <a:lnTo>
                  <a:pt x="24" y="56"/>
                </a:lnTo>
                <a:lnTo>
                  <a:pt x="0" y="16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7" name="Freeform 46">
            <a:extLst>
              <a:ext uri="{FF2B5EF4-FFF2-40B4-BE49-F238E27FC236}">
                <a16:creationId xmlns:a16="http://schemas.microsoft.com/office/drawing/2014/main" id="{67C4469A-F0AF-40C5-8B6A-F15839931FAC}"/>
              </a:ext>
            </a:extLst>
          </p:cNvPr>
          <p:cNvSpPr>
            <a:spLocks/>
          </p:cNvSpPr>
          <p:nvPr/>
        </p:nvSpPr>
        <p:spPr bwMode="auto">
          <a:xfrm>
            <a:off x="6826422" y="2006034"/>
            <a:ext cx="13333" cy="18723"/>
          </a:xfrm>
          <a:custGeom>
            <a:avLst/>
            <a:gdLst/>
            <a:ahLst/>
            <a:cxnLst>
              <a:cxn ang="0">
                <a:pos x="80" y="0"/>
              </a:cxn>
              <a:cxn ang="0">
                <a:pos x="40" y="0"/>
              </a:cxn>
              <a:cxn ang="0">
                <a:pos x="8" y="8"/>
              </a:cxn>
              <a:cxn ang="0">
                <a:pos x="8" y="56"/>
              </a:cxn>
              <a:cxn ang="0">
                <a:pos x="0" y="96"/>
              </a:cxn>
              <a:cxn ang="0">
                <a:pos x="48" y="64"/>
              </a:cxn>
              <a:cxn ang="0">
                <a:pos x="72" y="48"/>
              </a:cxn>
              <a:cxn ang="0">
                <a:pos x="80" y="0"/>
              </a:cxn>
            </a:cxnLst>
            <a:rect l="0" t="0" r="r" b="b"/>
            <a:pathLst>
              <a:path w="80" h="96">
                <a:moveTo>
                  <a:pt x="80" y="0"/>
                </a:moveTo>
                <a:lnTo>
                  <a:pt x="40" y="0"/>
                </a:lnTo>
                <a:lnTo>
                  <a:pt x="8" y="8"/>
                </a:lnTo>
                <a:lnTo>
                  <a:pt x="8" y="56"/>
                </a:lnTo>
                <a:lnTo>
                  <a:pt x="0" y="96"/>
                </a:lnTo>
                <a:lnTo>
                  <a:pt x="48" y="64"/>
                </a:lnTo>
                <a:lnTo>
                  <a:pt x="72" y="48"/>
                </a:lnTo>
                <a:lnTo>
                  <a:pt x="80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8" name="Freeform 47">
            <a:extLst>
              <a:ext uri="{FF2B5EF4-FFF2-40B4-BE49-F238E27FC236}">
                <a16:creationId xmlns:a16="http://schemas.microsoft.com/office/drawing/2014/main" id="{7390007D-A8B5-4AF9-B3DF-B447870DF0C4}"/>
              </a:ext>
            </a:extLst>
          </p:cNvPr>
          <p:cNvSpPr>
            <a:spLocks/>
          </p:cNvSpPr>
          <p:nvPr/>
        </p:nvSpPr>
        <p:spPr bwMode="auto">
          <a:xfrm>
            <a:off x="6786139" y="2215670"/>
            <a:ext cx="15886" cy="15602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16" y="24"/>
              </a:cxn>
              <a:cxn ang="0">
                <a:pos x="0" y="72"/>
              </a:cxn>
              <a:cxn ang="0">
                <a:pos x="40" y="80"/>
              </a:cxn>
              <a:cxn ang="0">
                <a:pos x="80" y="56"/>
              </a:cxn>
              <a:cxn ang="0">
                <a:pos x="96" y="32"/>
              </a:cxn>
              <a:cxn ang="0">
                <a:pos x="72" y="0"/>
              </a:cxn>
            </a:cxnLst>
            <a:rect l="0" t="0" r="r" b="b"/>
            <a:pathLst>
              <a:path w="96" h="80">
                <a:moveTo>
                  <a:pt x="72" y="0"/>
                </a:moveTo>
                <a:lnTo>
                  <a:pt x="16" y="24"/>
                </a:lnTo>
                <a:lnTo>
                  <a:pt x="0" y="72"/>
                </a:lnTo>
                <a:lnTo>
                  <a:pt x="40" y="80"/>
                </a:lnTo>
                <a:lnTo>
                  <a:pt x="80" y="56"/>
                </a:lnTo>
                <a:lnTo>
                  <a:pt x="96" y="32"/>
                </a:lnTo>
                <a:lnTo>
                  <a:pt x="72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59" name="Freeform 48">
            <a:extLst>
              <a:ext uri="{FF2B5EF4-FFF2-40B4-BE49-F238E27FC236}">
                <a16:creationId xmlns:a16="http://schemas.microsoft.com/office/drawing/2014/main" id="{EDACEF50-31BE-4216-B0FA-2424809FEC1A}"/>
              </a:ext>
            </a:extLst>
          </p:cNvPr>
          <p:cNvSpPr>
            <a:spLocks/>
          </p:cNvSpPr>
          <p:nvPr/>
        </p:nvSpPr>
        <p:spPr bwMode="auto">
          <a:xfrm>
            <a:off x="6826421" y="2181345"/>
            <a:ext cx="10780" cy="14184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24" y="0"/>
              </a:cxn>
              <a:cxn ang="0">
                <a:pos x="8" y="8"/>
              </a:cxn>
              <a:cxn ang="0">
                <a:pos x="0" y="40"/>
              </a:cxn>
              <a:cxn ang="0">
                <a:pos x="16" y="72"/>
              </a:cxn>
              <a:cxn ang="0">
                <a:pos x="32" y="72"/>
              </a:cxn>
              <a:cxn ang="0">
                <a:pos x="64" y="56"/>
              </a:cxn>
              <a:cxn ang="0">
                <a:pos x="56" y="0"/>
              </a:cxn>
            </a:cxnLst>
            <a:rect l="0" t="0" r="r" b="b"/>
            <a:pathLst>
              <a:path w="64" h="72">
                <a:moveTo>
                  <a:pt x="56" y="0"/>
                </a:moveTo>
                <a:lnTo>
                  <a:pt x="24" y="0"/>
                </a:lnTo>
                <a:lnTo>
                  <a:pt x="8" y="8"/>
                </a:lnTo>
                <a:lnTo>
                  <a:pt x="0" y="40"/>
                </a:lnTo>
                <a:lnTo>
                  <a:pt x="16" y="72"/>
                </a:lnTo>
                <a:lnTo>
                  <a:pt x="32" y="72"/>
                </a:lnTo>
                <a:lnTo>
                  <a:pt x="64" y="56"/>
                </a:lnTo>
                <a:lnTo>
                  <a:pt x="56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60" name="Freeform 49">
            <a:extLst>
              <a:ext uri="{FF2B5EF4-FFF2-40B4-BE49-F238E27FC236}">
                <a16:creationId xmlns:a16="http://schemas.microsoft.com/office/drawing/2014/main" id="{1661BEAA-3487-474F-97C5-492453DAC0C5}"/>
              </a:ext>
            </a:extLst>
          </p:cNvPr>
          <p:cNvSpPr>
            <a:spLocks/>
          </p:cNvSpPr>
          <p:nvPr/>
        </p:nvSpPr>
        <p:spPr bwMode="auto">
          <a:xfrm>
            <a:off x="6905852" y="1891144"/>
            <a:ext cx="11915" cy="18723"/>
          </a:xfrm>
          <a:custGeom>
            <a:avLst/>
            <a:gdLst/>
            <a:ahLst/>
            <a:cxnLst>
              <a:cxn ang="0">
                <a:pos x="64" y="0"/>
              </a:cxn>
              <a:cxn ang="0">
                <a:pos x="0" y="40"/>
              </a:cxn>
              <a:cxn ang="0">
                <a:pos x="8" y="96"/>
              </a:cxn>
              <a:cxn ang="0">
                <a:pos x="64" y="96"/>
              </a:cxn>
              <a:cxn ang="0">
                <a:pos x="72" y="88"/>
              </a:cxn>
              <a:cxn ang="0">
                <a:pos x="48" y="72"/>
              </a:cxn>
              <a:cxn ang="0">
                <a:pos x="64" y="0"/>
              </a:cxn>
            </a:cxnLst>
            <a:rect l="0" t="0" r="r" b="b"/>
            <a:pathLst>
              <a:path w="72" h="96">
                <a:moveTo>
                  <a:pt x="64" y="0"/>
                </a:moveTo>
                <a:lnTo>
                  <a:pt x="0" y="40"/>
                </a:lnTo>
                <a:lnTo>
                  <a:pt x="8" y="96"/>
                </a:lnTo>
                <a:lnTo>
                  <a:pt x="64" y="96"/>
                </a:lnTo>
                <a:lnTo>
                  <a:pt x="72" y="88"/>
                </a:lnTo>
                <a:lnTo>
                  <a:pt x="48" y="72"/>
                </a:lnTo>
                <a:lnTo>
                  <a:pt x="64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61" name="Freeform 50">
            <a:extLst>
              <a:ext uri="{FF2B5EF4-FFF2-40B4-BE49-F238E27FC236}">
                <a16:creationId xmlns:a16="http://schemas.microsoft.com/office/drawing/2014/main" id="{709EB207-923A-4BDE-B3D1-EE7B78970056}"/>
              </a:ext>
            </a:extLst>
          </p:cNvPr>
          <p:cNvSpPr>
            <a:spLocks/>
          </p:cNvSpPr>
          <p:nvPr/>
        </p:nvSpPr>
        <p:spPr bwMode="auto">
          <a:xfrm>
            <a:off x="6512391" y="1913838"/>
            <a:ext cx="19006" cy="26382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0" y="48"/>
              </a:cxn>
              <a:cxn ang="0">
                <a:pos x="88" y="136"/>
              </a:cxn>
              <a:cxn ang="0">
                <a:pos x="112" y="56"/>
              </a:cxn>
              <a:cxn ang="0">
                <a:pos x="56" y="0"/>
              </a:cxn>
            </a:cxnLst>
            <a:rect l="0" t="0" r="r" b="b"/>
            <a:pathLst>
              <a:path w="112" h="136">
                <a:moveTo>
                  <a:pt x="56" y="0"/>
                </a:moveTo>
                <a:lnTo>
                  <a:pt x="0" y="48"/>
                </a:lnTo>
                <a:lnTo>
                  <a:pt x="88" y="136"/>
                </a:lnTo>
                <a:lnTo>
                  <a:pt x="112" y="56"/>
                </a:lnTo>
                <a:lnTo>
                  <a:pt x="56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62" name="Freeform 51">
            <a:extLst>
              <a:ext uri="{FF2B5EF4-FFF2-40B4-BE49-F238E27FC236}">
                <a16:creationId xmlns:a16="http://schemas.microsoft.com/office/drawing/2014/main" id="{33A91AEA-ACF8-4B7B-9AF7-9A83CBC79D01}"/>
              </a:ext>
            </a:extLst>
          </p:cNvPr>
          <p:cNvSpPr>
            <a:spLocks/>
          </p:cNvSpPr>
          <p:nvPr/>
        </p:nvSpPr>
        <p:spPr bwMode="auto">
          <a:xfrm>
            <a:off x="6527425" y="1924902"/>
            <a:ext cx="19006" cy="32623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0" y="80"/>
              </a:cxn>
              <a:cxn ang="0">
                <a:pos x="88" y="168"/>
              </a:cxn>
              <a:cxn ang="0">
                <a:pos x="112" y="64"/>
              </a:cxn>
              <a:cxn ang="0">
                <a:pos x="24" y="0"/>
              </a:cxn>
            </a:cxnLst>
            <a:rect l="0" t="0" r="r" b="b"/>
            <a:pathLst>
              <a:path w="112" h="168">
                <a:moveTo>
                  <a:pt x="24" y="0"/>
                </a:moveTo>
                <a:lnTo>
                  <a:pt x="0" y="80"/>
                </a:lnTo>
                <a:lnTo>
                  <a:pt x="88" y="168"/>
                </a:lnTo>
                <a:lnTo>
                  <a:pt x="112" y="64"/>
                </a:lnTo>
                <a:lnTo>
                  <a:pt x="24" y="0"/>
                </a:lnTo>
                <a:close/>
              </a:path>
            </a:pathLst>
          </a:custGeom>
          <a:solidFill>
            <a:srgbClr val="D9D9D9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1050"/>
          </a:p>
        </p:txBody>
      </p:sp>
      <p:sp>
        <p:nvSpPr>
          <p:cNvPr id="63" name="Freeform 3250">
            <a:extLst>
              <a:ext uri="{FF2B5EF4-FFF2-40B4-BE49-F238E27FC236}">
                <a16:creationId xmlns:a16="http://schemas.microsoft.com/office/drawing/2014/main" id="{BE74D370-3603-4DCD-A19B-ADDE6258CCD6}"/>
              </a:ext>
            </a:extLst>
          </p:cNvPr>
          <p:cNvSpPr>
            <a:spLocks/>
          </p:cNvSpPr>
          <p:nvPr/>
        </p:nvSpPr>
        <p:spPr bwMode="gray">
          <a:xfrm>
            <a:off x="8646321" y="1860831"/>
            <a:ext cx="126683" cy="26670"/>
          </a:xfrm>
          <a:custGeom>
            <a:avLst/>
            <a:gdLst>
              <a:gd name="T0" fmla="*/ 56 w 56"/>
              <a:gd name="T1" fmla="*/ 6 h 12"/>
              <a:gd name="T2" fmla="*/ 51 w 56"/>
              <a:gd name="T3" fmla="*/ 12 h 12"/>
              <a:gd name="T4" fmla="*/ 5 w 56"/>
              <a:gd name="T5" fmla="*/ 12 h 12"/>
              <a:gd name="T6" fmla="*/ 0 w 56"/>
              <a:gd name="T7" fmla="*/ 6 h 12"/>
              <a:gd name="T8" fmla="*/ 0 w 56"/>
              <a:gd name="T9" fmla="*/ 6 h 12"/>
              <a:gd name="T10" fmla="*/ 5 w 56"/>
              <a:gd name="T11" fmla="*/ 0 h 12"/>
              <a:gd name="T12" fmla="*/ 51 w 56"/>
              <a:gd name="T13" fmla="*/ 0 h 12"/>
              <a:gd name="T14" fmla="*/ 56 w 56"/>
              <a:gd name="T1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" h="12">
                <a:moveTo>
                  <a:pt x="56" y="6"/>
                </a:moveTo>
                <a:cubicBezTo>
                  <a:pt x="56" y="9"/>
                  <a:pt x="54" y="12"/>
                  <a:pt x="51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2" y="12"/>
                  <a:pt x="0" y="9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6" y="3"/>
                  <a:pt x="56" y="6"/>
                </a:cubicBezTo>
                <a:close/>
              </a:path>
            </a:pathLst>
          </a:custGeom>
          <a:solidFill>
            <a:srgbClr val="0015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Freeform 3251">
            <a:extLst>
              <a:ext uri="{FF2B5EF4-FFF2-40B4-BE49-F238E27FC236}">
                <a16:creationId xmlns:a16="http://schemas.microsoft.com/office/drawing/2014/main" id="{A376E0E6-2443-41C1-A14F-4E9487E53687}"/>
              </a:ext>
            </a:extLst>
          </p:cNvPr>
          <p:cNvSpPr>
            <a:spLocks/>
          </p:cNvSpPr>
          <p:nvPr/>
        </p:nvSpPr>
        <p:spPr bwMode="gray">
          <a:xfrm>
            <a:off x="8634891" y="1761772"/>
            <a:ext cx="146685" cy="85725"/>
          </a:xfrm>
          <a:custGeom>
            <a:avLst/>
            <a:gdLst>
              <a:gd name="T0" fmla="*/ 65 w 65"/>
              <a:gd name="T1" fmla="*/ 19 h 38"/>
              <a:gd name="T2" fmla="*/ 52 w 65"/>
              <a:gd name="T3" fmla="*/ 38 h 38"/>
              <a:gd name="T4" fmla="*/ 14 w 65"/>
              <a:gd name="T5" fmla="*/ 38 h 38"/>
              <a:gd name="T6" fmla="*/ 0 w 65"/>
              <a:gd name="T7" fmla="*/ 19 h 38"/>
              <a:gd name="T8" fmla="*/ 0 w 65"/>
              <a:gd name="T9" fmla="*/ 19 h 38"/>
              <a:gd name="T10" fmla="*/ 14 w 65"/>
              <a:gd name="T11" fmla="*/ 0 h 38"/>
              <a:gd name="T12" fmla="*/ 28 w 65"/>
              <a:gd name="T13" fmla="*/ 10 h 38"/>
              <a:gd name="T14" fmla="*/ 38 w 65"/>
              <a:gd name="T15" fmla="*/ 0 h 38"/>
              <a:gd name="T16" fmla="*/ 47 w 65"/>
              <a:gd name="T17" fmla="*/ 10 h 38"/>
              <a:gd name="T18" fmla="*/ 52 w 65"/>
              <a:gd name="T19" fmla="*/ 0 h 38"/>
              <a:gd name="T20" fmla="*/ 65 w 65"/>
              <a:gd name="T21" fmla="*/ 1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5" h="38">
                <a:moveTo>
                  <a:pt x="65" y="19"/>
                </a:moveTo>
                <a:cubicBezTo>
                  <a:pt x="65" y="29"/>
                  <a:pt x="59" y="38"/>
                  <a:pt x="52" y="38"/>
                </a:cubicBezTo>
                <a:cubicBezTo>
                  <a:pt x="14" y="38"/>
                  <a:pt x="14" y="38"/>
                  <a:pt x="14" y="38"/>
                </a:cubicBezTo>
                <a:cubicBezTo>
                  <a:pt x="7" y="38"/>
                  <a:pt x="0" y="2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9"/>
                  <a:pt x="7" y="0"/>
                  <a:pt x="14" y="0"/>
                </a:cubicBezTo>
                <a:cubicBezTo>
                  <a:pt x="14" y="0"/>
                  <a:pt x="24" y="11"/>
                  <a:pt x="28" y="10"/>
                </a:cubicBezTo>
                <a:cubicBezTo>
                  <a:pt x="32" y="9"/>
                  <a:pt x="34" y="0"/>
                  <a:pt x="38" y="0"/>
                </a:cubicBezTo>
                <a:cubicBezTo>
                  <a:pt x="41" y="1"/>
                  <a:pt x="44" y="10"/>
                  <a:pt x="47" y="10"/>
                </a:cubicBezTo>
                <a:cubicBezTo>
                  <a:pt x="49" y="9"/>
                  <a:pt x="52" y="0"/>
                  <a:pt x="52" y="0"/>
                </a:cubicBezTo>
                <a:cubicBezTo>
                  <a:pt x="59" y="0"/>
                  <a:pt x="65" y="9"/>
                  <a:pt x="65" y="19"/>
                </a:cubicBezTo>
                <a:close/>
              </a:path>
            </a:pathLst>
          </a:custGeom>
          <a:solidFill>
            <a:srgbClr val="0015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Freeform 3252">
            <a:extLst>
              <a:ext uri="{FF2B5EF4-FFF2-40B4-BE49-F238E27FC236}">
                <a16:creationId xmlns:a16="http://schemas.microsoft.com/office/drawing/2014/main" id="{1467C384-D4F0-4BE6-AC05-F30C10161239}"/>
              </a:ext>
            </a:extLst>
          </p:cNvPr>
          <p:cNvSpPr>
            <a:spLocks noEditPoints="1"/>
          </p:cNvSpPr>
          <p:nvPr/>
        </p:nvSpPr>
        <p:spPr bwMode="gray">
          <a:xfrm>
            <a:off x="8529163" y="1903694"/>
            <a:ext cx="360045" cy="292418"/>
          </a:xfrm>
          <a:custGeom>
            <a:avLst/>
            <a:gdLst>
              <a:gd name="T0" fmla="*/ 160 w 160"/>
              <a:gd name="T1" fmla="*/ 116 h 130"/>
              <a:gd name="T2" fmla="*/ 145 w 160"/>
              <a:gd name="T3" fmla="*/ 130 h 130"/>
              <a:gd name="T4" fmla="*/ 15 w 160"/>
              <a:gd name="T5" fmla="*/ 130 h 130"/>
              <a:gd name="T6" fmla="*/ 0 w 160"/>
              <a:gd name="T7" fmla="*/ 116 h 130"/>
              <a:gd name="T8" fmla="*/ 15 w 160"/>
              <a:gd name="T9" fmla="*/ 101 h 130"/>
              <a:gd name="T10" fmla="*/ 15 w 160"/>
              <a:gd name="T11" fmla="*/ 47 h 130"/>
              <a:gd name="T12" fmla="*/ 62 w 160"/>
              <a:gd name="T13" fmla="*/ 0 h 130"/>
              <a:gd name="T14" fmla="*/ 98 w 160"/>
              <a:gd name="T15" fmla="*/ 0 h 130"/>
              <a:gd name="T16" fmla="*/ 145 w 160"/>
              <a:gd name="T17" fmla="*/ 47 h 130"/>
              <a:gd name="T18" fmla="*/ 145 w 160"/>
              <a:gd name="T19" fmla="*/ 101 h 130"/>
              <a:gd name="T20" fmla="*/ 160 w 160"/>
              <a:gd name="T21" fmla="*/ 116 h 130"/>
              <a:gd name="T22" fmla="*/ 106 w 160"/>
              <a:gd name="T23" fmla="*/ 76 h 130"/>
              <a:gd name="T24" fmla="*/ 88 w 160"/>
              <a:gd name="T25" fmla="*/ 55 h 130"/>
              <a:gd name="T26" fmla="*/ 75 w 160"/>
              <a:gd name="T27" fmla="*/ 46 h 130"/>
              <a:gd name="T28" fmla="*/ 84 w 160"/>
              <a:gd name="T29" fmla="*/ 40 h 130"/>
              <a:gd name="T30" fmla="*/ 100 w 160"/>
              <a:gd name="T31" fmla="*/ 44 h 130"/>
              <a:gd name="T32" fmla="*/ 103 w 160"/>
              <a:gd name="T33" fmla="*/ 31 h 130"/>
              <a:gd name="T34" fmla="*/ 87 w 160"/>
              <a:gd name="T35" fmla="*/ 28 h 130"/>
              <a:gd name="T36" fmla="*/ 87 w 160"/>
              <a:gd name="T37" fmla="*/ 26 h 130"/>
              <a:gd name="T38" fmla="*/ 87 w 160"/>
              <a:gd name="T39" fmla="*/ 26 h 130"/>
              <a:gd name="T40" fmla="*/ 87 w 160"/>
              <a:gd name="T41" fmla="*/ 25 h 130"/>
              <a:gd name="T42" fmla="*/ 82 w 160"/>
              <a:gd name="T43" fmla="*/ 19 h 130"/>
              <a:gd name="T44" fmla="*/ 76 w 160"/>
              <a:gd name="T45" fmla="*/ 25 h 130"/>
              <a:gd name="T46" fmla="*/ 76 w 160"/>
              <a:gd name="T47" fmla="*/ 27 h 130"/>
              <a:gd name="T48" fmla="*/ 76 w 160"/>
              <a:gd name="T49" fmla="*/ 28 h 130"/>
              <a:gd name="T50" fmla="*/ 76 w 160"/>
              <a:gd name="T51" fmla="*/ 29 h 130"/>
              <a:gd name="T52" fmla="*/ 58 w 160"/>
              <a:gd name="T53" fmla="*/ 48 h 130"/>
              <a:gd name="T54" fmla="*/ 78 w 160"/>
              <a:gd name="T55" fmla="*/ 68 h 130"/>
              <a:gd name="T56" fmla="*/ 89 w 160"/>
              <a:gd name="T57" fmla="*/ 77 h 130"/>
              <a:gd name="T58" fmla="*/ 79 w 160"/>
              <a:gd name="T59" fmla="*/ 84 h 130"/>
              <a:gd name="T60" fmla="*/ 61 w 160"/>
              <a:gd name="T61" fmla="*/ 80 h 130"/>
              <a:gd name="T62" fmla="*/ 57 w 160"/>
              <a:gd name="T63" fmla="*/ 92 h 130"/>
              <a:gd name="T64" fmla="*/ 76 w 160"/>
              <a:gd name="T65" fmla="*/ 97 h 130"/>
              <a:gd name="T66" fmla="*/ 76 w 160"/>
              <a:gd name="T67" fmla="*/ 99 h 130"/>
              <a:gd name="T68" fmla="*/ 76 w 160"/>
              <a:gd name="T69" fmla="*/ 99 h 130"/>
              <a:gd name="T70" fmla="*/ 76 w 160"/>
              <a:gd name="T71" fmla="*/ 100 h 130"/>
              <a:gd name="T72" fmla="*/ 81 w 160"/>
              <a:gd name="T73" fmla="*/ 105 h 130"/>
              <a:gd name="T74" fmla="*/ 87 w 160"/>
              <a:gd name="T75" fmla="*/ 100 h 130"/>
              <a:gd name="T76" fmla="*/ 87 w 160"/>
              <a:gd name="T77" fmla="*/ 99 h 130"/>
              <a:gd name="T78" fmla="*/ 87 w 160"/>
              <a:gd name="T79" fmla="*/ 99 h 130"/>
              <a:gd name="T80" fmla="*/ 87 w 160"/>
              <a:gd name="T81" fmla="*/ 96 h 130"/>
              <a:gd name="T82" fmla="*/ 106 w 160"/>
              <a:gd name="T83" fmla="*/ 76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0" h="130">
                <a:moveTo>
                  <a:pt x="160" y="116"/>
                </a:moveTo>
                <a:cubicBezTo>
                  <a:pt x="160" y="124"/>
                  <a:pt x="153" y="130"/>
                  <a:pt x="145" y="130"/>
                </a:cubicBezTo>
                <a:cubicBezTo>
                  <a:pt x="15" y="130"/>
                  <a:pt x="15" y="130"/>
                  <a:pt x="15" y="130"/>
                </a:cubicBezTo>
                <a:cubicBezTo>
                  <a:pt x="7" y="130"/>
                  <a:pt x="0" y="124"/>
                  <a:pt x="0" y="116"/>
                </a:cubicBezTo>
                <a:cubicBezTo>
                  <a:pt x="0" y="108"/>
                  <a:pt x="7" y="101"/>
                  <a:pt x="15" y="101"/>
                </a:cubicBezTo>
                <a:cubicBezTo>
                  <a:pt x="15" y="47"/>
                  <a:pt x="15" y="47"/>
                  <a:pt x="15" y="47"/>
                </a:cubicBezTo>
                <a:cubicBezTo>
                  <a:pt x="15" y="21"/>
                  <a:pt x="36" y="0"/>
                  <a:pt x="62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124" y="0"/>
                  <a:pt x="145" y="21"/>
                  <a:pt x="145" y="47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53" y="101"/>
                  <a:pt x="160" y="108"/>
                  <a:pt x="160" y="116"/>
                </a:cubicBezTo>
                <a:close/>
                <a:moveTo>
                  <a:pt x="106" y="76"/>
                </a:moveTo>
                <a:cubicBezTo>
                  <a:pt x="106" y="66"/>
                  <a:pt x="101" y="60"/>
                  <a:pt x="88" y="55"/>
                </a:cubicBezTo>
                <a:cubicBezTo>
                  <a:pt x="79" y="52"/>
                  <a:pt x="75" y="50"/>
                  <a:pt x="75" y="46"/>
                </a:cubicBezTo>
                <a:cubicBezTo>
                  <a:pt x="75" y="43"/>
                  <a:pt x="77" y="40"/>
                  <a:pt x="84" y="40"/>
                </a:cubicBezTo>
                <a:cubicBezTo>
                  <a:pt x="92" y="40"/>
                  <a:pt x="97" y="42"/>
                  <a:pt x="100" y="44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99" y="30"/>
                  <a:pt x="94" y="28"/>
                  <a:pt x="87" y="28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2"/>
                  <a:pt x="85" y="19"/>
                  <a:pt x="82" y="19"/>
                </a:cubicBezTo>
                <a:cubicBezTo>
                  <a:pt x="79" y="19"/>
                  <a:pt x="76" y="22"/>
                  <a:pt x="76" y="25"/>
                </a:cubicBezTo>
                <a:cubicBezTo>
                  <a:pt x="76" y="27"/>
                  <a:pt x="76" y="27"/>
                  <a:pt x="76" y="27"/>
                </a:cubicBezTo>
                <a:cubicBezTo>
                  <a:pt x="76" y="27"/>
                  <a:pt x="76" y="27"/>
                  <a:pt x="76" y="28"/>
                </a:cubicBezTo>
                <a:cubicBezTo>
                  <a:pt x="76" y="29"/>
                  <a:pt x="76" y="29"/>
                  <a:pt x="76" y="29"/>
                </a:cubicBezTo>
                <a:cubicBezTo>
                  <a:pt x="65" y="31"/>
                  <a:pt x="58" y="38"/>
                  <a:pt x="58" y="48"/>
                </a:cubicBezTo>
                <a:cubicBezTo>
                  <a:pt x="58" y="59"/>
                  <a:pt x="66" y="64"/>
                  <a:pt x="78" y="68"/>
                </a:cubicBezTo>
                <a:cubicBezTo>
                  <a:pt x="86" y="71"/>
                  <a:pt x="89" y="73"/>
                  <a:pt x="89" y="77"/>
                </a:cubicBezTo>
                <a:cubicBezTo>
                  <a:pt x="89" y="82"/>
                  <a:pt x="85" y="84"/>
                  <a:pt x="79" y="84"/>
                </a:cubicBezTo>
                <a:cubicBezTo>
                  <a:pt x="72" y="84"/>
                  <a:pt x="65" y="82"/>
                  <a:pt x="61" y="80"/>
                </a:cubicBezTo>
                <a:cubicBezTo>
                  <a:pt x="57" y="92"/>
                  <a:pt x="57" y="92"/>
                  <a:pt x="57" y="92"/>
                </a:cubicBezTo>
                <a:cubicBezTo>
                  <a:pt x="62" y="95"/>
                  <a:pt x="69" y="97"/>
                  <a:pt x="76" y="97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6" y="103"/>
                  <a:pt x="78" y="105"/>
                  <a:pt x="81" y="105"/>
                </a:cubicBezTo>
                <a:cubicBezTo>
                  <a:pt x="84" y="105"/>
                  <a:pt x="87" y="103"/>
                  <a:pt x="87" y="100"/>
                </a:cubicBezTo>
                <a:cubicBezTo>
                  <a:pt x="87" y="99"/>
                  <a:pt x="87" y="99"/>
                  <a:pt x="87" y="99"/>
                </a:cubicBezTo>
                <a:cubicBezTo>
                  <a:pt x="87" y="99"/>
                  <a:pt x="87" y="99"/>
                  <a:pt x="87" y="99"/>
                </a:cubicBezTo>
                <a:cubicBezTo>
                  <a:pt x="87" y="96"/>
                  <a:pt x="87" y="96"/>
                  <a:pt x="87" y="96"/>
                </a:cubicBezTo>
                <a:cubicBezTo>
                  <a:pt x="99" y="94"/>
                  <a:pt x="106" y="86"/>
                  <a:pt x="106" y="76"/>
                </a:cubicBezTo>
                <a:close/>
              </a:path>
            </a:pathLst>
          </a:custGeom>
          <a:solidFill>
            <a:srgbClr val="0015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" name="Rectangle 67">
            <a:extLst>
              <a:ext uri="{FF2B5EF4-FFF2-40B4-BE49-F238E27FC236}">
                <a16:creationId xmlns:a16="http://schemas.microsoft.com/office/drawing/2014/main" id="{685662D5-5AEC-46FB-920B-A63A48162E37}"/>
              </a:ext>
            </a:extLst>
          </p:cNvPr>
          <p:cNvSpPr/>
          <p:nvPr/>
        </p:nvSpPr>
        <p:spPr>
          <a:xfrm>
            <a:off x="7362418" y="1622775"/>
            <a:ext cx="712335" cy="712335"/>
          </a:xfrm>
          <a:prstGeom prst="rect">
            <a:avLst/>
          </a:prstGeom>
          <a:solidFill>
            <a:schemeClr val="bg1"/>
          </a:solidFill>
          <a:ln w="12700">
            <a:solidFill>
              <a:srgbClr val="00153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none" lIns="91440" tIns="1097280" rtlCol="0" anchor="b"/>
          <a:lstStyle/>
          <a:p>
            <a:pPr algn="ctr"/>
            <a:endParaRPr lang="en-US" b="1"/>
          </a:p>
        </p:txBody>
      </p:sp>
      <p:sp>
        <p:nvSpPr>
          <p:cNvPr id="67" name="Rectangle 68">
            <a:extLst>
              <a:ext uri="{FF2B5EF4-FFF2-40B4-BE49-F238E27FC236}">
                <a16:creationId xmlns:a16="http://schemas.microsoft.com/office/drawing/2014/main" id="{B05DE397-9FB3-44F5-9FAD-DD86036B3526}"/>
              </a:ext>
            </a:extLst>
          </p:cNvPr>
          <p:cNvSpPr/>
          <p:nvPr/>
        </p:nvSpPr>
        <p:spPr>
          <a:xfrm>
            <a:off x="7362419" y="2353357"/>
            <a:ext cx="712335" cy="507831"/>
          </a:xfrm>
          <a:prstGeom prst="rect">
            <a:avLst/>
          </a:prstGeom>
        </p:spPr>
        <p:txBody>
          <a:bodyPr wrap="square" lIns="27432" tIns="91440" rIns="27432" bIns="91440">
            <a:spAutoFit/>
          </a:bodyPr>
          <a:lstStyle/>
          <a:p>
            <a:pPr algn="ctr"/>
            <a:r>
              <a:rPr lang="en-US" sz="1050" b="1" dirty="0">
                <a:solidFill>
                  <a:srgbClr val="001532"/>
                </a:solidFill>
              </a:rPr>
              <a:t>Growth</a:t>
            </a:r>
          </a:p>
          <a:p>
            <a:pPr algn="ctr"/>
            <a:r>
              <a:rPr lang="en-US" sz="1050" b="1" dirty="0">
                <a:solidFill>
                  <a:srgbClr val="001532"/>
                </a:solidFill>
              </a:rPr>
              <a:t>stage</a:t>
            </a:r>
          </a:p>
        </p:txBody>
      </p:sp>
      <p:grpSp>
        <p:nvGrpSpPr>
          <p:cNvPr id="68" name="Gruppieren 419">
            <a:extLst>
              <a:ext uri="{FF2B5EF4-FFF2-40B4-BE49-F238E27FC236}">
                <a16:creationId xmlns:a16="http://schemas.microsoft.com/office/drawing/2014/main" id="{BB766C2A-0FB8-469E-995A-4EDA48E4D6E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466335" y="1753837"/>
            <a:ext cx="504498" cy="475608"/>
            <a:chOff x="8040688" y="5967413"/>
            <a:chExt cx="720725" cy="679451"/>
          </a:xfrm>
          <a:solidFill>
            <a:srgbClr val="001532"/>
          </a:solidFill>
        </p:grpSpPr>
        <p:sp>
          <p:nvSpPr>
            <p:cNvPr id="69" name="Freeform 1741">
              <a:extLst>
                <a:ext uri="{FF2B5EF4-FFF2-40B4-BE49-F238E27FC236}">
                  <a16:creationId xmlns:a16="http://schemas.microsoft.com/office/drawing/2014/main" id="{7A91B76F-FFB4-44B3-99DE-3A7F06968C57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0688" y="6556376"/>
              <a:ext cx="720725" cy="90488"/>
            </a:xfrm>
            <a:custGeom>
              <a:avLst/>
              <a:gdLst>
                <a:gd name="T0" fmla="*/ 192 w 192"/>
                <a:gd name="T1" fmla="*/ 12 h 24"/>
                <a:gd name="T2" fmla="*/ 180 w 192"/>
                <a:gd name="T3" fmla="*/ 24 h 24"/>
                <a:gd name="T4" fmla="*/ 12 w 192"/>
                <a:gd name="T5" fmla="*/ 24 h 24"/>
                <a:gd name="T6" fmla="*/ 0 w 192"/>
                <a:gd name="T7" fmla="*/ 12 h 24"/>
                <a:gd name="T8" fmla="*/ 0 w 192"/>
                <a:gd name="T9" fmla="*/ 12 h 24"/>
                <a:gd name="T10" fmla="*/ 12 w 192"/>
                <a:gd name="T11" fmla="*/ 0 h 24"/>
                <a:gd name="T12" fmla="*/ 180 w 192"/>
                <a:gd name="T13" fmla="*/ 0 h 24"/>
                <a:gd name="T14" fmla="*/ 192 w 192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24">
                  <a:moveTo>
                    <a:pt x="192" y="12"/>
                  </a:moveTo>
                  <a:cubicBezTo>
                    <a:pt x="192" y="19"/>
                    <a:pt x="187" y="24"/>
                    <a:pt x="18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2" y="5"/>
                    <a:pt x="192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743">
              <a:extLst>
                <a:ext uri="{FF2B5EF4-FFF2-40B4-BE49-F238E27FC236}">
                  <a16:creationId xmlns:a16="http://schemas.microsoft.com/office/drawing/2014/main" id="{9D234C68-A71F-4C3C-9DDB-FFD1F4E47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7363" y="6286501"/>
              <a:ext cx="134938" cy="225425"/>
            </a:xfrm>
            <a:custGeom>
              <a:avLst/>
              <a:gdLst>
                <a:gd name="T0" fmla="*/ 12 w 36"/>
                <a:gd name="T1" fmla="*/ 0 h 60"/>
                <a:gd name="T2" fmla="*/ 0 w 36"/>
                <a:gd name="T3" fmla="*/ 12 h 60"/>
                <a:gd name="T4" fmla="*/ 0 w 36"/>
                <a:gd name="T5" fmla="*/ 48 h 60"/>
                <a:gd name="T6" fmla="*/ 12 w 36"/>
                <a:gd name="T7" fmla="*/ 60 h 60"/>
                <a:gd name="T8" fmla="*/ 24 w 36"/>
                <a:gd name="T9" fmla="*/ 60 h 60"/>
                <a:gd name="T10" fmla="*/ 36 w 36"/>
                <a:gd name="T11" fmla="*/ 48 h 60"/>
                <a:gd name="T12" fmla="*/ 36 w 36"/>
                <a:gd name="T13" fmla="*/ 12 h 60"/>
                <a:gd name="T14" fmla="*/ 24 w 36"/>
                <a:gd name="T15" fmla="*/ 0 h 60"/>
                <a:gd name="T16" fmla="*/ 12 w 3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0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2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31" y="60"/>
                    <a:pt x="36" y="55"/>
                    <a:pt x="36" y="4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5"/>
                    <a:pt x="31" y="0"/>
                    <a:pt x="24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744">
              <a:extLst>
                <a:ext uri="{FF2B5EF4-FFF2-40B4-BE49-F238E27FC236}">
                  <a16:creationId xmlns:a16="http://schemas.microsoft.com/office/drawing/2014/main" id="{0BF1FA17-816F-42AC-A98F-66EC8BE3BF3B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2788" y="6151563"/>
              <a:ext cx="134938" cy="360363"/>
            </a:xfrm>
            <a:custGeom>
              <a:avLst/>
              <a:gdLst>
                <a:gd name="T0" fmla="*/ 36 w 36"/>
                <a:gd name="T1" fmla="*/ 84 h 96"/>
                <a:gd name="T2" fmla="*/ 24 w 36"/>
                <a:gd name="T3" fmla="*/ 96 h 96"/>
                <a:gd name="T4" fmla="*/ 12 w 36"/>
                <a:gd name="T5" fmla="*/ 96 h 96"/>
                <a:gd name="T6" fmla="*/ 0 w 36"/>
                <a:gd name="T7" fmla="*/ 84 h 96"/>
                <a:gd name="T8" fmla="*/ 0 w 36"/>
                <a:gd name="T9" fmla="*/ 12 h 96"/>
                <a:gd name="T10" fmla="*/ 12 w 36"/>
                <a:gd name="T11" fmla="*/ 0 h 96"/>
                <a:gd name="T12" fmla="*/ 24 w 36"/>
                <a:gd name="T13" fmla="*/ 0 h 96"/>
                <a:gd name="T14" fmla="*/ 36 w 36"/>
                <a:gd name="T15" fmla="*/ 12 h 96"/>
                <a:gd name="T16" fmla="*/ 36 w 36"/>
                <a:gd name="T17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96">
                  <a:moveTo>
                    <a:pt x="36" y="84"/>
                  </a:moveTo>
                  <a:cubicBezTo>
                    <a:pt x="36" y="91"/>
                    <a:pt x="31" y="96"/>
                    <a:pt x="24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5"/>
                    <a:pt x="36" y="12"/>
                  </a:cubicBezTo>
                  <a:lnTo>
                    <a:pt x="3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745">
              <a:extLst>
                <a:ext uri="{FF2B5EF4-FFF2-40B4-BE49-F238E27FC236}">
                  <a16:creationId xmlns:a16="http://schemas.microsoft.com/office/drawing/2014/main" id="{57CD36D2-4787-46AB-B260-A7413064968C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8213" y="5967413"/>
              <a:ext cx="134938" cy="544513"/>
            </a:xfrm>
            <a:custGeom>
              <a:avLst/>
              <a:gdLst>
                <a:gd name="T0" fmla="*/ 36 w 36"/>
                <a:gd name="T1" fmla="*/ 133 h 145"/>
                <a:gd name="T2" fmla="*/ 24 w 36"/>
                <a:gd name="T3" fmla="*/ 145 h 145"/>
                <a:gd name="T4" fmla="*/ 12 w 36"/>
                <a:gd name="T5" fmla="*/ 145 h 145"/>
                <a:gd name="T6" fmla="*/ 0 w 36"/>
                <a:gd name="T7" fmla="*/ 133 h 145"/>
                <a:gd name="T8" fmla="*/ 0 w 36"/>
                <a:gd name="T9" fmla="*/ 12 h 145"/>
                <a:gd name="T10" fmla="*/ 12 w 36"/>
                <a:gd name="T11" fmla="*/ 0 h 145"/>
                <a:gd name="T12" fmla="*/ 24 w 36"/>
                <a:gd name="T13" fmla="*/ 0 h 145"/>
                <a:gd name="T14" fmla="*/ 36 w 36"/>
                <a:gd name="T15" fmla="*/ 12 h 145"/>
                <a:gd name="T16" fmla="*/ 36 w 36"/>
                <a:gd name="T1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45">
                  <a:moveTo>
                    <a:pt x="36" y="133"/>
                  </a:moveTo>
                  <a:cubicBezTo>
                    <a:pt x="36" y="140"/>
                    <a:pt x="31" y="145"/>
                    <a:pt x="24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6" y="145"/>
                    <a:pt x="0" y="140"/>
                    <a:pt x="0" y="1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6" y="6"/>
                    <a:pt x="36" y="12"/>
                  </a:cubicBezTo>
                  <a:lnTo>
                    <a:pt x="36" y="1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3" name="Gruppieren 139">
            <a:extLst>
              <a:ext uri="{FF2B5EF4-FFF2-40B4-BE49-F238E27FC236}">
                <a16:creationId xmlns:a16="http://schemas.microsoft.com/office/drawing/2014/main" id="{0A42F3FB-DE5C-486E-B13A-2545CBB8CDA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82616" y="1761771"/>
            <a:ext cx="434340" cy="434340"/>
            <a:chOff x="8081963" y="5702300"/>
            <a:chExt cx="723900" cy="723900"/>
          </a:xfrm>
          <a:solidFill>
            <a:srgbClr val="001532"/>
          </a:solidFill>
        </p:grpSpPr>
        <p:sp>
          <p:nvSpPr>
            <p:cNvPr id="74" name="Freeform 2412">
              <a:extLst>
                <a:ext uri="{FF2B5EF4-FFF2-40B4-BE49-F238E27FC236}">
                  <a16:creationId xmlns:a16="http://schemas.microsoft.com/office/drawing/2014/main" id="{983DA2BE-8D46-43B5-B98F-C8A2148AD5C7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1863" y="5788025"/>
              <a:ext cx="254000" cy="638175"/>
            </a:xfrm>
            <a:custGeom>
              <a:avLst/>
              <a:gdLst>
                <a:gd name="T0" fmla="*/ 67 w 68"/>
                <a:gd name="T1" fmla="*/ 157 h 170"/>
                <a:gd name="T2" fmla="*/ 62 w 68"/>
                <a:gd name="T3" fmla="*/ 165 h 170"/>
                <a:gd name="T4" fmla="*/ 44 w 68"/>
                <a:gd name="T5" fmla="*/ 169 h 170"/>
                <a:gd name="T6" fmla="*/ 36 w 68"/>
                <a:gd name="T7" fmla="*/ 164 h 170"/>
                <a:gd name="T8" fmla="*/ 1 w 68"/>
                <a:gd name="T9" fmla="*/ 13 h 170"/>
                <a:gd name="T10" fmla="*/ 6 w 68"/>
                <a:gd name="T11" fmla="*/ 5 h 170"/>
                <a:gd name="T12" fmla="*/ 24 w 68"/>
                <a:gd name="T13" fmla="*/ 1 h 170"/>
                <a:gd name="T14" fmla="*/ 32 w 68"/>
                <a:gd name="T15" fmla="*/ 6 h 170"/>
                <a:gd name="T16" fmla="*/ 67 w 68"/>
                <a:gd name="T17" fmla="*/ 15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70">
                  <a:moveTo>
                    <a:pt x="67" y="157"/>
                  </a:moveTo>
                  <a:cubicBezTo>
                    <a:pt x="68" y="161"/>
                    <a:pt x="66" y="164"/>
                    <a:pt x="62" y="165"/>
                  </a:cubicBezTo>
                  <a:cubicBezTo>
                    <a:pt x="44" y="169"/>
                    <a:pt x="44" y="169"/>
                    <a:pt x="44" y="169"/>
                  </a:cubicBezTo>
                  <a:cubicBezTo>
                    <a:pt x="41" y="170"/>
                    <a:pt x="37" y="168"/>
                    <a:pt x="36" y="16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9"/>
                    <a:pt x="2" y="6"/>
                    <a:pt x="6" y="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7" y="0"/>
                    <a:pt x="31" y="2"/>
                    <a:pt x="32" y="6"/>
                  </a:cubicBezTo>
                  <a:lnTo>
                    <a:pt x="67" y="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2413">
              <a:extLst>
                <a:ext uri="{FF2B5EF4-FFF2-40B4-BE49-F238E27FC236}">
                  <a16:creationId xmlns:a16="http://schemas.microsoft.com/office/drawing/2014/main" id="{030D91F7-0E0A-4A4D-9E5F-4F252008F0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81963" y="5702300"/>
              <a:ext cx="225425" cy="723900"/>
            </a:xfrm>
            <a:custGeom>
              <a:avLst/>
              <a:gdLst>
                <a:gd name="T0" fmla="*/ 60 w 60"/>
                <a:gd name="T1" fmla="*/ 174 h 193"/>
                <a:gd name="T2" fmla="*/ 45 w 60"/>
                <a:gd name="T3" fmla="*/ 193 h 193"/>
                <a:gd name="T4" fmla="*/ 15 w 60"/>
                <a:gd name="T5" fmla="*/ 193 h 193"/>
                <a:gd name="T6" fmla="*/ 0 w 60"/>
                <a:gd name="T7" fmla="*/ 174 h 193"/>
                <a:gd name="T8" fmla="*/ 0 w 60"/>
                <a:gd name="T9" fmla="*/ 18 h 193"/>
                <a:gd name="T10" fmla="*/ 15 w 60"/>
                <a:gd name="T11" fmla="*/ 0 h 193"/>
                <a:gd name="T12" fmla="*/ 45 w 60"/>
                <a:gd name="T13" fmla="*/ 0 h 193"/>
                <a:gd name="T14" fmla="*/ 60 w 60"/>
                <a:gd name="T15" fmla="*/ 18 h 193"/>
                <a:gd name="T16" fmla="*/ 60 w 60"/>
                <a:gd name="T17" fmla="*/ 174 h 193"/>
                <a:gd name="T18" fmla="*/ 48 w 60"/>
                <a:gd name="T19" fmla="*/ 19 h 193"/>
                <a:gd name="T20" fmla="*/ 40 w 60"/>
                <a:gd name="T21" fmla="*/ 12 h 193"/>
                <a:gd name="T22" fmla="*/ 19 w 60"/>
                <a:gd name="T23" fmla="*/ 12 h 193"/>
                <a:gd name="T24" fmla="*/ 12 w 60"/>
                <a:gd name="T25" fmla="*/ 19 h 193"/>
                <a:gd name="T26" fmla="*/ 12 w 60"/>
                <a:gd name="T27" fmla="*/ 65 h 193"/>
                <a:gd name="T28" fmla="*/ 19 w 60"/>
                <a:gd name="T29" fmla="*/ 72 h 193"/>
                <a:gd name="T30" fmla="*/ 40 w 60"/>
                <a:gd name="T31" fmla="*/ 72 h 193"/>
                <a:gd name="T32" fmla="*/ 48 w 60"/>
                <a:gd name="T33" fmla="*/ 65 h 193"/>
                <a:gd name="T34" fmla="*/ 48 w 60"/>
                <a:gd name="T35" fmla="*/ 1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193">
                  <a:moveTo>
                    <a:pt x="60" y="174"/>
                  </a:moveTo>
                  <a:cubicBezTo>
                    <a:pt x="60" y="184"/>
                    <a:pt x="53" y="193"/>
                    <a:pt x="45" y="193"/>
                  </a:cubicBezTo>
                  <a:cubicBezTo>
                    <a:pt x="15" y="193"/>
                    <a:pt x="15" y="193"/>
                    <a:pt x="15" y="193"/>
                  </a:cubicBezTo>
                  <a:cubicBezTo>
                    <a:pt x="6" y="193"/>
                    <a:pt x="0" y="184"/>
                    <a:pt x="0" y="17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3" y="0"/>
                    <a:pt x="60" y="8"/>
                    <a:pt x="60" y="18"/>
                  </a:cubicBezTo>
                  <a:lnTo>
                    <a:pt x="60" y="174"/>
                  </a:lnTo>
                  <a:close/>
                  <a:moveTo>
                    <a:pt x="48" y="19"/>
                  </a:moveTo>
                  <a:cubicBezTo>
                    <a:pt x="48" y="15"/>
                    <a:pt x="44" y="12"/>
                    <a:pt x="40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5" y="12"/>
                    <a:pt x="12" y="15"/>
                    <a:pt x="12" y="19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9"/>
                    <a:pt x="15" y="72"/>
                    <a:pt x="1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4" y="72"/>
                    <a:pt x="48" y="69"/>
                    <a:pt x="48" y="65"/>
                  </a:cubicBezTo>
                  <a:lnTo>
                    <a:pt x="48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2414">
              <a:extLst>
                <a:ext uri="{FF2B5EF4-FFF2-40B4-BE49-F238E27FC236}">
                  <a16:creationId xmlns:a16="http://schemas.microsoft.com/office/drawing/2014/main" id="{4B889326-2424-4DA5-959A-5305E00BA4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351838" y="5746750"/>
              <a:ext cx="180975" cy="679450"/>
            </a:xfrm>
            <a:custGeom>
              <a:avLst/>
              <a:gdLst>
                <a:gd name="T0" fmla="*/ 34 w 48"/>
                <a:gd name="T1" fmla="*/ 0 h 181"/>
                <a:gd name="T2" fmla="*/ 14 w 48"/>
                <a:gd name="T3" fmla="*/ 0 h 181"/>
                <a:gd name="T4" fmla="*/ 0 w 48"/>
                <a:gd name="T5" fmla="*/ 14 h 181"/>
                <a:gd name="T6" fmla="*/ 0 w 48"/>
                <a:gd name="T7" fmla="*/ 166 h 181"/>
                <a:gd name="T8" fmla="*/ 14 w 48"/>
                <a:gd name="T9" fmla="*/ 181 h 181"/>
                <a:gd name="T10" fmla="*/ 34 w 48"/>
                <a:gd name="T11" fmla="*/ 181 h 181"/>
                <a:gd name="T12" fmla="*/ 48 w 48"/>
                <a:gd name="T13" fmla="*/ 166 h 181"/>
                <a:gd name="T14" fmla="*/ 48 w 48"/>
                <a:gd name="T15" fmla="*/ 14 h 181"/>
                <a:gd name="T16" fmla="*/ 34 w 48"/>
                <a:gd name="T17" fmla="*/ 0 h 181"/>
                <a:gd name="T18" fmla="*/ 35 w 48"/>
                <a:gd name="T19" fmla="*/ 82 h 181"/>
                <a:gd name="T20" fmla="*/ 30 w 48"/>
                <a:gd name="T21" fmla="*/ 89 h 181"/>
                <a:gd name="T22" fmla="*/ 18 w 48"/>
                <a:gd name="T23" fmla="*/ 89 h 181"/>
                <a:gd name="T24" fmla="*/ 13 w 48"/>
                <a:gd name="T25" fmla="*/ 82 h 181"/>
                <a:gd name="T26" fmla="*/ 13 w 48"/>
                <a:gd name="T27" fmla="*/ 19 h 181"/>
                <a:gd name="T28" fmla="*/ 18 w 48"/>
                <a:gd name="T29" fmla="*/ 12 h 181"/>
                <a:gd name="T30" fmla="*/ 30 w 48"/>
                <a:gd name="T31" fmla="*/ 12 h 181"/>
                <a:gd name="T32" fmla="*/ 35 w 48"/>
                <a:gd name="T33" fmla="*/ 19 h 181"/>
                <a:gd name="T34" fmla="*/ 35 w 48"/>
                <a:gd name="T35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181">
                  <a:moveTo>
                    <a:pt x="3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74"/>
                    <a:pt x="6" y="181"/>
                    <a:pt x="14" y="181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42" y="181"/>
                    <a:pt x="48" y="174"/>
                    <a:pt x="48" y="16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6"/>
                    <a:pt x="42" y="0"/>
                    <a:pt x="34" y="0"/>
                  </a:cubicBezTo>
                  <a:close/>
                  <a:moveTo>
                    <a:pt x="35" y="82"/>
                  </a:moveTo>
                  <a:cubicBezTo>
                    <a:pt x="35" y="86"/>
                    <a:pt x="33" y="89"/>
                    <a:pt x="30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5" y="89"/>
                    <a:pt x="13" y="86"/>
                    <a:pt x="13" y="82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5"/>
                    <a:pt x="15" y="12"/>
                    <a:pt x="18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3" y="12"/>
                    <a:pt x="35" y="15"/>
                    <a:pt x="35" y="19"/>
                  </a:cubicBezTo>
                  <a:lnTo>
                    <a:pt x="35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77825E60-618F-42C3-BC37-A4E0C213A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164" y="2813284"/>
            <a:ext cx="3145728" cy="2089125"/>
          </a:xfrm>
          <a:prstGeom prst="rect">
            <a:avLst/>
          </a:prstGeom>
        </p:spPr>
      </p:pic>
      <p:sp>
        <p:nvSpPr>
          <p:cNvPr id="78" name="Rectangle 31">
            <a:extLst>
              <a:ext uri="{FF2B5EF4-FFF2-40B4-BE49-F238E27FC236}">
                <a16:creationId xmlns:a16="http://schemas.microsoft.com/office/drawing/2014/main" id="{BACFF049-0590-469F-8F2B-84804831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219" y="4993271"/>
            <a:ext cx="4674734" cy="288000"/>
          </a:xfrm>
          <a:prstGeom prst="rect">
            <a:avLst/>
          </a:prstGeom>
          <a:solidFill>
            <a:srgbClr val="001532"/>
          </a:solidFill>
          <a:ln w="9525" algn="ctr">
            <a:solidFill>
              <a:srgbClr val="00153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46800" rIns="108000" bIns="46800" anchor="ctr">
            <a:noAutofit/>
          </a:bodyPr>
          <a:lstStyle/>
          <a:p>
            <a:pPr algn="ctr">
              <a:buClr>
                <a:srgbClr val="92D050"/>
              </a:buClr>
            </a:pPr>
            <a:r>
              <a:rPr lang="en-US" sz="1050" b="1" kern="0" dirty="0">
                <a:solidFill>
                  <a:schemeClr val="bg1"/>
                </a:solidFill>
                <a:cs typeface="Times New Roman" panose="02020603050405020304" pitchFamily="18" charset="0"/>
              </a:rPr>
              <a:t>Business model</a:t>
            </a:r>
          </a:p>
        </p:txBody>
      </p:sp>
      <p:sp>
        <p:nvSpPr>
          <p:cNvPr id="79" name="Rectangle 2">
            <a:extLst>
              <a:ext uri="{FF2B5EF4-FFF2-40B4-BE49-F238E27FC236}">
                <a16:creationId xmlns:a16="http://schemas.microsoft.com/office/drawing/2014/main" id="{0BEEB092-9BA2-40EC-B81F-BB69E263BB06}"/>
              </a:ext>
            </a:extLst>
          </p:cNvPr>
          <p:cNvSpPr/>
          <p:nvPr/>
        </p:nvSpPr>
        <p:spPr>
          <a:xfrm>
            <a:off x="5381219" y="5287744"/>
            <a:ext cx="4676400" cy="118484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171450" indent="-171450"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The model is based on scale in order to finance research, curriculum development, and technology</a:t>
            </a:r>
          </a:p>
          <a:p>
            <a:pPr marL="171450" indent="-171450"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On average, parents pay a monthly fee of $6.60 for tuition, which can be paid on a flexible schedule. Fees vary depending on a student’s grade and the location of the school. Parents pay a one-time registration fee</a:t>
            </a:r>
          </a:p>
          <a:p>
            <a:pPr marL="171450" indent="-171450"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School fees and staff salaries are paid via mobile money</a:t>
            </a:r>
          </a:p>
          <a:p>
            <a:pPr marL="171450" indent="-171450">
              <a:buClr>
                <a:srgbClr val="E5994E"/>
              </a:buClr>
              <a:buFont typeface="Wingdings" panose="05000000000000000000" pitchFamily="2" charset="2"/>
              <a:buChar char="§"/>
            </a:pPr>
            <a:r>
              <a:rPr lang="en-US" sz="950" dirty="0">
                <a:solidFill>
                  <a:schemeClr val="tx1"/>
                </a:solidFill>
              </a:rPr>
              <a:t>Bridge Academies is fixated on driving down costs at every point of its supply chain</a:t>
            </a:r>
          </a:p>
        </p:txBody>
      </p:sp>
      <p:sp>
        <p:nvSpPr>
          <p:cNvPr id="82" name="Tekstfelt 81">
            <a:extLst>
              <a:ext uri="{FF2B5EF4-FFF2-40B4-BE49-F238E27FC236}">
                <a16:creationId xmlns:a16="http://schemas.microsoft.com/office/drawing/2014/main" id="{76960263-9A5F-47AD-AC59-5A2E0EA253C9}"/>
              </a:ext>
            </a:extLst>
          </p:cNvPr>
          <p:cNvSpPr txBox="1"/>
          <p:nvPr/>
        </p:nvSpPr>
        <p:spPr>
          <a:xfrm>
            <a:off x="1200728" y="641859"/>
            <a:ext cx="813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BRIDGE ACADEMIES</a:t>
            </a:r>
          </a:p>
        </p:txBody>
      </p:sp>
    </p:spTree>
    <p:extLst>
      <p:ext uri="{BB962C8B-B14F-4D97-AF65-F5344CB8AC3E}">
        <p14:creationId xmlns:p14="http://schemas.microsoft.com/office/powerpoint/2010/main" val="215323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F31D7-B5A0-498C-8698-AAECD20C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dirty="0">
                <a:latin typeface="Gill Sans Light" charset="0"/>
              </a:rPr>
              <a:t>AGENDA</a:t>
            </a:r>
            <a:endParaRPr lang="en-US" sz="4000" dirty="0">
              <a:latin typeface="Gill Sans Light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AD1AB7-BD50-401F-B4A1-51BF5C149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4000" dirty="0">
                <a:latin typeface="Gill Sans Light" charset="0"/>
                <a:ea typeface="+mj-ea"/>
                <a:cs typeface="+mj-cs"/>
              </a:rPr>
              <a:t>Nordic Impact Funds </a:t>
            </a:r>
          </a:p>
          <a:p>
            <a:pPr marL="457200" lvl="1" indent="0">
              <a:buNone/>
            </a:pPr>
            <a:r>
              <a:rPr lang="da-DK" dirty="0"/>
              <a:t>–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and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want</a:t>
            </a:r>
            <a:r>
              <a:rPr lang="da-DK" dirty="0"/>
              <a:t> to </a:t>
            </a:r>
            <a:r>
              <a:rPr lang="da-DK" dirty="0" err="1"/>
              <a:t>achieve</a:t>
            </a:r>
            <a:r>
              <a:rPr lang="da-DK" dirty="0"/>
              <a:t>?</a:t>
            </a:r>
          </a:p>
          <a:p>
            <a:r>
              <a:rPr lang="da-DK" sz="4000" dirty="0">
                <a:latin typeface="Gill Sans Light" charset="0"/>
                <a:ea typeface="+mj-ea"/>
                <a:cs typeface="+mj-cs"/>
              </a:rPr>
              <a:t>The </a:t>
            </a:r>
            <a:r>
              <a:rPr lang="da-DK" sz="4000" dirty="0" err="1">
                <a:latin typeface="Gill Sans Light" charset="0"/>
                <a:ea typeface="+mj-ea"/>
                <a:cs typeface="+mj-cs"/>
              </a:rPr>
              <a:t>opportunity</a:t>
            </a:r>
            <a:r>
              <a:rPr lang="da-DK" sz="4000" dirty="0">
                <a:latin typeface="Gill Sans Light" charset="0"/>
                <a:ea typeface="+mj-ea"/>
                <a:cs typeface="+mj-cs"/>
              </a:rPr>
              <a:t> </a:t>
            </a:r>
          </a:p>
          <a:p>
            <a:pPr marL="457200" lvl="1" indent="0">
              <a:buNone/>
            </a:pPr>
            <a:r>
              <a:rPr lang="da-DK" dirty="0"/>
              <a:t>– </a:t>
            </a:r>
            <a:r>
              <a:rPr lang="da-DK" dirty="0" err="1"/>
              <a:t>growth</a:t>
            </a:r>
            <a:r>
              <a:rPr lang="da-DK" dirty="0"/>
              <a:t> and </a:t>
            </a:r>
            <a:r>
              <a:rPr lang="da-DK" dirty="0" err="1"/>
              <a:t>market</a:t>
            </a:r>
            <a:r>
              <a:rPr lang="da-DK" dirty="0"/>
              <a:t> </a:t>
            </a:r>
            <a:r>
              <a:rPr lang="da-DK" dirty="0" err="1"/>
              <a:t>perspectives</a:t>
            </a:r>
            <a:endParaRPr lang="da-DK" dirty="0"/>
          </a:p>
          <a:p>
            <a:pPr>
              <a:lnSpc>
                <a:spcPct val="100000"/>
              </a:lnSpc>
            </a:pPr>
            <a:r>
              <a:rPr lang="da-DK" sz="4000" dirty="0">
                <a:latin typeface="Gill Sans Light" charset="0"/>
                <a:ea typeface="+mj-ea"/>
                <a:cs typeface="+mj-cs"/>
              </a:rPr>
              <a:t>The solutions </a:t>
            </a:r>
          </a:p>
          <a:p>
            <a:pPr marL="457200" lvl="1" indent="0">
              <a:buNone/>
            </a:pPr>
            <a:r>
              <a:rPr lang="da-DK" dirty="0"/>
              <a:t>– trends and </a:t>
            </a:r>
            <a:r>
              <a:rPr lang="da-DK" dirty="0" err="1"/>
              <a:t>challenges</a:t>
            </a:r>
            <a:r>
              <a:rPr lang="da-DK" dirty="0"/>
              <a:t> </a:t>
            </a:r>
          </a:p>
          <a:p>
            <a:pPr>
              <a:lnSpc>
                <a:spcPct val="110000"/>
              </a:lnSpc>
            </a:pPr>
            <a:r>
              <a:rPr lang="da-DK" sz="4000" dirty="0">
                <a:latin typeface="Gill Sans Light" charset="0"/>
                <a:ea typeface="+mj-ea"/>
                <a:cs typeface="+mj-cs"/>
              </a:rPr>
              <a:t>The cases </a:t>
            </a:r>
          </a:p>
          <a:p>
            <a:pPr marL="457200" lvl="1" indent="0">
              <a:buNone/>
            </a:pPr>
            <a:r>
              <a:rPr lang="da-DK" dirty="0"/>
              <a:t>– </a:t>
            </a:r>
            <a:r>
              <a:rPr lang="da-DK" dirty="0" err="1"/>
              <a:t>examples</a:t>
            </a:r>
            <a:r>
              <a:rPr lang="da-DK" dirty="0"/>
              <a:t> from East </a:t>
            </a:r>
            <a:r>
              <a:rPr lang="da-DK" dirty="0" err="1"/>
              <a:t>Africa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sz="4000" dirty="0" err="1">
                <a:latin typeface="Gill Sans Light" charset="0"/>
                <a:ea typeface="+mj-ea"/>
                <a:cs typeface="+mj-cs"/>
              </a:rPr>
              <a:t>Discussion</a:t>
            </a:r>
            <a:endParaRPr lang="da-DK" sz="4000" dirty="0">
              <a:latin typeface="Gill Sans Light" charset="0"/>
              <a:ea typeface="+mj-ea"/>
              <a:cs typeface="+mj-cs"/>
            </a:endParaRPr>
          </a:p>
          <a:p>
            <a:pPr>
              <a:lnSpc>
                <a:spcPct val="110000"/>
              </a:lnSpc>
            </a:pPr>
            <a:endParaRPr lang="da-DK" sz="4000" dirty="0">
              <a:latin typeface="Gill Sans Light" charset="0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3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946C0E1A-6A1B-4A97-9D83-7134177BA29F}"/>
              </a:ext>
            </a:extLst>
          </p:cNvPr>
          <p:cNvSpPr/>
          <p:nvPr/>
        </p:nvSpPr>
        <p:spPr>
          <a:xfrm>
            <a:off x="914400" y="3954131"/>
            <a:ext cx="10674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ill Sans Light"/>
              </a:rPr>
              <a:t>by leveraging the </a:t>
            </a:r>
            <a:r>
              <a:rPr lang="en-US" sz="2400" b="1" dirty="0">
                <a:latin typeface="Gill Sans Light"/>
              </a:rPr>
              <a:t>best of the Nordics </a:t>
            </a:r>
            <a:r>
              <a:rPr lang="en-US" sz="2400" dirty="0">
                <a:latin typeface="Gill Sans Light"/>
              </a:rPr>
              <a:t>- governance, capital, technology, and expertise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87E940D1-FB19-4B80-BEBB-E17D3A1133BF}"/>
              </a:ext>
            </a:extLst>
          </p:cNvPr>
          <p:cNvCxnSpPr/>
          <p:nvPr/>
        </p:nvCxnSpPr>
        <p:spPr>
          <a:xfrm>
            <a:off x="2895600" y="3435048"/>
            <a:ext cx="6505575" cy="0"/>
          </a:xfrm>
          <a:prstGeom prst="line">
            <a:avLst/>
          </a:prstGeom>
          <a:ln w="6350">
            <a:solidFill>
              <a:srgbClr val="E281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EE3E01AE-20E0-4645-8ECA-2533498417DA}"/>
              </a:ext>
            </a:extLst>
          </p:cNvPr>
          <p:cNvCxnSpPr/>
          <p:nvPr/>
        </p:nvCxnSpPr>
        <p:spPr>
          <a:xfrm>
            <a:off x="2895600" y="4873323"/>
            <a:ext cx="6505575" cy="0"/>
          </a:xfrm>
          <a:prstGeom prst="line">
            <a:avLst/>
          </a:prstGeom>
          <a:ln w="6350">
            <a:solidFill>
              <a:srgbClr val="E281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>
            <a:extLst/>
          </p:cNvPr>
          <p:cNvSpPr/>
          <p:nvPr/>
        </p:nvSpPr>
        <p:spPr>
          <a:xfrm>
            <a:off x="862013" y="2358409"/>
            <a:ext cx="10674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ill Sans Light"/>
              </a:rPr>
              <a:t>Creating a positive impact for more than </a:t>
            </a:r>
            <a:r>
              <a:rPr lang="en-US" sz="2400" b="1" dirty="0">
                <a:latin typeface="Gill Sans Light"/>
              </a:rPr>
              <a:t>a million lives</a:t>
            </a:r>
            <a:r>
              <a:rPr lang="en-US" sz="2400" dirty="0">
                <a:latin typeface="Gill Sans Light"/>
              </a:rPr>
              <a:t> in East Africa</a:t>
            </a:r>
          </a:p>
        </p:txBody>
      </p:sp>
      <p:sp>
        <p:nvSpPr>
          <p:cNvPr id="8" name="Rektangel 7">
            <a:extLst/>
          </p:cNvPr>
          <p:cNvSpPr/>
          <p:nvPr/>
        </p:nvSpPr>
        <p:spPr>
          <a:xfrm>
            <a:off x="997226" y="5235735"/>
            <a:ext cx="10674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ill Sans Light"/>
              </a:rPr>
              <a:t>and combining it with </a:t>
            </a:r>
            <a:r>
              <a:rPr lang="en-US" sz="2400" b="1" dirty="0">
                <a:latin typeface="Gill Sans Light"/>
              </a:rPr>
              <a:t>African presence</a:t>
            </a:r>
            <a:r>
              <a:rPr lang="en-US" sz="2400" dirty="0">
                <a:latin typeface="Gill Sans Light"/>
              </a:rPr>
              <a:t>, deal experience and local network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1461052" y="641859"/>
            <a:ext cx="5854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NORDIC IMPACT FUNDS </a:t>
            </a:r>
            <a:r>
              <a:rPr lang="da-DK" sz="2000" dirty="0">
                <a:latin typeface="Gill Sans Light" charset="0"/>
                <a:ea typeface="Gill Sans Light" charset="0"/>
                <a:cs typeface="Gill Sans Light" charset="0"/>
              </a:rPr>
              <a:t>IN BRIEF</a:t>
            </a:r>
          </a:p>
        </p:txBody>
      </p:sp>
    </p:spTree>
    <p:extLst>
      <p:ext uri="{BB962C8B-B14F-4D97-AF65-F5344CB8AC3E}">
        <p14:creationId xmlns:p14="http://schemas.microsoft.com/office/powerpoint/2010/main" val="195766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DD0CA30B-CB00-453C-8FDB-1FD6988A7349}"/>
              </a:ext>
            </a:extLst>
          </p:cNvPr>
          <p:cNvSpPr txBox="1"/>
          <p:nvPr/>
        </p:nvSpPr>
        <p:spPr>
          <a:xfrm>
            <a:off x="1025610" y="641859"/>
            <a:ext cx="661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WHO ARE WE - PARTNERS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D3A52E7-3AB8-40CE-B88D-EE2D4C66676F}"/>
              </a:ext>
            </a:extLst>
          </p:cNvPr>
          <p:cNvSpPr txBox="1"/>
          <p:nvPr/>
        </p:nvSpPr>
        <p:spPr>
          <a:xfrm>
            <a:off x="273785" y="1619162"/>
            <a:ext cx="430161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br>
              <a:rPr lang="da-DK" sz="2400" b="1" dirty="0"/>
            </a:br>
            <a:r>
              <a:rPr lang="da-DK" sz="2400" dirty="0">
                <a:latin typeface="Gill Sans Light" charset="0"/>
                <a:ea typeface="Gill Sans Light" charset="0"/>
                <a:cs typeface="Gill Sans Light" charset="0"/>
              </a:rPr>
              <a:t>LISBETH STAUSHOLM ZACHO</a:t>
            </a:r>
            <a:r>
              <a:rPr lang="da-DK" sz="2400" dirty="0"/>
              <a:t> </a:t>
            </a:r>
          </a:p>
          <a:p>
            <a:pPr>
              <a:lnSpc>
                <a:spcPts val="2600"/>
              </a:lnSpc>
            </a:pPr>
            <a:r>
              <a:rPr lang="da-DK" sz="2400" dirty="0"/>
              <a:t> </a:t>
            </a:r>
          </a:p>
          <a:p>
            <a:endParaRPr lang="da-DK" sz="24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100B3CD-ADA0-4FBD-8674-FE7A0400D8CF}"/>
              </a:ext>
            </a:extLst>
          </p:cNvPr>
          <p:cNvSpPr txBox="1"/>
          <p:nvPr/>
        </p:nvSpPr>
        <p:spPr>
          <a:xfrm>
            <a:off x="4465021" y="1617303"/>
            <a:ext cx="47563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br>
              <a:rPr lang="da-DK" sz="2400" b="1" dirty="0"/>
            </a:br>
            <a:r>
              <a:rPr lang="da-DK" sz="2400" dirty="0">
                <a:latin typeface="Gill Sans Light" charset="0"/>
                <a:ea typeface="Gill Sans Light" charset="0"/>
                <a:cs typeface="Gill Sans Light" charset="0"/>
              </a:rPr>
              <a:t>HUMPHREY WATTANGA</a:t>
            </a:r>
            <a:r>
              <a:rPr lang="da-DK" sz="2400" dirty="0"/>
              <a:t> </a:t>
            </a:r>
          </a:p>
          <a:p>
            <a:pPr>
              <a:lnSpc>
                <a:spcPts val="2600"/>
              </a:lnSpc>
            </a:pPr>
            <a:r>
              <a:rPr lang="da-DK" sz="2400" dirty="0"/>
              <a:t> </a:t>
            </a:r>
          </a:p>
          <a:p>
            <a:endParaRPr lang="da-DK" sz="2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707252E-0593-459C-9071-96433864E8A0}"/>
              </a:ext>
            </a:extLst>
          </p:cNvPr>
          <p:cNvSpPr txBox="1"/>
          <p:nvPr/>
        </p:nvSpPr>
        <p:spPr>
          <a:xfrm>
            <a:off x="8232506" y="1959968"/>
            <a:ext cx="3368395" cy="61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dirty="0">
                <a:latin typeface="Gill Sans Light" charset="0"/>
                <a:ea typeface="Gill Sans Light" charset="0"/>
                <a:cs typeface="Gill Sans Light" charset="0"/>
              </a:rPr>
              <a:t>THIRD PARTNER</a:t>
            </a:r>
          </a:p>
          <a:p>
            <a:pPr>
              <a:lnSpc>
                <a:spcPts val="1500"/>
              </a:lnSpc>
            </a:pP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2146A23-D1E7-4949-83F6-898052C6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1" y="2440771"/>
            <a:ext cx="1806110" cy="180611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19A1568-D09A-4AC9-B382-35FC16E3C0D7}"/>
              </a:ext>
            </a:extLst>
          </p:cNvPr>
          <p:cNvSpPr txBox="1"/>
          <p:nvPr/>
        </p:nvSpPr>
        <p:spPr>
          <a:xfrm>
            <a:off x="503248" y="4434705"/>
            <a:ext cx="384268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b="1" dirty="0">
                <a:latin typeface="Gill Sans Light" charset="0"/>
                <a:ea typeface="Gill Sans Light" charset="0"/>
                <a:cs typeface="Gill Sans Light" charset="0"/>
              </a:rPr>
              <a:t>	</a:t>
            </a: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FOUNDER/CEO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10 years experience in international development from IMF, WB and NGO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10 years financial experience from 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the Danish central bank 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Experience in health, education and development programs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Expertise in anticorruption, compliance, 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risk and financial management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latin typeface="Gill Sans Light" charset="0"/>
                <a:ea typeface="Gill Sans Light" charset="0"/>
                <a:cs typeface="Gill Sans Light" charset="0"/>
              </a:rPr>
              <a:t>M</a:t>
            </a:r>
            <a:r>
              <a:rPr lang="en-US" sz="1600" dirty="0" err="1">
                <a:latin typeface="Gill Sans Light" charset="0"/>
                <a:ea typeface="Gill Sans Light" charset="0"/>
                <a:cs typeface="Gill Sans Light" charset="0"/>
              </a:rPr>
              <a:t>Sc</a:t>
            </a: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 Economics, MBA</a:t>
            </a:r>
          </a:p>
          <a:p>
            <a:pPr>
              <a:lnSpc>
                <a:spcPts val="1500"/>
              </a:lnSpc>
            </a:pPr>
            <a:endParaRPr lang="en-US" sz="1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7DD2743-B10F-4586-8A32-C4B23FBC3919}"/>
              </a:ext>
            </a:extLst>
          </p:cNvPr>
          <p:cNvSpPr txBox="1"/>
          <p:nvPr/>
        </p:nvSpPr>
        <p:spPr>
          <a:xfrm>
            <a:off x="4235557" y="4452707"/>
            <a:ext cx="3895944" cy="2409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b="1" dirty="0">
                <a:latin typeface="Gill Sans Light" charset="0"/>
                <a:ea typeface="Gill Sans Light" charset="0"/>
                <a:cs typeface="Gill Sans Light" charset="0"/>
              </a:rPr>
              <a:t>	</a:t>
            </a: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PARTNER/CIO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15 years experience in structuring private equity and impact investment deals in East Africa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Expert in innovative social finance and public private partnerships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Structured social impact bond on early childhood education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Lead advisor in the development of a pioneering government retail bond mobile platform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latin typeface="Gill Sans Light" charset="0"/>
                <a:ea typeface="Gill Sans Light" charset="0"/>
                <a:cs typeface="Gill Sans Light" charset="0"/>
              </a:rPr>
              <a:t>B</a:t>
            </a:r>
            <a:r>
              <a:rPr lang="en-US" sz="1600" dirty="0" err="1">
                <a:latin typeface="Gill Sans Light" charset="0"/>
                <a:ea typeface="Gill Sans Light" charset="0"/>
                <a:cs typeface="Gill Sans Light" charset="0"/>
              </a:rPr>
              <a:t>Sc</a:t>
            </a: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 Harvard, MBA Wharton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339FD71-3E13-49E0-A910-E77E723AD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55" y="2436043"/>
            <a:ext cx="1810838" cy="1810838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12702863-A58C-4D92-AB77-CA4F4A346211}"/>
              </a:ext>
            </a:extLst>
          </p:cNvPr>
          <p:cNvSpPr/>
          <p:nvPr/>
        </p:nvSpPr>
        <p:spPr>
          <a:xfrm>
            <a:off x="8232506" y="4434705"/>
            <a:ext cx="4078900" cy="240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b="1" dirty="0">
                <a:latin typeface="Gill Sans Light" charset="0"/>
                <a:ea typeface="Gill Sans Light" charset="0"/>
                <a:cs typeface="Gill Sans Light" charset="0"/>
              </a:rPr>
              <a:t>	</a:t>
            </a: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PARTNER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Our third partner is currently working for another organization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&gt;15 years experience in investment transactions and project finance in developing countries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latin typeface="Gill Sans Light" charset="0"/>
                <a:ea typeface="Gill Sans Light" charset="0"/>
                <a:cs typeface="Gill Sans Light" charset="0"/>
              </a:rPr>
              <a:t>+</a:t>
            </a: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USD 3 billion deal flow – all with positive returns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Long track record from international development banks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Light" charset="0"/>
                <a:ea typeface="Gill Sans Light" charset="0"/>
                <a:cs typeface="Gill Sans Light" charset="0"/>
              </a:rPr>
              <a:t>Experience from a pension fund as an investor in private equity funds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A88D65C-FFF5-48AF-97D0-926658CE056F}"/>
              </a:ext>
            </a:extLst>
          </p:cNvPr>
          <p:cNvSpPr/>
          <p:nvPr/>
        </p:nvSpPr>
        <p:spPr>
          <a:xfrm>
            <a:off x="9112367" y="2445496"/>
            <a:ext cx="1799870" cy="1801385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9979082B-9849-4F31-89D7-FEC099F6A8EF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noProof="0" dirty="0">
                <a:latin typeface="Gill Sans Light"/>
                <a:cs typeface="Calibri"/>
              </a:rPr>
              <a:t>Who</a:t>
            </a:r>
            <a:endParaRPr lang="en-US" sz="950" b="1" noProof="0" dirty="0">
              <a:latin typeface="Gill Sans Light"/>
              <a:cs typeface="Calibri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CE9B8A10-20F2-4EBB-9C20-CB017E80C18C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solidFill>
              <a:srgbClr val="E2810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936B428-D39C-4DB9-8EF8-A35568799109}"/>
              </a:ext>
            </a:extLst>
          </p:cNvPr>
          <p:cNvSpPr/>
          <p:nvPr/>
        </p:nvSpPr>
        <p:spPr>
          <a:xfrm>
            <a:off x="10716196" y="152399"/>
            <a:ext cx="198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D2272C0E-3B9B-404C-98A5-F16589940FF4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8B6964B8-9E73-4758-90D8-C6E0412842F2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2FAA682C-D78C-4B11-B289-D7769971680F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0AF70C4B-8A94-4D77-999A-62E96CB8E0D6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76572299-F6DB-4DB6-954E-9411808C1A58}"/>
              </a:ext>
            </a:extLst>
          </p:cNvPr>
          <p:cNvCxnSpPr/>
          <p:nvPr/>
        </p:nvCxnSpPr>
        <p:spPr>
          <a:xfrm>
            <a:off x="599440" y="2346960"/>
            <a:ext cx="31597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86BB07AC-961E-41E7-AFEE-E840F1AB49AA}"/>
              </a:ext>
            </a:extLst>
          </p:cNvPr>
          <p:cNvCxnSpPr/>
          <p:nvPr/>
        </p:nvCxnSpPr>
        <p:spPr>
          <a:xfrm>
            <a:off x="4575397" y="2346960"/>
            <a:ext cx="31597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AAA9AB85-3BD4-4588-A3A3-AC33882F70FB}"/>
              </a:ext>
            </a:extLst>
          </p:cNvPr>
          <p:cNvCxnSpPr/>
          <p:nvPr/>
        </p:nvCxnSpPr>
        <p:spPr>
          <a:xfrm>
            <a:off x="8655174" y="2346960"/>
            <a:ext cx="31597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89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DD0CA30B-CB00-453C-8FDB-1FD6988A7349}"/>
              </a:ext>
            </a:extLst>
          </p:cNvPr>
          <p:cNvSpPr txBox="1"/>
          <p:nvPr/>
        </p:nvSpPr>
        <p:spPr>
          <a:xfrm>
            <a:off x="1025610" y="641859"/>
            <a:ext cx="661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OUR MISSION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87CA20FE-48D2-4578-BB20-EA314551CC08}"/>
              </a:ext>
            </a:extLst>
          </p:cNvPr>
          <p:cNvSpPr txBox="1"/>
          <p:nvPr/>
        </p:nvSpPr>
        <p:spPr>
          <a:xfrm>
            <a:off x="606513" y="2321477"/>
            <a:ext cx="5818651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b="1" dirty="0">
                <a:latin typeface="Gill Sans Light" charset="0"/>
                <a:ea typeface="Gill Sans Light" charset="0"/>
                <a:cs typeface="Gill Sans Light" charset="0"/>
              </a:rPr>
              <a:t>MISSION</a:t>
            </a:r>
          </a:p>
          <a:p>
            <a:pPr>
              <a:lnSpc>
                <a:spcPts val="1600"/>
              </a:lnSpc>
            </a:pPr>
            <a:endParaRPr lang="en-US" sz="23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>
              <a:lnSpc>
                <a:spcPts val="2600"/>
              </a:lnSpc>
            </a:pPr>
            <a:r>
              <a:rPr lang="en-US" sz="2400" dirty="0">
                <a:latin typeface="Gill Sans Light"/>
                <a:ea typeface="Gill Sans Light" charset="0"/>
                <a:cs typeface="Gill Sans Light" charset="0"/>
              </a:rPr>
              <a:t>To improve the quality of life for low-income people in East Africa by capitalizing enterprises that have a scalable and economically viable model for </a:t>
            </a:r>
            <a:r>
              <a:rPr lang="en-US" sz="2400" b="1" dirty="0">
                <a:latin typeface="Gill Sans Light"/>
                <a:ea typeface="Gill Sans" charset="0"/>
                <a:cs typeface="Gill Sans" charset="0"/>
              </a:rPr>
              <a:t>IMPACT</a:t>
            </a:r>
          </a:p>
          <a:p>
            <a:pPr>
              <a:lnSpc>
                <a:spcPts val="1600"/>
              </a:lnSpc>
            </a:pPr>
            <a:endParaRPr lang="en-US" sz="2400" b="1" dirty="0"/>
          </a:p>
          <a:p>
            <a:pPr>
              <a:lnSpc>
                <a:spcPts val="2600"/>
              </a:lnSpc>
            </a:pPr>
            <a:r>
              <a:rPr lang="en-US" sz="2400" dirty="0">
                <a:latin typeface="Gill Sans Light"/>
              </a:rPr>
              <a:t>- A dual bottom line of positive societal and financial returns!</a:t>
            </a:r>
          </a:p>
        </p:txBody>
      </p:sp>
      <p:sp>
        <p:nvSpPr>
          <p:cNvPr id="34" name="Freeform 37">
            <a:extLst>
              <a:ext uri="{FF2B5EF4-FFF2-40B4-BE49-F238E27FC236}">
                <a16:creationId xmlns:a16="http://schemas.microsoft.com/office/drawing/2014/main" id="{CF842783-B093-4251-B721-88F3ED946945}"/>
              </a:ext>
            </a:extLst>
          </p:cNvPr>
          <p:cNvSpPr/>
          <p:nvPr/>
        </p:nvSpPr>
        <p:spPr>
          <a:xfrm>
            <a:off x="8173437" y="2277374"/>
            <a:ext cx="573887" cy="479988"/>
          </a:xfrm>
          <a:custGeom>
            <a:avLst/>
            <a:gdLst>
              <a:gd name="connsiteX0" fmla="*/ 0 w 1524000"/>
              <a:gd name="connsiteY0" fmla="*/ 1016000 h 1016000"/>
              <a:gd name="connsiteX1" fmla="*/ 762000 w 1524000"/>
              <a:gd name="connsiteY1" fmla="*/ 0 h 1016000"/>
              <a:gd name="connsiteX2" fmla="*/ 762000 w 1524000"/>
              <a:gd name="connsiteY2" fmla="*/ 0 h 1016000"/>
              <a:gd name="connsiteX3" fmla="*/ 1524000 w 1524000"/>
              <a:gd name="connsiteY3" fmla="*/ 1016000 h 1016000"/>
              <a:gd name="connsiteX4" fmla="*/ 0 w 1524000"/>
              <a:gd name="connsiteY4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016000">
                <a:moveTo>
                  <a:pt x="0" y="1016000"/>
                </a:moveTo>
                <a:lnTo>
                  <a:pt x="762000" y="0"/>
                </a:lnTo>
                <a:lnTo>
                  <a:pt x="762000" y="0"/>
                </a:lnTo>
                <a:lnTo>
                  <a:pt x="1524000" y="1016000"/>
                </a:lnTo>
                <a:lnTo>
                  <a:pt x="0" y="1016000"/>
                </a:lnTo>
                <a:close/>
              </a:path>
            </a:pathLst>
          </a:custGeom>
          <a:solidFill>
            <a:srgbClr val="F5CFA2"/>
          </a:solidFill>
          <a:ln w="127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0" kern="1200">
              <a:solidFill>
                <a:schemeClr val="tx1"/>
              </a:solidFill>
              <a:latin typeface="Gill Sans Light"/>
            </a:endParaRPr>
          </a:p>
        </p:txBody>
      </p:sp>
      <p:sp>
        <p:nvSpPr>
          <p:cNvPr id="35" name="Freeform 38">
            <a:extLst>
              <a:ext uri="{FF2B5EF4-FFF2-40B4-BE49-F238E27FC236}">
                <a16:creationId xmlns:a16="http://schemas.microsoft.com/office/drawing/2014/main" id="{F3734AE5-A055-46B7-8C4C-82CA5F645388}"/>
              </a:ext>
            </a:extLst>
          </p:cNvPr>
          <p:cNvSpPr/>
          <p:nvPr/>
        </p:nvSpPr>
        <p:spPr>
          <a:xfrm>
            <a:off x="7570739" y="2757362"/>
            <a:ext cx="1777008" cy="1025714"/>
          </a:xfrm>
          <a:custGeom>
            <a:avLst/>
            <a:gdLst>
              <a:gd name="connsiteX0" fmla="*/ 0 w 3048000"/>
              <a:gd name="connsiteY0" fmla="*/ 1016000 h 1016000"/>
              <a:gd name="connsiteX1" fmla="*/ 762000 w 3048000"/>
              <a:gd name="connsiteY1" fmla="*/ 0 h 1016000"/>
              <a:gd name="connsiteX2" fmla="*/ 2286000 w 3048000"/>
              <a:gd name="connsiteY2" fmla="*/ 0 h 1016000"/>
              <a:gd name="connsiteX3" fmla="*/ 3048000 w 3048000"/>
              <a:gd name="connsiteY3" fmla="*/ 1016000 h 1016000"/>
              <a:gd name="connsiteX4" fmla="*/ 0 w 3048000"/>
              <a:gd name="connsiteY4" fmla="*/ 1016000 h 1016000"/>
              <a:gd name="connsiteX0" fmla="*/ 0 w 3048000"/>
              <a:gd name="connsiteY0" fmla="*/ 1016000 h 1016000"/>
              <a:gd name="connsiteX1" fmla="*/ 1028286 w 3048000"/>
              <a:gd name="connsiteY1" fmla="*/ 4535 h 1016000"/>
              <a:gd name="connsiteX2" fmla="*/ 2286000 w 3048000"/>
              <a:gd name="connsiteY2" fmla="*/ 0 h 1016000"/>
              <a:gd name="connsiteX3" fmla="*/ 3048000 w 3048000"/>
              <a:gd name="connsiteY3" fmla="*/ 1016000 h 1016000"/>
              <a:gd name="connsiteX4" fmla="*/ 0 w 3048000"/>
              <a:gd name="connsiteY4" fmla="*/ 1016000 h 1016000"/>
              <a:gd name="connsiteX0" fmla="*/ 0 w 3048000"/>
              <a:gd name="connsiteY0" fmla="*/ 1013731 h 1013731"/>
              <a:gd name="connsiteX1" fmla="*/ 1028286 w 3048000"/>
              <a:gd name="connsiteY1" fmla="*/ 2266 h 1013731"/>
              <a:gd name="connsiteX2" fmla="*/ 2019716 w 3048000"/>
              <a:gd name="connsiteY2" fmla="*/ 0 h 1013731"/>
              <a:gd name="connsiteX3" fmla="*/ 3048000 w 3048000"/>
              <a:gd name="connsiteY3" fmla="*/ 1013731 h 1013731"/>
              <a:gd name="connsiteX4" fmla="*/ 0 w 3048000"/>
              <a:gd name="connsiteY4" fmla="*/ 1013731 h 101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0" h="1013731">
                <a:moveTo>
                  <a:pt x="0" y="1013731"/>
                </a:moveTo>
                <a:lnTo>
                  <a:pt x="1028286" y="2266"/>
                </a:lnTo>
                <a:lnTo>
                  <a:pt x="2019716" y="0"/>
                </a:lnTo>
                <a:lnTo>
                  <a:pt x="3048000" y="1013731"/>
                </a:lnTo>
                <a:lnTo>
                  <a:pt x="0" y="1013731"/>
                </a:lnTo>
                <a:close/>
              </a:path>
            </a:pathLst>
          </a:custGeom>
          <a:solidFill>
            <a:srgbClr val="EEB471"/>
          </a:solidFill>
          <a:ln w="127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0870" tIns="77470" rIns="610870" bIns="7747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600" kern="1200" dirty="0">
              <a:solidFill>
                <a:schemeClr val="tx1"/>
              </a:solidFill>
              <a:latin typeface="Gill Sans Light"/>
            </a:endParaRPr>
          </a:p>
        </p:txBody>
      </p:sp>
      <p:sp>
        <p:nvSpPr>
          <p:cNvPr id="36" name="Freeform 39">
            <a:extLst>
              <a:ext uri="{FF2B5EF4-FFF2-40B4-BE49-F238E27FC236}">
                <a16:creationId xmlns:a16="http://schemas.microsoft.com/office/drawing/2014/main" id="{A948D9C8-6549-4AC1-9C8D-96F2305C3FB8}"/>
              </a:ext>
            </a:extLst>
          </p:cNvPr>
          <p:cNvSpPr/>
          <p:nvPr/>
        </p:nvSpPr>
        <p:spPr>
          <a:xfrm>
            <a:off x="6755014" y="3780781"/>
            <a:ext cx="3407743" cy="1379091"/>
          </a:xfrm>
          <a:custGeom>
            <a:avLst/>
            <a:gdLst>
              <a:gd name="connsiteX0" fmla="*/ 0 w 4572000"/>
              <a:gd name="connsiteY0" fmla="*/ 1016000 h 1016000"/>
              <a:gd name="connsiteX1" fmla="*/ 762000 w 4572000"/>
              <a:gd name="connsiteY1" fmla="*/ 0 h 1016000"/>
              <a:gd name="connsiteX2" fmla="*/ 3810000 w 4572000"/>
              <a:gd name="connsiteY2" fmla="*/ 0 h 1016000"/>
              <a:gd name="connsiteX3" fmla="*/ 4572000 w 4572000"/>
              <a:gd name="connsiteY3" fmla="*/ 1016000 h 1016000"/>
              <a:gd name="connsiteX4" fmla="*/ 0 w 4572000"/>
              <a:gd name="connsiteY4" fmla="*/ 1016000 h 1016000"/>
              <a:gd name="connsiteX0" fmla="*/ 0 w 4572000"/>
              <a:gd name="connsiteY0" fmla="*/ 1016000 h 1016000"/>
              <a:gd name="connsiteX1" fmla="*/ 1094597 w 4572000"/>
              <a:gd name="connsiteY1" fmla="*/ 0 h 1016000"/>
              <a:gd name="connsiteX2" fmla="*/ 3810000 w 4572000"/>
              <a:gd name="connsiteY2" fmla="*/ 0 h 1016000"/>
              <a:gd name="connsiteX3" fmla="*/ 4572000 w 4572000"/>
              <a:gd name="connsiteY3" fmla="*/ 1016000 h 1016000"/>
              <a:gd name="connsiteX4" fmla="*/ 0 w 4572000"/>
              <a:gd name="connsiteY4" fmla="*/ 1016000 h 1016000"/>
              <a:gd name="connsiteX0" fmla="*/ 0 w 4572000"/>
              <a:gd name="connsiteY0" fmla="*/ 1017693 h 1017693"/>
              <a:gd name="connsiteX1" fmla="*/ 1094597 w 4572000"/>
              <a:gd name="connsiteY1" fmla="*/ 1693 h 1017693"/>
              <a:gd name="connsiteX2" fmla="*/ 3477401 w 4572000"/>
              <a:gd name="connsiteY2" fmla="*/ 0 h 1017693"/>
              <a:gd name="connsiteX3" fmla="*/ 4572000 w 4572000"/>
              <a:gd name="connsiteY3" fmla="*/ 1017693 h 1017693"/>
              <a:gd name="connsiteX4" fmla="*/ 0 w 4572000"/>
              <a:gd name="connsiteY4" fmla="*/ 1017693 h 101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1017693">
                <a:moveTo>
                  <a:pt x="0" y="1017693"/>
                </a:moveTo>
                <a:lnTo>
                  <a:pt x="1094597" y="1693"/>
                </a:lnTo>
                <a:lnTo>
                  <a:pt x="3477401" y="0"/>
                </a:lnTo>
                <a:lnTo>
                  <a:pt x="4572000" y="1017693"/>
                </a:lnTo>
                <a:lnTo>
                  <a:pt x="0" y="1017693"/>
                </a:lnTo>
                <a:close/>
              </a:path>
            </a:pathLst>
          </a:custGeom>
          <a:solidFill>
            <a:srgbClr val="E99B3F"/>
          </a:solidFill>
          <a:ln w="127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7570" tIns="77470" rIns="877570" bIns="7747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600" kern="1200" dirty="0">
              <a:solidFill>
                <a:schemeClr val="tx1"/>
              </a:solidFill>
              <a:latin typeface="Gill Sans Light"/>
            </a:endParaRPr>
          </a:p>
        </p:txBody>
      </p:sp>
      <p:sp>
        <p:nvSpPr>
          <p:cNvPr id="37" name="Freeform 40">
            <a:extLst>
              <a:ext uri="{FF2B5EF4-FFF2-40B4-BE49-F238E27FC236}">
                <a16:creationId xmlns:a16="http://schemas.microsoft.com/office/drawing/2014/main" id="{2FBC13CA-711D-41E0-BB7E-6D5B7C5D4176}"/>
              </a:ext>
            </a:extLst>
          </p:cNvPr>
          <p:cNvSpPr/>
          <p:nvPr/>
        </p:nvSpPr>
        <p:spPr>
          <a:xfrm>
            <a:off x="6461760" y="5159870"/>
            <a:ext cx="3991310" cy="529306"/>
          </a:xfrm>
          <a:custGeom>
            <a:avLst/>
            <a:gdLst>
              <a:gd name="connsiteX0" fmla="*/ 0 w 6096000"/>
              <a:gd name="connsiteY0" fmla="*/ 1016000 h 1016000"/>
              <a:gd name="connsiteX1" fmla="*/ 762000 w 6096000"/>
              <a:gd name="connsiteY1" fmla="*/ 0 h 1016000"/>
              <a:gd name="connsiteX2" fmla="*/ 5334000 w 6096000"/>
              <a:gd name="connsiteY2" fmla="*/ 0 h 1016000"/>
              <a:gd name="connsiteX3" fmla="*/ 6096000 w 6096000"/>
              <a:gd name="connsiteY3" fmla="*/ 1016000 h 1016000"/>
              <a:gd name="connsiteX4" fmla="*/ 0 w 6096000"/>
              <a:gd name="connsiteY4" fmla="*/ 1016000 h 1016000"/>
              <a:gd name="connsiteX0" fmla="*/ 0 w 6096000"/>
              <a:gd name="connsiteY0" fmla="*/ 1016000 h 1016000"/>
              <a:gd name="connsiteX1" fmla="*/ 463487 w 6096000"/>
              <a:gd name="connsiteY1" fmla="*/ 4404 h 1016000"/>
              <a:gd name="connsiteX2" fmla="*/ 5334000 w 6096000"/>
              <a:gd name="connsiteY2" fmla="*/ 0 h 1016000"/>
              <a:gd name="connsiteX3" fmla="*/ 6096000 w 6096000"/>
              <a:gd name="connsiteY3" fmla="*/ 1016000 h 1016000"/>
              <a:gd name="connsiteX4" fmla="*/ 0 w 6096000"/>
              <a:gd name="connsiteY4" fmla="*/ 1016000 h 1016000"/>
              <a:gd name="connsiteX0" fmla="*/ 0 w 6096000"/>
              <a:gd name="connsiteY0" fmla="*/ 1024810 h 1024810"/>
              <a:gd name="connsiteX1" fmla="*/ 453074 w 6096000"/>
              <a:gd name="connsiteY1" fmla="*/ 0 h 1024810"/>
              <a:gd name="connsiteX2" fmla="*/ 5334000 w 6096000"/>
              <a:gd name="connsiteY2" fmla="*/ 8810 h 1024810"/>
              <a:gd name="connsiteX3" fmla="*/ 6096000 w 6096000"/>
              <a:gd name="connsiteY3" fmla="*/ 1024810 h 1024810"/>
              <a:gd name="connsiteX4" fmla="*/ 0 w 6096000"/>
              <a:gd name="connsiteY4" fmla="*/ 1024810 h 1024810"/>
              <a:gd name="connsiteX0" fmla="*/ 0 w 6096000"/>
              <a:gd name="connsiteY0" fmla="*/ 1016000 h 1016000"/>
              <a:gd name="connsiteX1" fmla="*/ 480842 w 6096000"/>
              <a:gd name="connsiteY1" fmla="*/ 66068 h 1016000"/>
              <a:gd name="connsiteX2" fmla="*/ 5334000 w 6096000"/>
              <a:gd name="connsiteY2" fmla="*/ 0 h 1016000"/>
              <a:gd name="connsiteX3" fmla="*/ 6096000 w 6096000"/>
              <a:gd name="connsiteY3" fmla="*/ 1016000 h 1016000"/>
              <a:gd name="connsiteX4" fmla="*/ 0 w 6096000"/>
              <a:gd name="connsiteY4" fmla="*/ 1016000 h 1016000"/>
              <a:gd name="connsiteX0" fmla="*/ 0 w 6096000"/>
              <a:gd name="connsiteY0" fmla="*/ 1024810 h 1024810"/>
              <a:gd name="connsiteX1" fmla="*/ 442660 w 6096000"/>
              <a:gd name="connsiteY1" fmla="*/ 0 h 1024810"/>
              <a:gd name="connsiteX2" fmla="*/ 5334000 w 6096000"/>
              <a:gd name="connsiteY2" fmla="*/ 8810 h 1024810"/>
              <a:gd name="connsiteX3" fmla="*/ 6096000 w 6096000"/>
              <a:gd name="connsiteY3" fmla="*/ 1024810 h 1024810"/>
              <a:gd name="connsiteX4" fmla="*/ 0 w 6096000"/>
              <a:gd name="connsiteY4" fmla="*/ 1024810 h 1024810"/>
              <a:gd name="connsiteX0" fmla="*/ 0 w 6096000"/>
              <a:gd name="connsiteY0" fmla="*/ 1020404 h 1020404"/>
              <a:gd name="connsiteX1" fmla="*/ 456545 w 6096000"/>
              <a:gd name="connsiteY1" fmla="*/ 0 h 1020404"/>
              <a:gd name="connsiteX2" fmla="*/ 5334000 w 6096000"/>
              <a:gd name="connsiteY2" fmla="*/ 4404 h 1020404"/>
              <a:gd name="connsiteX3" fmla="*/ 6096000 w 6096000"/>
              <a:gd name="connsiteY3" fmla="*/ 1020404 h 1020404"/>
              <a:gd name="connsiteX4" fmla="*/ 0 w 6096000"/>
              <a:gd name="connsiteY4" fmla="*/ 1020404 h 1020404"/>
              <a:gd name="connsiteX0" fmla="*/ 0 w 6096000"/>
              <a:gd name="connsiteY0" fmla="*/ 1020404 h 1020404"/>
              <a:gd name="connsiteX1" fmla="*/ 446133 w 6096000"/>
              <a:gd name="connsiteY1" fmla="*/ 0 h 1020404"/>
              <a:gd name="connsiteX2" fmla="*/ 5334000 w 6096000"/>
              <a:gd name="connsiteY2" fmla="*/ 4404 h 1020404"/>
              <a:gd name="connsiteX3" fmla="*/ 6096000 w 6096000"/>
              <a:gd name="connsiteY3" fmla="*/ 1020404 h 1020404"/>
              <a:gd name="connsiteX4" fmla="*/ 0 w 6096000"/>
              <a:gd name="connsiteY4" fmla="*/ 1020404 h 1020404"/>
              <a:gd name="connsiteX0" fmla="*/ 0 w 6096000"/>
              <a:gd name="connsiteY0" fmla="*/ 1020404 h 1020404"/>
              <a:gd name="connsiteX1" fmla="*/ 446133 w 6096000"/>
              <a:gd name="connsiteY1" fmla="*/ 0 h 1020404"/>
              <a:gd name="connsiteX2" fmla="*/ 5639454 w 6096000"/>
              <a:gd name="connsiteY2" fmla="*/ 4404 h 1020404"/>
              <a:gd name="connsiteX3" fmla="*/ 6096000 w 6096000"/>
              <a:gd name="connsiteY3" fmla="*/ 1020404 h 1020404"/>
              <a:gd name="connsiteX4" fmla="*/ 0 w 6096000"/>
              <a:gd name="connsiteY4" fmla="*/ 1020404 h 1020404"/>
              <a:gd name="connsiteX0" fmla="*/ 0 w 6096000"/>
              <a:gd name="connsiteY0" fmla="*/ 1020404 h 1020404"/>
              <a:gd name="connsiteX1" fmla="*/ 446133 w 6096000"/>
              <a:gd name="connsiteY1" fmla="*/ 0 h 1020404"/>
              <a:gd name="connsiteX2" fmla="*/ 5660281 w 6096000"/>
              <a:gd name="connsiteY2" fmla="*/ 8808 h 1020404"/>
              <a:gd name="connsiteX3" fmla="*/ 6096000 w 6096000"/>
              <a:gd name="connsiteY3" fmla="*/ 1020404 h 1020404"/>
              <a:gd name="connsiteX4" fmla="*/ 0 w 6096000"/>
              <a:gd name="connsiteY4" fmla="*/ 1020404 h 1020404"/>
              <a:gd name="connsiteX0" fmla="*/ 0 w 6096000"/>
              <a:gd name="connsiteY0" fmla="*/ 1020404 h 1020404"/>
              <a:gd name="connsiteX1" fmla="*/ 446133 w 6096000"/>
              <a:gd name="connsiteY1" fmla="*/ 0 h 1020404"/>
              <a:gd name="connsiteX2" fmla="*/ 5649869 w 6096000"/>
              <a:gd name="connsiteY2" fmla="*/ 8808 h 1020404"/>
              <a:gd name="connsiteX3" fmla="*/ 6096000 w 6096000"/>
              <a:gd name="connsiteY3" fmla="*/ 1020404 h 1020404"/>
              <a:gd name="connsiteX4" fmla="*/ 0 w 6096000"/>
              <a:gd name="connsiteY4" fmla="*/ 1020404 h 10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020404">
                <a:moveTo>
                  <a:pt x="0" y="1020404"/>
                </a:moveTo>
                <a:lnTo>
                  <a:pt x="446133" y="0"/>
                </a:lnTo>
                <a:lnTo>
                  <a:pt x="5649869" y="8808"/>
                </a:lnTo>
                <a:lnTo>
                  <a:pt x="6096000" y="1020404"/>
                </a:lnTo>
                <a:lnTo>
                  <a:pt x="0" y="1020404"/>
                </a:lnTo>
                <a:close/>
              </a:path>
            </a:pathLst>
          </a:custGeom>
          <a:solidFill>
            <a:srgbClr val="E28104"/>
          </a:solidFill>
          <a:ln w="127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269" tIns="77470" rIns="1144271" bIns="7747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600" kern="1200" dirty="0">
              <a:solidFill>
                <a:schemeClr val="tx1"/>
              </a:solidFill>
              <a:latin typeface="Gill Sans Light"/>
            </a:endParaRPr>
          </a:p>
        </p:txBody>
      </p:sp>
      <p:sp>
        <p:nvSpPr>
          <p:cNvPr id="42" name="Freeform 57">
            <a:extLst>
              <a:ext uri="{FF2B5EF4-FFF2-40B4-BE49-F238E27FC236}">
                <a16:creationId xmlns:a16="http://schemas.microsoft.com/office/drawing/2014/main" id="{FADFA451-C177-46BB-B6D8-CC258539D361}"/>
              </a:ext>
            </a:extLst>
          </p:cNvPr>
          <p:cNvSpPr/>
          <p:nvPr/>
        </p:nvSpPr>
        <p:spPr>
          <a:xfrm>
            <a:off x="8463225" y="2288931"/>
            <a:ext cx="1989846" cy="3400245"/>
          </a:xfrm>
          <a:custGeom>
            <a:avLst/>
            <a:gdLst>
              <a:gd name="connsiteX0" fmla="*/ 0 w 2083394"/>
              <a:gd name="connsiteY0" fmla="*/ 0 h 3528549"/>
              <a:gd name="connsiteX1" fmla="*/ 2083394 w 2083394"/>
              <a:gd name="connsiteY1" fmla="*/ 3528549 h 3528549"/>
              <a:gd name="connsiteX2" fmla="*/ 0 w 2083394"/>
              <a:gd name="connsiteY2" fmla="*/ 3528549 h 3528549"/>
              <a:gd name="connsiteX3" fmla="*/ 0 w 2083394"/>
              <a:gd name="connsiteY3" fmla="*/ 0 h 352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3394" h="3528549">
                <a:moveTo>
                  <a:pt x="0" y="0"/>
                </a:moveTo>
                <a:lnTo>
                  <a:pt x="2083394" y="3528549"/>
                </a:lnTo>
                <a:lnTo>
                  <a:pt x="0" y="3528549"/>
                </a:lnTo>
                <a:lnTo>
                  <a:pt x="0" y="0"/>
                </a:lnTo>
                <a:close/>
              </a:path>
            </a:pathLst>
          </a:custGeom>
          <a:solidFill>
            <a:srgbClr val="F6F6F6">
              <a:alpha val="40000"/>
            </a:srgbClr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0" dirty="0">
              <a:solidFill>
                <a:schemeClr val="tx1"/>
              </a:solidFill>
              <a:latin typeface="Gill Sans Light"/>
            </a:endParaRPr>
          </a:p>
        </p:txBody>
      </p:sp>
      <p:sp>
        <p:nvSpPr>
          <p:cNvPr id="40" name="Rectangle 50">
            <a:extLst>
              <a:ext uri="{FF2B5EF4-FFF2-40B4-BE49-F238E27FC236}">
                <a16:creationId xmlns:a16="http://schemas.microsoft.com/office/drawing/2014/main" id="{AD71201D-4321-40BD-8E63-782A1DB75F41}"/>
              </a:ext>
            </a:extLst>
          </p:cNvPr>
          <p:cNvSpPr/>
          <p:nvPr/>
        </p:nvSpPr>
        <p:spPr>
          <a:xfrm>
            <a:off x="8463225" y="3275669"/>
            <a:ext cx="1214372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400" b="1" dirty="0">
                <a:latin typeface="Gill Sans Light"/>
              </a:rPr>
              <a:t>&lt;$60/day</a:t>
            </a:r>
          </a:p>
          <a:p>
            <a:r>
              <a:rPr lang="en-US" sz="1400" dirty="0">
                <a:latin typeface="Gill Sans Light"/>
              </a:rPr>
              <a:t>Middle-income</a:t>
            </a:r>
          </a:p>
        </p:txBody>
      </p:sp>
      <p:sp>
        <p:nvSpPr>
          <p:cNvPr id="41" name="Rectangle 51">
            <a:extLst>
              <a:ext uri="{FF2B5EF4-FFF2-40B4-BE49-F238E27FC236}">
                <a16:creationId xmlns:a16="http://schemas.microsoft.com/office/drawing/2014/main" id="{C6E21426-20D5-45B6-8C36-586CEA48B7B9}"/>
              </a:ext>
            </a:extLst>
          </p:cNvPr>
          <p:cNvSpPr/>
          <p:nvPr/>
        </p:nvSpPr>
        <p:spPr>
          <a:xfrm>
            <a:off x="8371163" y="2255760"/>
            <a:ext cx="1070999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400" b="1" dirty="0">
                <a:latin typeface="Gill Sans Light"/>
              </a:rPr>
              <a:t>&gt;$60/day</a:t>
            </a:r>
          </a:p>
          <a:p>
            <a:r>
              <a:rPr lang="en-US" sz="1400" dirty="0">
                <a:latin typeface="Gill Sans Light"/>
              </a:rPr>
              <a:t>High-income</a:t>
            </a:r>
          </a:p>
        </p:txBody>
      </p:sp>
      <p:sp>
        <p:nvSpPr>
          <p:cNvPr id="39" name="Rectangle 47">
            <a:extLst>
              <a:ext uri="{FF2B5EF4-FFF2-40B4-BE49-F238E27FC236}">
                <a16:creationId xmlns:a16="http://schemas.microsoft.com/office/drawing/2014/main" id="{391A07C6-8A4D-4B5D-B636-5DF25FD3764E}"/>
              </a:ext>
            </a:extLst>
          </p:cNvPr>
          <p:cNvSpPr/>
          <p:nvPr/>
        </p:nvSpPr>
        <p:spPr>
          <a:xfrm>
            <a:off x="8451881" y="4639171"/>
            <a:ext cx="1883465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400" b="1" dirty="0">
                <a:latin typeface="Gill Sans Light"/>
              </a:rPr>
              <a:t>&lt;$5/day</a:t>
            </a:r>
          </a:p>
          <a:p>
            <a:r>
              <a:rPr lang="en-US" sz="1400" dirty="0">
                <a:latin typeface="Gill Sans Light"/>
              </a:rPr>
              <a:t>Low-income/subsistence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64ACE82C-28EE-4246-B376-30B5EEE15347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noProof="0" dirty="0">
                <a:latin typeface="Gill Sans Light"/>
                <a:cs typeface="Calibri"/>
              </a:rPr>
              <a:t>What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6BC655D6-E65E-48F1-8B7A-287B8E3151E6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1134D2A1-2B9D-42C5-8EC0-2C788FA79DFC}"/>
              </a:ext>
            </a:extLst>
          </p:cNvPr>
          <p:cNvSpPr/>
          <p:nvPr/>
        </p:nvSpPr>
        <p:spPr>
          <a:xfrm>
            <a:off x="10725196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A9AA6CD1-C386-4D66-B501-763C3C8247B2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FFE8F39D-AEA5-4707-9E0C-F31D5DA164C3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5C14141C-43DF-4851-A828-DB717168B226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9" name="Rectangle 12">
            <a:extLst>
              <a:ext uri="{FF2B5EF4-FFF2-40B4-BE49-F238E27FC236}">
                <a16:creationId xmlns:a16="http://schemas.microsoft.com/office/drawing/2014/main" id="{15401878-F7B9-4D59-8273-C720EA5802F8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DEEB6707-0D03-4D7B-865B-30C963729D56}"/>
              </a:ext>
            </a:extLst>
          </p:cNvPr>
          <p:cNvSpPr/>
          <p:nvPr/>
        </p:nvSpPr>
        <p:spPr>
          <a:xfrm>
            <a:off x="8468544" y="5170994"/>
            <a:ext cx="1414939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400" dirty="0">
                <a:latin typeface="Gill Sans Light"/>
              </a:rPr>
              <a:t>&lt;$1/day </a:t>
            </a:r>
          </a:p>
          <a:p>
            <a:r>
              <a:rPr lang="en-US" sz="1400" b="1" dirty="0">
                <a:latin typeface="Gill Sans Light"/>
              </a:rPr>
              <a:t>Extreme poverty 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196CD49F-DBCF-41A8-A093-DC827A5EF3A2}"/>
              </a:ext>
            </a:extLst>
          </p:cNvPr>
          <p:cNvCxnSpPr>
            <a:cxnSpLocks/>
            <a:stCxn id="35" idx="0"/>
            <a:endCxn id="36" idx="2"/>
          </p:cNvCxnSpPr>
          <p:nvPr/>
        </p:nvCxnSpPr>
        <p:spPr>
          <a:xfrm flipV="1">
            <a:off x="7570739" y="3780781"/>
            <a:ext cx="1776158" cy="229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47B66D29-8687-43A6-A0C9-5E15E27BB041}"/>
              </a:ext>
            </a:extLst>
          </p:cNvPr>
          <p:cNvCxnSpPr>
            <a:endCxn id="42" idx="1"/>
          </p:cNvCxnSpPr>
          <p:nvPr/>
        </p:nvCxnSpPr>
        <p:spPr>
          <a:xfrm>
            <a:off x="9347747" y="3798889"/>
            <a:ext cx="1105324" cy="189028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8DFD94C1-5D01-48C3-BCFD-177958490FD7}"/>
              </a:ext>
            </a:extLst>
          </p:cNvPr>
          <p:cNvCxnSpPr>
            <a:cxnSpLocks/>
            <a:stCxn id="37" idx="0"/>
            <a:endCxn id="36" idx="1"/>
          </p:cNvCxnSpPr>
          <p:nvPr/>
        </p:nvCxnSpPr>
        <p:spPr>
          <a:xfrm flipV="1">
            <a:off x="6461760" y="3783075"/>
            <a:ext cx="1109113" cy="190610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15D99D4D-B283-4375-AC27-AF93F7160116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6461760" y="5689176"/>
            <a:ext cx="3991311" cy="355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00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3F61D-325F-40D4-86C9-0FE5EC129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236" y="336687"/>
            <a:ext cx="10266680" cy="1325563"/>
          </a:xfrm>
        </p:spPr>
        <p:txBody>
          <a:bodyPr/>
          <a:lstStyle/>
          <a:p>
            <a:r>
              <a:rPr lang="da-DK" sz="4000" dirty="0">
                <a:latin typeface="Gill Sans Light" charset="0"/>
              </a:rPr>
              <a:t>KEY TERMS AND TARGETS</a:t>
            </a:r>
            <a:endParaRPr lang="en-US" sz="4000" dirty="0">
              <a:latin typeface="Gill Sans Light" charset="0"/>
            </a:endParaRPr>
          </a:p>
        </p:txBody>
      </p:sp>
      <p:grpSp>
        <p:nvGrpSpPr>
          <p:cNvPr id="97" name="Group 300">
            <a:extLst>
              <a:ext uri="{FF2B5EF4-FFF2-40B4-BE49-F238E27FC236}">
                <a16:creationId xmlns:a16="http://schemas.microsoft.com/office/drawing/2014/main" id="{FB3A13F2-B045-42F4-93F3-C7FE08E5853F}"/>
              </a:ext>
            </a:extLst>
          </p:cNvPr>
          <p:cNvGrpSpPr/>
          <p:nvPr/>
        </p:nvGrpSpPr>
        <p:grpSpPr>
          <a:xfrm>
            <a:off x="3500297" y="2367010"/>
            <a:ext cx="1530000" cy="883292"/>
            <a:chOff x="2221986" y="2470753"/>
            <a:chExt cx="1530000" cy="883292"/>
          </a:xfrm>
        </p:grpSpPr>
        <p:grpSp>
          <p:nvGrpSpPr>
            <p:cNvPr id="98" name="Group 130">
              <a:extLst>
                <a:ext uri="{FF2B5EF4-FFF2-40B4-BE49-F238E27FC236}">
                  <a16:creationId xmlns:a16="http://schemas.microsoft.com/office/drawing/2014/main" id="{9C3489ED-677A-4014-B110-A191A4768EE5}"/>
                </a:ext>
              </a:extLst>
            </p:cNvPr>
            <p:cNvGrpSpPr/>
            <p:nvPr/>
          </p:nvGrpSpPr>
          <p:grpSpPr>
            <a:xfrm>
              <a:off x="2221986" y="2470753"/>
              <a:ext cx="1530000" cy="883292"/>
              <a:chOff x="2183029" y="2470753"/>
              <a:chExt cx="1530000" cy="883292"/>
            </a:xfrm>
          </p:grpSpPr>
          <p:sp>
            <p:nvSpPr>
              <p:cNvPr id="113" name="Footer Text">
                <a:extLst>
                  <a:ext uri="{FF2B5EF4-FFF2-40B4-BE49-F238E27FC236}">
                    <a16:creationId xmlns:a16="http://schemas.microsoft.com/office/drawing/2014/main" id="{24A02C8E-8CCE-47B4-971A-EF6F5B6190B9}"/>
                  </a:ext>
                </a:extLst>
              </p:cNvPr>
              <p:cNvSpPr txBox="1"/>
              <p:nvPr/>
            </p:nvSpPr>
            <p:spPr>
              <a:xfrm>
                <a:off x="2183029" y="3046268"/>
                <a:ext cx="153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375467"/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Gill Sans Light"/>
                  </a:rPr>
                  <a:t>TARGET RETURN</a:t>
                </a:r>
                <a:br>
                  <a:rPr lang="en-US" sz="1400" b="1" dirty="0">
                    <a:solidFill>
                      <a:srgbClr val="001532"/>
                    </a:solidFill>
                    <a:latin typeface="Gill Sans Light"/>
                  </a:rPr>
                </a:br>
                <a:endParaRPr lang="en-US" sz="1400" b="1" dirty="0">
                  <a:solidFill>
                    <a:srgbClr val="001532"/>
                  </a:solidFill>
                  <a:latin typeface="Gill Sans Light"/>
                </a:endParaRPr>
              </a:p>
              <a:p>
                <a:pPr algn="ctr" defTabSz="1375467"/>
                <a:r>
                  <a:rPr lang="en-US" sz="1400" dirty="0">
                    <a:latin typeface="Gill Sans Light"/>
                  </a:rPr>
                  <a:t>IRR&gt;15% (EUR)</a:t>
                </a:r>
              </a:p>
            </p:txBody>
          </p:sp>
          <p:sp>
            <p:nvSpPr>
              <p:cNvPr id="114" name="Oval 18">
                <a:extLst>
                  <a:ext uri="{FF2B5EF4-FFF2-40B4-BE49-F238E27FC236}">
                    <a16:creationId xmlns:a16="http://schemas.microsoft.com/office/drawing/2014/main" id="{CC4C36AB-7968-4FFE-8A17-55CB2BF8C6D8}"/>
                  </a:ext>
                </a:extLst>
              </p:cNvPr>
              <p:cNvSpPr/>
              <p:nvPr/>
            </p:nvSpPr>
            <p:spPr>
              <a:xfrm>
                <a:off x="2753824" y="2470753"/>
                <a:ext cx="475200" cy="4752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5467"/>
                <a:endParaRPr lang="en-US" sz="1400" dirty="0">
                  <a:solidFill>
                    <a:srgbClr val="FFFFFF"/>
                  </a:solidFill>
                  <a:latin typeface="Gill Sans Light"/>
                </a:endParaRPr>
              </a:p>
            </p:txBody>
          </p:sp>
        </p:grpSp>
        <p:grpSp>
          <p:nvGrpSpPr>
            <p:cNvPr id="99" name="Gruppieren 210">
              <a:extLst>
                <a:ext uri="{FF2B5EF4-FFF2-40B4-BE49-F238E27FC236}">
                  <a16:creationId xmlns:a16="http://schemas.microsoft.com/office/drawing/2014/main" id="{75D50E59-5D5F-49F9-B0BF-CF13689BCC74}"/>
                </a:ext>
              </a:extLst>
            </p:cNvPr>
            <p:cNvGrpSpPr/>
            <p:nvPr/>
          </p:nvGrpSpPr>
          <p:grpSpPr>
            <a:xfrm>
              <a:off x="2872195" y="2566509"/>
              <a:ext cx="293717" cy="283688"/>
              <a:chOff x="9153525" y="868363"/>
              <a:chExt cx="325438" cy="314326"/>
            </a:xfrm>
            <a:solidFill>
              <a:srgbClr val="FFFFFF"/>
            </a:solidFill>
          </p:grpSpPr>
          <p:sp>
            <p:nvSpPr>
              <p:cNvPr id="100" name="Freeform 324">
                <a:extLst>
                  <a:ext uri="{FF2B5EF4-FFF2-40B4-BE49-F238E27FC236}">
                    <a16:creationId xmlns:a16="http://schemas.microsoft.com/office/drawing/2014/main" id="{891CE631-4E42-4AE1-81E1-7B1BC4085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7025" y="982663"/>
                <a:ext cx="68262" cy="73025"/>
              </a:xfrm>
              <a:custGeom>
                <a:avLst/>
                <a:gdLst>
                  <a:gd name="T0" fmla="*/ 27 w 27"/>
                  <a:gd name="T1" fmla="*/ 22 h 29"/>
                  <a:gd name="T2" fmla="*/ 22 w 27"/>
                  <a:gd name="T3" fmla="*/ 27 h 29"/>
                  <a:gd name="T4" fmla="*/ 11 w 27"/>
                  <a:gd name="T5" fmla="*/ 28 h 29"/>
                  <a:gd name="T6" fmla="*/ 6 w 27"/>
                  <a:gd name="T7" fmla="*/ 24 h 29"/>
                  <a:gd name="T8" fmla="*/ 4 w 27"/>
                  <a:gd name="T9" fmla="*/ 26 h 29"/>
                  <a:gd name="T10" fmla="*/ 2 w 27"/>
                  <a:gd name="T11" fmla="*/ 23 h 29"/>
                  <a:gd name="T12" fmla="*/ 4 w 27"/>
                  <a:gd name="T13" fmla="*/ 22 h 29"/>
                  <a:gd name="T14" fmla="*/ 4 w 27"/>
                  <a:gd name="T15" fmla="*/ 21 h 29"/>
                  <a:gd name="T16" fmla="*/ 3 w 27"/>
                  <a:gd name="T17" fmla="*/ 20 h 29"/>
                  <a:gd name="T18" fmla="*/ 1 w 27"/>
                  <a:gd name="T19" fmla="*/ 21 h 29"/>
                  <a:gd name="T20" fmla="*/ 0 w 27"/>
                  <a:gd name="T21" fmla="*/ 19 h 29"/>
                  <a:gd name="T22" fmla="*/ 2 w 27"/>
                  <a:gd name="T23" fmla="*/ 17 h 29"/>
                  <a:gd name="T24" fmla="*/ 2 w 27"/>
                  <a:gd name="T25" fmla="*/ 11 h 29"/>
                  <a:gd name="T26" fmla="*/ 8 w 27"/>
                  <a:gd name="T27" fmla="*/ 2 h 29"/>
                  <a:gd name="T28" fmla="*/ 14 w 27"/>
                  <a:gd name="T29" fmla="*/ 0 h 29"/>
                  <a:gd name="T30" fmla="*/ 16 w 27"/>
                  <a:gd name="T31" fmla="*/ 5 h 29"/>
                  <a:gd name="T32" fmla="*/ 11 w 27"/>
                  <a:gd name="T33" fmla="*/ 7 h 29"/>
                  <a:gd name="T34" fmla="*/ 8 w 27"/>
                  <a:gd name="T35" fmla="*/ 11 h 29"/>
                  <a:gd name="T36" fmla="*/ 8 w 27"/>
                  <a:gd name="T37" fmla="*/ 14 h 29"/>
                  <a:gd name="T38" fmla="*/ 17 w 27"/>
                  <a:gd name="T39" fmla="*/ 9 h 29"/>
                  <a:gd name="T40" fmla="*/ 18 w 27"/>
                  <a:gd name="T41" fmla="*/ 11 h 29"/>
                  <a:gd name="T42" fmla="*/ 9 w 27"/>
                  <a:gd name="T43" fmla="*/ 17 h 29"/>
                  <a:gd name="T44" fmla="*/ 9 w 27"/>
                  <a:gd name="T45" fmla="*/ 18 h 29"/>
                  <a:gd name="T46" fmla="*/ 10 w 27"/>
                  <a:gd name="T47" fmla="*/ 19 h 29"/>
                  <a:gd name="T48" fmla="*/ 19 w 27"/>
                  <a:gd name="T49" fmla="*/ 13 h 29"/>
                  <a:gd name="T50" fmla="*/ 21 w 27"/>
                  <a:gd name="T51" fmla="*/ 16 h 29"/>
                  <a:gd name="T52" fmla="*/ 12 w 27"/>
                  <a:gd name="T53" fmla="*/ 21 h 29"/>
                  <a:gd name="T54" fmla="*/ 14 w 27"/>
                  <a:gd name="T55" fmla="*/ 23 h 29"/>
                  <a:gd name="T56" fmla="*/ 20 w 27"/>
                  <a:gd name="T57" fmla="*/ 22 h 29"/>
                  <a:gd name="T58" fmla="*/ 24 w 27"/>
                  <a:gd name="T59" fmla="*/ 19 h 29"/>
                  <a:gd name="T60" fmla="*/ 27 w 27"/>
                  <a:gd name="T6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" h="29">
                    <a:moveTo>
                      <a:pt x="27" y="22"/>
                    </a:moveTo>
                    <a:cubicBezTo>
                      <a:pt x="26" y="24"/>
                      <a:pt x="24" y="26"/>
                      <a:pt x="22" y="27"/>
                    </a:cubicBezTo>
                    <a:cubicBezTo>
                      <a:pt x="19" y="29"/>
                      <a:pt x="14" y="29"/>
                      <a:pt x="11" y="28"/>
                    </a:cubicBezTo>
                    <a:cubicBezTo>
                      <a:pt x="9" y="27"/>
                      <a:pt x="8" y="26"/>
                      <a:pt x="6" y="24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1"/>
                    </a:cubicBezTo>
                    <a:cubicBezTo>
                      <a:pt x="4" y="21"/>
                      <a:pt x="3" y="21"/>
                      <a:pt x="3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5"/>
                      <a:pt x="1" y="13"/>
                      <a:pt x="2" y="11"/>
                    </a:cubicBezTo>
                    <a:cubicBezTo>
                      <a:pt x="3" y="7"/>
                      <a:pt x="5" y="4"/>
                      <a:pt x="8" y="2"/>
                    </a:cubicBezTo>
                    <a:cubicBezTo>
                      <a:pt x="10" y="1"/>
                      <a:pt x="13" y="1"/>
                      <a:pt x="14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4" y="5"/>
                      <a:pt x="13" y="6"/>
                      <a:pt x="11" y="7"/>
                    </a:cubicBezTo>
                    <a:cubicBezTo>
                      <a:pt x="9" y="8"/>
                      <a:pt x="8" y="9"/>
                      <a:pt x="8" y="11"/>
                    </a:cubicBezTo>
                    <a:cubicBezTo>
                      <a:pt x="7" y="12"/>
                      <a:pt x="8" y="13"/>
                      <a:pt x="8" y="1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10" y="18"/>
                      <a:pt x="10" y="19"/>
                      <a:pt x="10" y="1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2"/>
                      <a:pt x="14" y="23"/>
                      <a:pt x="14" y="23"/>
                    </a:cubicBezTo>
                    <a:cubicBezTo>
                      <a:pt x="16" y="24"/>
                      <a:pt x="18" y="23"/>
                      <a:pt x="20" y="22"/>
                    </a:cubicBezTo>
                    <a:cubicBezTo>
                      <a:pt x="22" y="21"/>
                      <a:pt x="23" y="20"/>
                      <a:pt x="24" y="19"/>
                    </a:cubicBezTo>
                    <a:lnTo>
                      <a:pt x="2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1" name="Oval 325">
                <a:extLst>
                  <a:ext uri="{FF2B5EF4-FFF2-40B4-BE49-F238E27FC236}">
                    <a16:creationId xmlns:a16="http://schemas.microsoft.com/office/drawing/2014/main" id="{EAD68A2F-B335-49DF-805B-83A288F60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975" y="1073151"/>
                <a:ext cx="9525" cy="22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2" name="Freeform 326">
                <a:extLst>
                  <a:ext uri="{FF2B5EF4-FFF2-40B4-BE49-F238E27FC236}">
                    <a16:creationId xmlns:a16="http://schemas.microsoft.com/office/drawing/2014/main" id="{317D0DCD-ED24-4034-B358-E9E492C99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3875" y="960438"/>
                <a:ext cx="14287" cy="22225"/>
              </a:xfrm>
              <a:custGeom>
                <a:avLst/>
                <a:gdLst>
                  <a:gd name="T0" fmla="*/ 1 w 6"/>
                  <a:gd name="T1" fmla="*/ 0 h 9"/>
                  <a:gd name="T2" fmla="*/ 1 w 6"/>
                  <a:gd name="T3" fmla="*/ 5 h 9"/>
                  <a:gd name="T4" fmla="*/ 5 w 6"/>
                  <a:gd name="T5" fmla="*/ 8 h 9"/>
                  <a:gd name="T6" fmla="*/ 5 w 6"/>
                  <a:gd name="T7" fmla="*/ 3 h 9"/>
                  <a:gd name="T8" fmla="*/ 1 w 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0" y="1"/>
                      <a:pt x="0" y="3"/>
                      <a:pt x="1" y="5"/>
                    </a:cubicBezTo>
                    <a:cubicBezTo>
                      <a:pt x="3" y="8"/>
                      <a:pt x="4" y="9"/>
                      <a:pt x="5" y="8"/>
                    </a:cubicBezTo>
                    <a:cubicBezTo>
                      <a:pt x="6" y="8"/>
                      <a:pt x="6" y="6"/>
                      <a:pt x="5" y="3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3" name="Freeform 327">
                <a:extLst>
                  <a:ext uri="{FF2B5EF4-FFF2-40B4-BE49-F238E27FC236}">
                    <a16:creationId xmlns:a16="http://schemas.microsoft.com/office/drawing/2014/main" id="{83CD15DD-DE79-425B-89A6-2ED2D6FB1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0863" y="1012826"/>
                <a:ext cx="15875" cy="25400"/>
              </a:xfrm>
              <a:custGeom>
                <a:avLst/>
                <a:gdLst>
                  <a:gd name="T0" fmla="*/ 2 w 6"/>
                  <a:gd name="T1" fmla="*/ 1 h 10"/>
                  <a:gd name="T2" fmla="*/ 1 w 6"/>
                  <a:gd name="T3" fmla="*/ 6 h 10"/>
                  <a:gd name="T4" fmla="*/ 4 w 6"/>
                  <a:gd name="T5" fmla="*/ 10 h 10"/>
                  <a:gd name="T6" fmla="*/ 5 w 6"/>
                  <a:gd name="T7" fmla="*/ 5 h 10"/>
                  <a:gd name="T8" fmla="*/ 2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2" y="1"/>
                    </a:moveTo>
                    <a:cubicBezTo>
                      <a:pt x="1" y="1"/>
                      <a:pt x="0" y="3"/>
                      <a:pt x="1" y="6"/>
                    </a:cubicBezTo>
                    <a:cubicBezTo>
                      <a:pt x="2" y="9"/>
                      <a:pt x="3" y="10"/>
                      <a:pt x="4" y="10"/>
                    </a:cubicBezTo>
                    <a:cubicBezTo>
                      <a:pt x="6" y="9"/>
                      <a:pt x="6" y="8"/>
                      <a:pt x="5" y="5"/>
                    </a:cubicBezTo>
                    <a:cubicBezTo>
                      <a:pt x="4" y="2"/>
                      <a:pt x="3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4" name="Freeform 328">
                <a:extLst>
                  <a:ext uri="{FF2B5EF4-FFF2-40B4-BE49-F238E27FC236}">
                    <a16:creationId xmlns:a16="http://schemas.microsoft.com/office/drawing/2014/main" id="{C4F1A3D8-8983-46BF-9648-D0924EADF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9088" y="1093788"/>
                <a:ext cx="31750" cy="20638"/>
              </a:xfrm>
              <a:custGeom>
                <a:avLst/>
                <a:gdLst>
                  <a:gd name="T0" fmla="*/ 13 w 13"/>
                  <a:gd name="T1" fmla="*/ 7 h 8"/>
                  <a:gd name="T2" fmla="*/ 11 w 13"/>
                  <a:gd name="T3" fmla="*/ 7 h 8"/>
                  <a:gd name="T4" fmla="*/ 0 w 13"/>
                  <a:gd name="T5" fmla="*/ 1 h 8"/>
                  <a:gd name="T6" fmla="*/ 0 w 13"/>
                  <a:gd name="T7" fmla="*/ 0 h 8"/>
                  <a:gd name="T8" fmla="*/ 8 w 13"/>
                  <a:gd name="T9" fmla="*/ 8 h 8"/>
                  <a:gd name="T10" fmla="*/ 13 w 13"/>
                  <a:gd name="T11" fmla="*/ 8 h 8"/>
                  <a:gd name="T12" fmla="*/ 13 w 13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13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6" y="8"/>
                      <a:pt x="1" y="5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4" y="8"/>
                      <a:pt x="8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5" name="Freeform 329">
                <a:extLst>
                  <a:ext uri="{FF2B5EF4-FFF2-40B4-BE49-F238E27FC236}">
                    <a16:creationId xmlns:a16="http://schemas.microsoft.com/office/drawing/2014/main" id="{90E3D00F-9420-4AF1-96EE-2F4EF5E85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4488" y="1108076"/>
                <a:ext cx="6350" cy="3175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3 w 3"/>
                  <a:gd name="T9" fmla="*/ 1 h 1"/>
                  <a:gd name="T10" fmla="*/ 3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6" name="Freeform 330">
                <a:extLst>
                  <a:ext uri="{FF2B5EF4-FFF2-40B4-BE49-F238E27FC236}">
                    <a16:creationId xmlns:a16="http://schemas.microsoft.com/office/drawing/2014/main" id="{1669BB84-1D8A-4C2D-8D18-1F0404ACCF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15450" y="914401"/>
                <a:ext cx="158750" cy="174625"/>
              </a:xfrm>
              <a:custGeom>
                <a:avLst/>
                <a:gdLst>
                  <a:gd name="T0" fmla="*/ 62 w 63"/>
                  <a:gd name="T1" fmla="*/ 44 h 69"/>
                  <a:gd name="T2" fmla="*/ 52 w 63"/>
                  <a:gd name="T3" fmla="*/ 8 h 69"/>
                  <a:gd name="T4" fmla="*/ 42 w 63"/>
                  <a:gd name="T5" fmla="*/ 1 h 69"/>
                  <a:gd name="T6" fmla="*/ 40 w 63"/>
                  <a:gd name="T7" fmla="*/ 2 h 69"/>
                  <a:gd name="T8" fmla="*/ 51 w 63"/>
                  <a:gd name="T9" fmla="*/ 20 h 69"/>
                  <a:gd name="T10" fmla="*/ 48 w 63"/>
                  <a:gd name="T11" fmla="*/ 33 h 69"/>
                  <a:gd name="T12" fmla="*/ 33 w 63"/>
                  <a:gd name="T13" fmla="*/ 41 h 69"/>
                  <a:gd name="T14" fmla="*/ 35 w 63"/>
                  <a:gd name="T15" fmla="*/ 48 h 69"/>
                  <a:gd name="T16" fmla="*/ 31 w 63"/>
                  <a:gd name="T17" fmla="*/ 57 h 69"/>
                  <a:gd name="T18" fmla="*/ 0 w 63"/>
                  <a:gd name="T19" fmla="*/ 66 h 69"/>
                  <a:gd name="T20" fmla="*/ 3 w 63"/>
                  <a:gd name="T21" fmla="*/ 69 h 69"/>
                  <a:gd name="T22" fmla="*/ 56 w 63"/>
                  <a:gd name="T23" fmla="*/ 55 h 69"/>
                  <a:gd name="T24" fmla="*/ 62 w 63"/>
                  <a:gd name="T25" fmla="*/ 44 h 69"/>
                  <a:gd name="T26" fmla="*/ 39 w 63"/>
                  <a:gd name="T27" fmla="*/ 55 h 69"/>
                  <a:gd name="T28" fmla="*/ 38 w 63"/>
                  <a:gd name="T29" fmla="*/ 53 h 69"/>
                  <a:gd name="T30" fmla="*/ 40 w 63"/>
                  <a:gd name="T31" fmla="*/ 51 h 69"/>
                  <a:gd name="T32" fmla="*/ 42 w 63"/>
                  <a:gd name="T33" fmla="*/ 44 h 69"/>
                  <a:gd name="T34" fmla="*/ 40 w 63"/>
                  <a:gd name="T35" fmla="*/ 43 h 69"/>
                  <a:gd name="T36" fmla="*/ 37 w 63"/>
                  <a:gd name="T37" fmla="*/ 45 h 69"/>
                  <a:gd name="T38" fmla="*/ 36 w 63"/>
                  <a:gd name="T39" fmla="*/ 43 h 69"/>
                  <a:gd name="T40" fmla="*/ 40 w 63"/>
                  <a:gd name="T41" fmla="*/ 40 h 69"/>
                  <a:gd name="T42" fmla="*/ 45 w 63"/>
                  <a:gd name="T43" fmla="*/ 43 h 69"/>
                  <a:gd name="T44" fmla="*/ 43 w 63"/>
                  <a:gd name="T45" fmla="*/ 50 h 69"/>
                  <a:gd name="T46" fmla="*/ 42 w 63"/>
                  <a:gd name="T47" fmla="*/ 51 h 69"/>
                  <a:gd name="T48" fmla="*/ 43 w 63"/>
                  <a:gd name="T49" fmla="*/ 51 h 69"/>
                  <a:gd name="T50" fmla="*/ 48 w 63"/>
                  <a:gd name="T51" fmla="*/ 50 h 69"/>
                  <a:gd name="T52" fmla="*/ 48 w 63"/>
                  <a:gd name="T53" fmla="*/ 53 h 69"/>
                  <a:gd name="T54" fmla="*/ 39 w 63"/>
                  <a:gd name="T55" fmla="*/ 55 h 69"/>
                  <a:gd name="T56" fmla="*/ 55 w 63"/>
                  <a:gd name="T57" fmla="*/ 51 h 69"/>
                  <a:gd name="T58" fmla="*/ 48 w 63"/>
                  <a:gd name="T59" fmla="*/ 46 h 69"/>
                  <a:gd name="T60" fmla="*/ 51 w 63"/>
                  <a:gd name="T61" fmla="*/ 37 h 69"/>
                  <a:gd name="T62" fmla="*/ 58 w 63"/>
                  <a:gd name="T63" fmla="*/ 43 h 69"/>
                  <a:gd name="T64" fmla="*/ 55 w 63"/>
                  <a:gd name="T65" fmla="*/ 5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3" h="69">
                    <a:moveTo>
                      <a:pt x="62" y="44"/>
                    </a:moveTo>
                    <a:cubicBezTo>
                      <a:pt x="52" y="8"/>
                      <a:pt x="52" y="8"/>
                      <a:pt x="52" y="8"/>
                    </a:cubicBezTo>
                    <a:cubicBezTo>
                      <a:pt x="51" y="3"/>
                      <a:pt x="46" y="0"/>
                      <a:pt x="42" y="1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3" y="25"/>
                      <a:pt x="52" y="30"/>
                      <a:pt x="48" y="33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52"/>
                      <a:pt x="34" y="56"/>
                      <a:pt x="31" y="5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7"/>
                      <a:pt x="2" y="68"/>
                      <a:pt x="3" y="69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61" y="54"/>
                      <a:pt x="63" y="49"/>
                      <a:pt x="62" y="44"/>
                    </a:cubicBezTo>
                    <a:close/>
                    <a:moveTo>
                      <a:pt x="39" y="55"/>
                    </a:moveTo>
                    <a:cubicBezTo>
                      <a:pt x="38" y="53"/>
                      <a:pt x="38" y="53"/>
                      <a:pt x="38" y="53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2" y="48"/>
                      <a:pt x="43" y="46"/>
                      <a:pt x="42" y="44"/>
                    </a:cubicBezTo>
                    <a:cubicBezTo>
                      <a:pt x="42" y="43"/>
                      <a:pt x="41" y="43"/>
                      <a:pt x="40" y="43"/>
                    </a:cubicBezTo>
                    <a:cubicBezTo>
                      <a:pt x="39" y="43"/>
                      <a:pt x="38" y="44"/>
                      <a:pt x="37" y="45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7" y="42"/>
                      <a:pt x="38" y="41"/>
                      <a:pt x="40" y="40"/>
                    </a:cubicBezTo>
                    <a:cubicBezTo>
                      <a:pt x="43" y="40"/>
                      <a:pt x="45" y="41"/>
                      <a:pt x="45" y="43"/>
                    </a:cubicBezTo>
                    <a:cubicBezTo>
                      <a:pt x="46" y="46"/>
                      <a:pt x="45" y="48"/>
                      <a:pt x="43" y="50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53"/>
                      <a:pt x="48" y="53"/>
                      <a:pt x="48" y="53"/>
                    </a:cubicBezTo>
                    <a:lnTo>
                      <a:pt x="39" y="55"/>
                    </a:lnTo>
                    <a:close/>
                    <a:moveTo>
                      <a:pt x="55" y="51"/>
                    </a:moveTo>
                    <a:cubicBezTo>
                      <a:pt x="51" y="52"/>
                      <a:pt x="49" y="49"/>
                      <a:pt x="48" y="46"/>
                    </a:cubicBezTo>
                    <a:cubicBezTo>
                      <a:pt x="47" y="42"/>
                      <a:pt x="48" y="38"/>
                      <a:pt x="51" y="37"/>
                    </a:cubicBezTo>
                    <a:cubicBezTo>
                      <a:pt x="55" y="36"/>
                      <a:pt x="57" y="39"/>
                      <a:pt x="58" y="43"/>
                    </a:cubicBezTo>
                    <a:cubicBezTo>
                      <a:pt x="59" y="47"/>
                      <a:pt x="58" y="50"/>
                      <a:pt x="5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7" name="Freeform 331">
                <a:extLst>
                  <a:ext uri="{FF2B5EF4-FFF2-40B4-BE49-F238E27FC236}">
                    <a16:creationId xmlns:a16="http://schemas.microsoft.com/office/drawing/2014/main" id="{18BB09CF-98BE-4F17-9E1B-8F521117F2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53525" y="868363"/>
                <a:ext cx="295275" cy="247650"/>
              </a:xfrm>
              <a:custGeom>
                <a:avLst/>
                <a:gdLst>
                  <a:gd name="T0" fmla="*/ 115 w 117"/>
                  <a:gd name="T1" fmla="*/ 38 h 98"/>
                  <a:gd name="T2" fmla="*/ 96 w 117"/>
                  <a:gd name="T3" fmla="*/ 6 h 98"/>
                  <a:gd name="T4" fmla="*/ 84 w 117"/>
                  <a:gd name="T5" fmla="*/ 3 h 98"/>
                  <a:gd name="T6" fmla="*/ 6 w 117"/>
                  <a:gd name="T7" fmla="*/ 48 h 98"/>
                  <a:gd name="T8" fmla="*/ 3 w 117"/>
                  <a:gd name="T9" fmla="*/ 60 h 98"/>
                  <a:gd name="T10" fmla="*/ 21 w 117"/>
                  <a:gd name="T11" fmla="*/ 92 h 98"/>
                  <a:gd name="T12" fmla="*/ 33 w 117"/>
                  <a:gd name="T13" fmla="*/ 96 h 98"/>
                  <a:gd name="T14" fmla="*/ 35 w 117"/>
                  <a:gd name="T15" fmla="*/ 95 h 98"/>
                  <a:gd name="T16" fmla="*/ 36 w 117"/>
                  <a:gd name="T17" fmla="*/ 89 h 98"/>
                  <a:gd name="T18" fmla="*/ 33 w 117"/>
                  <a:gd name="T19" fmla="*/ 92 h 98"/>
                  <a:gd name="T20" fmla="*/ 24 w 117"/>
                  <a:gd name="T21" fmla="*/ 88 h 98"/>
                  <a:gd name="T22" fmla="*/ 8 w 117"/>
                  <a:gd name="T23" fmla="*/ 61 h 98"/>
                  <a:gd name="T24" fmla="*/ 9 w 117"/>
                  <a:gd name="T25" fmla="*/ 51 h 98"/>
                  <a:gd name="T26" fmla="*/ 64 w 117"/>
                  <a:gd name="T27" fmla="*/ 19 h 98"/>
                  <a:gd name="T28" fmla="*/ 73 w 117"/>
                  <a:gd name="T29" fmla="*/ 23 h 98"/>
                  <a:gd name="T30" fmla="*/ 89 w 117"/>
                  <a:gd name="T31" fmla="*/ 50 h 98"/>
                  <a:gd name="T32" fmla="*/ 88 w 117"/>
                  <a:gd name="T33" fmla="*/ 60 h 98"/>
                  <a:gd name="T34" fmla="*/ 53 w 117"/>
                  <a:gd name="T35" fmla="*/ 79 h 98"/>
                  <a:gd name="T36" fmla="*/ 59 w 117"/>
                  <a:gd name="T37" fmla="*/ 81 h 98"/>
                  <a:gd name="T38" fmla="*/ 112 w 117"/>
                  <a:gd name="T39" fmla="*/ 51 h 98"/>
                  <a:gd name="T40" fmla="*/ 115 w 117"/>
                  <a:gd name="T41" fmla="*/ 38 h 98"/>
                  <a:gd name="T42" fmla="*/ 98 w 117"/>
                  <a:gd name="T43" fmla="*/ 53 h 98"/>
                  <a:gd name="T44" fmla="*/ 95 w 117"/>
                  <a:gd name="T45" fmla="*/ 54 h 98"/>
                  <a:gd name="T46" fmla="*/ 94 w 117"/>
                  <a:gd name="T47" fmla="*/ 52 h 98"/>
                  <a:gd name="T48" fmla="*/ 97 w 117"/>
                  <a:gd name="T49" fmla="*/ 51 h 98"/>
                  <a:gd name="T50" fmla="*/ 98 w 117"/>
                  <a:gd name="T51" fmla="*/ 48 h 98"/>
                  <a:gd name="T52" fmla="*/ 94 w 117"/>
                  <a:gd name="T53" fmla="*/ 48 h 98"/>
                  <a:gd name="T54" fmla="*/ 92 w 117"/>
                  <a:gd name="T55" fmla="*/ 49 h 98"/>
                  <a:gd name="T56" fmla="*/ 89 w 117"/>
                  <a:gd name="T57" fmla="*/ 42 h 98"/>
                  <a:gd name="T58" fmla="*/ 96 w 117"/>
                  <a:gd name="T59" fmla="*/ 38 h 98"/>
                  <a:gd name="T60" fmla="*/ 97 w 117"/>
                  <a:gd name="T61" fmla="*/ 40 h 98"/>
                  <a:gd name="T62" fmla="*/ 93 w 117"/>
                  <a:gd name="T63" fmla="*/ 43 h 98"/>
                  <a:gd name="T64" fmla="*/ 93 w 117"/>
                  <a:gd name="T65" fmla="*/ 45 h 98"/>
                  <a:gd name="T66" fmla="*/ 94 w 117"/>
                  <a:gd name="T67" fmla="*/ 45 h 98"/>
                  <a:gd name="T68" fmla="*/ 98 w 117"/>
                  <a:gd name="T69" fmla="*/ 44 h 98"/>
                  <a:gd name="T70" fmla="*/ 101 w 117"/>
                  <a:gd name="T71" fmla="*/ 46 h 98"/>
                  <a:gd name="T72" fmla="*/ 98 w 117"/>
                  <a:gd name="T73" fmla="*/ 53 h 98"/>
                  <a:gd name="T74" fmla="*/ 109 w 117"/>
                  <a:gd name="T75" fmla="*/ 46 h 98"/>
                  <a:gd name="T76" fmla="*/ 101 w 117"/>
                  <a:gd name="T77" fmla="*/ 43 h 98"/>
                  <a:gd name="T78" fmla="*/ 102 w 117"/>
                  <a:gd name="T79" fmla="*/ 34 h 98"/>
                  <a:gd name="T80" fmla="*/ 110 w 117"/>
                  <a:gd name="T81" fmla="*/ 38 h 98"/>
                  <a:gd name="T82" fmla="*/ 109 w 117"/>
                  <a:gd name="T83" fmla="*/ 4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7" h="98">
                    <a:moveTo>
                      <a:pt x="115" y="38"/>
                    </a:moveTo>
                    <a:cubicBezTo>
                      <a:pt x="96" y="6"/>
                      <a:pt x="96" y="6"/>
                      <a:pt x="96" y="6"/>
                    </a:cubicBezTo>
                    <a:cubicBezTo>
                      <a:pt x="94" y="2"/>
                      <a:pt x="88" y="0"/>
                      <a:pt x="84" y="3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2" y="50"/>
                      <a:pt x="0" y="56"/>
                      <a:pt x="3" y="60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24" y="97"/>
                      <a:pt x="29" y="98"/>
                      <a:pt x="33" y="96"/>
                    </a:cubicBezTo>
                    <a:cubicBezTo>
                      <a:pt x="35" y="95"/>
                      <a:pt x="35" y="95"/>
                      <a:pt x="35" y="95"/>
                    </a:cubicBezTo>
                    <a:cubicBezTo>
                      <a:pt x="35" y="93"/>
                      <a:pt x="36" y="91"/>
                      <a:pt x="36" y="89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30" y="93"/>
                      <a:pt x="26" y="92"/>
                      <a:pt x="24" y="88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6" y="57"/>
                      <a:pt x="6" y="53"/>
                      <a:pt x="9" y="51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7" y="18"/>
                      <a:pt x="71" y="19"/>
                      <a:pt x="73" y="23"/>
                    </a:cubicBezTo>
                    <a:cubicBezTo>
                      <a:pt x="89" y="50"/>
                      <a:pt x="89" y="50"/>
                      <a:pt x="89" y="50"/>
                    </a:cubicBezTo>
                    <a:cubicBezTo>
                      <a:pt x="91" y="54"/>
                      <a:pt x="91" y="58"/>
                      <a:pt x="88" y="60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6" y="80"/>
                      <a:pt x="57" y="80"/>
                      <a:pt x="59" y="8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16" y="48"/>
                      <a:pt x="117" y="43"/>
                      <a:pt x="115" y="38"/>
                    </a:cubicBezTo>
                    <a:close/>
                    <a:moveTo>
                      <a:pt x="98" y="53"/>
                    </a:moveTo>
                    <a:cubicBezTo>
                      <a:pt x="97" y="54"/>
                      <a:pt x="95" y="54"/>
                      <a:pt x="95" y="54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5" y="52"/>
                      <a:pt x="96" y="51"/>
                      <a:pt x="97" y="51"/>
                    </a:cubicBezTo>
                    <a:cubicBezTo>
                      <a:pt x="98" y="50"/>
                      <a:pt x="99" y="49"/>
                      <a:pt x="98" y="48"/>
                    </a:cubicBezTo>
                    <a:cubicBezTo>
                      <a:pt x="98" y="46"/>
                      <a:pt x="96" y="46"/>
                      <a:pt x="94" y="48"/>
                    </a:cubicBezTo>
                    <a:cubicBezTo>
                      <a:pt x="93" y="48"/>
                      <a:pt x="93" y="48"/>
                      <a:pt x="92" y="49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3" y="43"/>
                      <a:pt x="93" y="43"/>
                      <a:pt x="93" y="43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4" y="45"/>
                      <a:pt x="94" y="45"/>
                      <a:pt x="94" y="45"/>
                    </a:cubicBezTo>
                    <a:cubicBezTo>
                      <a:pt x="95" y="44"/>
                      <a:pt x="97" y="43"/>
                      <a:pt x="98" y="44"/>
                    </a:cubicBezTo>
                    <a:cubicBezTo>
                      <a:pt x="99" y="44"/>
                      <a:pt x="100" y="44"/>
                      <a:pt x="101" y="46"/>
                    </a:cubicBezTo>
                    <a:cubicBezTo>
                      <a:pt x="102" y="48"/>
                      <a:pt x="101" y="51"/>
                      <a:pt x="98" y="53"/>
                    </a:cubicBezTo>
                    <a:close/>
                    <a:moveTo>
                      <a:pt x="109" y="46"/>
                    </a:moveTo>
                    <a:cubicBezTo>
                      <a:pt x="106" y="48"/>
                      <a:pt x="103" y="46"/>
                      <a:pt x="101" y="43"/>
                    </a:cubicBezTo>
                    <a:cubicBezTo>
                      <a:pt x="99" y="39"/>
                      <a:pt x="99" y="36"/>
                      <a:pt x="102" y="34"/>
                    </a:cubicBezTo>
                    <a:cubicBezTo>
                      <a:pt x="105" y="32"/>
                      <a:pt x="108" y="34"/>
                      <a:pt x="110" y="38"/>
                    </a:cubicBezTo>
                    <a:cubicBezTo>
                      <a:pt x="112" y="41"/>
                      <a:pt x="112" y="45"/>
                      <a:pt x="10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8" name="Freeform 332">
                <a:extLst>
                  <a:ext uri="{FF2B5EF4-FFF2-40B4-BE49-F238E27FC236}">
                    <a16:creationId xmlns:a16="http://schemas.microsoft.com/office/drawing/2014/main" id="{4D8A656A-62A8-4CB9-B5CA-B06A5CD97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48775" y="1076326"/>
                <a:ext cx="68262" cy="73025"/>
              </a:xfrm>
              <a:custGeom>
                <a:avLst/>
                <a:gdLst>
                  <a:gd name="T0" fmla="*/ 27 w 27"/>
                  <a:gd name="T1" fmla="*/ 11 h 29"/>
                  <a:gd name="T2" fmla="*/ 15 w 27"/>
                  <a:gd name="T3" fmla="*/ 1 h 29"/>
                  <a:gd name="T4" fmla="*/ 0 w 27"/>
                  <a:gd name="T5" fmla="*/ 14 h 29"/>
                  <a:gd name="T6" fmla="*/ 13 w 27"/>
                  <a:gd name="T7" fmla="*/ 29 h 29"/>
                  <a:gd name="T8" fmla="*/ 23 w 27"/>
                  <a:gd name="T9" fmla="*/ 26 h 29"/>
                  <a:gd name="T10" fmla="*/ 22 w 27"/>
                  <a:gd name="T11" fmla="*/ 23 h 29"/>
                  <a:gd name="T12" fmla="*/ 27 w 27"/>
                  <a:gd name="T13" fmla="*/ 11 h 29"/>
                  <a:gd name="T14" fmla="*/ 17 w 27"/>
                  <a:gd name="T15" fmla="*/ 22 h 29"/>
                  <a:gd name="T16" fmla="*/ 14 w 27"/>
                  <a:gd name="T17" fmla="*/ 22 h 29"/>
                  <a:gd name="T18" fmla="*/ 14 w 27"/>
                  <a:gd name="T19" fmla="*/ 11 h 29"/>
                  <a:gd name="T20" fmla="*/ 14 w 27"/>
                  <a:gd name="T21" fmla="*/ 11 h 29"/>
                  <a:gd name="T22" fmla="*/ 11 w 27"/>
                  <a:gd name="T23" fmla="*/ 12 h 29"/>
                  <a:gd name="T24" fmla="*/ 11 w 27"/>
                  <a:gd name="T25" fmla="*/ 10 h 29"/>
                  <a:gd name="T26" fmla="*/ 14 w 27"/>
                  <a:gd name="T27" fmla="*/ 8 h 29"/>
                  <a:gd name="T28" fmla="*/ 17 w 27"/>
                  <a:gd name="T29" fmla="*/ 8 h 29"/>
                  <a:gd name="T30" fmla="*/ 17 w 27"/>
                  <a:gd name="T3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9">
                    <a:moveTo>
                      <a:pt x="27" y="11"/>
                    </a:moveTo>
                    <a:cubicBezTo>
                      <a:pt x="26" y="5"/>
                      <a:pt x="21" y="1"/>
                      <a:pt x="15" y="1"/>
                    </a:cubicBezTo>
                    <a:cubicBezTo>
                      <a:pt x="7" y="0"/>
                      <a:pt x="1" y="6"/>
                      <a:pt x="0" y="14"/>
                    </a:cubicBezTo>
                    <a:cubicBezTo>
                      <a:pt x="0" y="22"/>
                      <a:pt x="6" y="28"/>
                      <a:pt x="13" y="29"/>
                    </a:cubicBezTo>
                    <a:cubicBezTo>
                      <a:pt x="17" y="29"/>
                      <a:pt x="20" y="28"/>
                      <a:pt x="23" y="26"/>
                    </a:cubicBezTo>
                    <a:cubicBezTo>
                      <a:pt x="23" y="25"/>
                      <a:pt x="22" y="24"/>
                      <a:pt x="22" y="23"/>
                    </a:cubicBezTo>
                    <a:cubicBezTo>
                      <a:pt x="22" y="18"/>
                      <a:pt x="24" y="14"/>
                      <a:pt x="27" y="11"/>
                    </a:cubicBezTo>
                    <a:close/>
                    <a:moveTo>
                      <a:pt x="17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7" y="8"/>
                      <a:pt x="17" y="8"/>
                    </a:cubicBezTo>
                    <a:lnTo>
                      <a:pt x="1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09" name="Freeform 333">
                <a:extLst>
                  <a:ext uri="{FF2B5EF4-FFF2-40B4-BE49-F238E27FC236}">
                    <a16:creationId xmlns:a16="http://schemas.microsoft.com/office/drawing/2014/main" id="{23300D1C-3887-4FFD-A0C5-32C427169D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80538" y="971551"/>
                <a:ext cx="98425" cy="142875"/>
              </a:xfrm>
              <a:custGeom>
                <a:avLst/>
                <a:gdLst>
                  <a:gd name="T0" fmla="*/ 31 w 39"/>
                  <a:gd name="T1" fmla="*/ 0 h 56"/>
                  <a:gd name="T2" fmla="*/ 31 w 39"/>
                  <a:gd name="T3" fmla="*/ 0 h 56"/>
                  <a:gd name="T4" fmla="*/ 36 w 39"/>
                  <a:gd name="T5" fmla="*/ 21 h 56"/>
                  <a:gd name="T6" fmla="*/ 30 w 39"/>
                  <a:gd name="T7" fmla="*/ 32 h 56"/>
                  <a:gd name="T8" fmla="*/ 12 w 39"/>
                  <a:gd name="T9" fmla="*/ 37 h 56"/>
                  <a:gd name="T10" fmla="*/ 12 w 39"/>
                  <a:gd name="T11" fmla="*/ 44 h 56"/>
                  <a:gd name="T12" fmla="*/ 6 w 39"/>
                  <a:gd name="T13" fmla="*/ 52 h 56"/>
                  <a:gd name="T14" fmla="*/ 0 w 39"/>
                  <a:gd name="T15" fmla="*/ 52 h 56"/>
                  <a:gd name="T16" fmla="*/ 3 w 39"/>
                  <a:gd name="T17" fmla="*/ 56 h 56"/>
                  <a:gd name="T18" fmla="*/ 31 w 39"/>
                  <a:gd name="T19" fmla="*/ 56 h 56"/>
                  <a:gd name="T20" fmla="*/ 39 w 39"/>
                  <a:gd name="T21" fmla="*/ 47 h 56"/>
                  <a:gd name="T22" fmla="*/ 39 w 39"/>
                  <a:gd name="T23" fmla="*/ 10 h 56"/>
                  <a:gd name="T24" fmla="*/ 31 w 39"/>
                  <a:gd name="T25" fmla="*/ 0 h 56"/>
                  <a:gd name="T26" fmla="*/ 21 w 39"/>
                  <a:gd name="T27" fmla="*/ 51 h 56"/>
                  <a:gd name="T28" fmla="*/ 18 w 39"/>
                  <a:gd name="T29" fmla="*/ 51 h 56"/>
                  <a:gd name="T30" fmla="*/ 18 w 39"/>
                  <a:gd name="T31" fmla="*/ 40 h 56"/>
                  <a:gd name="T32" fmla="*/ 18 w 39"/>
                  <a:gd name="T33" fmla="*/ 40 h 56"/>
                  <a:gd name="T34" fmla="*/ 15 w 39"/>
                  <a:gd name="T35" fmla="*/ 42 h 56"/>
                  <a:gd name="T36" fmla="*/ 15 w 39"/>
                  <a:gd name="T37" fmla="*/ 39 h 56"/>
                  <a:gd name="T38" fmla="*/ 18 w 39"/>
                  <a:gd name="T39" fmla="*/ 37 h 56"/>
                  <a:gd name="T40" fmla="*/ 21 w 39"/>
                  <a:gd name="T41" fmla="*/ 37 h 56"/>
                  <a:gd name="T42" fmla="*/ 21 w 39"/>
                  <a:gd name="T43" fmla="*/ 51 h 56"/>
                  <a:gd name="T44" fmla="*/ 30 w 39"/>
                  <a:gd name="T45" fmla="*/ 51 h 56"/>
                  <a:gd name="T46" fmla="*/ 25 w 39"/>
                  <a:gd name="T47" fmla="*/ 44 h 56"/>
                  <a:gd name="T48" fmla="*/ 30 w 39"/>
                  <a:gd name="T49" fmla="*/ 37 h 56"/>
                  <a:gd name="T50" fmla="*/ 35 w 39"/>
                  <a:gd name="T51" fmla="*/ 44 h 56"/>
                  <a:gd name="T52" fmla="*/ 30 w 39"/>
                  <a:gd name="T53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9" h="56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7" y="26"/>
                      <a:pt x="35" y="31"/>
                      <a:pt x="30" y="32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8"/>
                      <a:pt x="9" y="52"/>
                      <a:pt x="6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" y="53"/>
                      <a:pt x="3" y="54"/>
                      <a:pt x="3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6" y="56"/>
                      <a:pt x="39" y="52"/>
                      <a:pt x="39" y="4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5"/>
                      <a:pt x="36" y="0"/>
                      <a:pt x="31" y="0"/>
                    </a:cubicBezTo>
                    <a:close/>
                    <a:moveTo>
                      <a:pt x="21" y="51"/>
                    </a:move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1" y="37"/>
                      <a:pt x="21" y="37"/>
                      <a:pt x="21" y="37"/>
                    </a:cubicBezTo>
                    <a:lnTo>
                      <a:pt x="21" y="51"/>
                    </a:lnTo>
                    <a:close/>
                    <a:moveTo>
                      <a:pt x="30" y="51"/>
                    </a:moveTo>
                    <a:cubicBezTo>
                      <a:pt x="27" y="51"/>
                      <a:pt x="25" y="48"/>
                      <a:pt x="25" y="44"/>
                    </a:cubicBezTo>
                    <a:cubicBezTo>
                      <a:pt x="25" y="40"/>
                      <a:pt x="27" y="37"/>
                      <a:pt x="30" y="37"/>
                    </a:cubicBezTo>
                    <a:cubicBezTo>
                      <a:pt x="34" y="37"/>
                      <a:pt x="35" y="41"/>
                      <a:pt x="35" y="44"/>
                    </a:cubicBezTo>
                    <a:cubicBezTo>
                      <a:pt x="35" y="48"/>
                      <a:pt x="34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10" name="Freeform 334">
                <a:extLst>
                  <a:ext uri="{FF2B5EF4-FFF2-40B4-BE49-F238E27FC236}">
                    <a16:creationId xmlns:a16="http://schemas.microsoft.com/office/drawing/2014/main" id="{5ED8EB25-5A92-4CD4-8F18-913159E7F8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15450" y="1098551"/>
                <a:ext cx="69850" cy="71438"/>
              </a:xfrm>
              <a:custGeom>
                <a:avLst/>
                <a:gdLst>
                  <a:gd name="T0" fmla="*/ 15 w 28"/>
                  <a:gd name="T1" fmla="*/ 0 h 28"/>
                  <a:gd name="T2" fmla="*/ 0 w 28"/>
                  <a:gd name="T3" fmla="*/ 13 h 28"/>
                  <a:gd name="T4" fmla="*/ 13 w 28"/>
                  <a:gd name="T5" fmla="*/ 28 h 28"/>
                  <a:gd name="T6" fmla="*/ 28 w 28"/>
                  <a:gd name="T7" fmla="*/ 15 h 28"/>
                  <a:gd name="T8" fmla="*/ 15 w 28"/>
                  <a:gd name="T9" fmla="*/ 0 h 28"/>
                  <a:gd name="T10" fmla="*/ 18 w 28"/>
                  <a:gd name="T11" fmla="*/ 21 h 28"/>
                  <a:gd name="T12" fmla="*/ 8 w 28"/>
                  <a:gd name="T13" fmla="*/ 21 h 28"/>
                  <a:gd name="T14" fmla="*/ 8 w 28"/>
                  <a:gd name="T15" fmla="*/ 19 h 28"/>
                  <a:gd name="T16" fmla="*/ 10 w 28"/>
                  <a:gd name="T17" fmla="*/ 17 h 28"/>
                  <a:gd name="T18" fmla="*/ 15 w 28"/>
                  <a:gd name="T19" fmla="*/ 12 h 28"/>
                  <a:gd name="T20" fmla="*/ 12 w 28"/>
                  <a:gd name="T21" fmla="*/ 10 h 28"/>
                  <a:gd name="T22" fmla="*/ 9 w 28"/>
                  <a:gd name="T23" fmla="*/ 11 h 28"/>
                  <a:gd name="T24" fmla="*/ 8 w 28"/>
                  <a:gd name="T25" fmla="*/ 8 h 28"/>
                  <a:gd name="T26" fmla="*/ 13 w 28"/>
                  <a:gd name="T27" fmla="*/ 7 h 28"/>
                  <a:gd name="T28" fmla="*/ 18 w 28"/>
                  <a:gd name="T29" fmla="*/ 11 h 28"/>
                  <a:gd name="T30" fmla="*/ 14 w 28"/>
                  <a:gd name="T31" fmla="*/ 17 h 28"/>
                  <a:gd name="T32" fmla="*/ 13 w 28"/>
                  <a:gd name="T33" fmla="*/ 18 h 28"/>
                  <a:gd name="T34" fmla="*/ 13 w 28"/>
                  <a:gd name="T35" fmla="*/ 18 h 28"/>
                  <a:gd name="T36" fmla="*/ 18 w 28"/>
                  <a:gd name="T37" fmla="*/ 18 h 28"/>
                  <a:gd name="T38" fmla="*/ 18 w 28"/>
                  <a:gd name="T3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28">
                    <a:moveTo>
                      <a:pt x="15" y="0"/>
                    </a:moveTo>
                    <a:cubicBezTo>
                      <a:pt x="7" y="0"/>
                      <a:pt x="0" y="5"/>
                      <a:pt x="0" y="13"/>
                    </a:cubicBezTo>
                    <a:cubicBezTo>
                      <a:pt x="0" y="21"/>
                      <a:pt x="5" y="27"/>
                      <a:pt x="13" y="28"/>
                    </a:cubicBezTo>
                    <a:cubicBezTo>
                      <a:pt x="21" y="28"/>
                      <a:pt x="27" y="23"/>
                      <a:pt x="28" y="15"/>
                    </a:cubicBezTo>
                    <a:cubicBezTo>
                      <a:pt x="28" y="7"/>
                      <a:pt x="23" y="1"/>
                      <a:pt x="15" y="0"/>
                    </a:cubicBezTo>
                    <a:close/>
                    <a:moveTo>
                      <a:pt x="18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3" y="15"/>
                      <a:pt x="15" y="13"/>
                      <a:pt x="15" y="12"/>
                    </a:cubicBezTo>
                    <a:cubicBezTo>
                      <a:pt x="15" y="10"/>
                      <a:pt x="14" y="10"/>
                      <a:pt x="12" y="10"/>
                    </a:cubicBezTo>
                    <a:cubicBezTo>
                      <a:pt x="11" y="10"/>
                      <a:pt x="10" y="10"/>
                      <a:pt x="9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11" y="7"/>
                      <a:pt x="13" y="7"/>
                    </a:cubicBezTo>
                    <a:cubicBezTo>
                      <a:pt x="16" y="7"/>
                      <a:pt x="18" y="9"/>
                      <a:pt x="18" y="11"/>
                    </a:cubicBezTo>
                    <a:cubicBezTo>
                      <a:pt x="18" y="14"/>
                      <a:pt x="16" y="15"/>
                      <a:pt x="14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1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11" name="Freeform 335">
                <a:extLst>
                  <a:ext uri="{FF2B5EF4-FFF2-40B4-BE49-F238E27FC236}">
                    <a16:creationId xmlns:a16="http://schemas.microsoft.com/office/drawing/2014/main" id="{AFEE31D5-978E-435D-B373-4B7895BF9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4325" y="1141413"/>
                <a:ext cx="6350" cy="20638"/>
              </a:xfrm>
              <a:custGeom>
                <a:avLst/>
                <a:gdLst>
                  <a:gd name="T0" fmla="*/ 1 w 3"/>
                  <a:gd name="T1" fmla="*/ 0 h 8"/>
                  <a:gd name="T2" fmla="*/ 0 w 3"/>
                  <a:gd name="T3" fmla="*/ 4 h 8"/>
                  <a:gd name="T4" fmla="*/ 1 w 3"/>
                  <a:gd name="T5" fmla="*/ 8 h 8"/>
                  <a:gd name="T6" fmla="*/ 3 w 3"/>
                  <a:gd name="T7" fmla="*/ 4 h 8"/>
                  <a:gd name="T8" fmla="*/ 1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1" y="0"/>
                    </a:moveTo>
                    <a:cubicBezTo>
                      <a:pt x="0" y="0"/>
                      <a:pt x="0" y="1"/>
                      <a:pt x="0" y="4"/>
                    </a:cubicBezTo>
                    <a:cubicBezTo>
                      <a:pt x="0" y="6"/>
                      <a:pt x="0" y="8"/>
                      <a:pt x="1" y="8"/>
                    </a:cubicBezTo>
                    <a:cubicBezTo>
                      <a:pt x="2" y="8"/>
                      <a:pt x="3" y="6"/>
                      <a:pt x="3" y="4"/>
                    </a:cubicBezTo>
                    <a:cubicBezTo>
                      <a:pt x="3" y="2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12" name="Freeform 336">
                <a:extLst>
                  <a:ext uri="{FF2B5EF4-FFF2-40B4-BE49-F238E27FC236}">
                    <a16:creationId xmlns:a16="http://schemas.microsoft.com/office/drawing/2014/main" id="{ACCE9C78-55C2-4F8D-AD4F-9579CB4BE8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66225" y="1120776"/>
                <a:ext cx="57150" cy="61913"/>
              </a:xfrm>
              <a:custGeom>
                <a:avLst/>
                <a:gdLst>
                  <a:gd name="T0" fmla="*/ 13 w 23"/>
                  <a:gd name="T1" fmla="*/ 1 h 24"/>
                  <a:gd name="T2" fmla="*/ 1 w 23"/>
                  <a:gd name="T3" fmla="*/ 11 h 24"/>
                  <a:gd name="T4" fmla="*/ 11 w 23"/>
                  <a:gd name="T5" fmla="*/ 23 h 24"/>
                  <a:gd name="T6" fmla="*/ 23 w 23"/>
                  <a:gd name="T7" fmla="*/ 13 h 24"/>
                  <a:gd name="T8" fmla="*/ 13 w 23"/>
                  <a:gd name="T9" fmla="*/ 1 h 24"/>
                  <a:gd name="T10" fmla="*/ 6 w 23"/>
                  <a:gd name="T11" fmla="*/ 18 h 24"/>
                  <a:gd name="T12" fmla="*/ 3 w 23"/>
                  <a:gd name="T13" fmla="*/ 17 h 24"/>
                  <a:gd name="T14" fmla="*/ 4 w 23"/>
                  <a:gd name="T15" fmla="*/ 15 h 24"/>
                  <a:gd name="T16" fmla="*/ 6 w 23"/>
                  <a:gd name="T17" fmla="*/ 16 h 24"/>
                  <a:gd name="T18" fmla="*/ 8 w 23"/>
                  <a:gd name="T19" fmla="*/ 14 h 24"/>
                  <a:gd name="T20" fmla="*/ 5 w 23"/>
                  <a:gd name="T21" fmla="*/ 12 h 24"/>
                  <a:gd name="T22" fmla="*/ 4 w 23"/>
                  <a:gd name="T23" fmla="*/ 12 h 24"/>
                  <a:gd name="T24" fmla="*/ 4 w 23"/>
                  <a:gd name="T25" fmla="*/ 6 h 24"/>
                  <a:gd name="T26" fmla="*/ 10 w 23"/>
                  <a:gd name="T27" fmla="*/ 6 h 24"/>
                  <a:gd name="T28" fmla="*/ 10 w 23"/>
                  <a:gd name="T29" fmla="*/ 9 h 24"/>
                  <a:gd name="T30" fmla="*/ 6 w 23"/>
                  <a:gd name="T31" fmla="*/ 9 h 24"/>
                  <a:gd name="T32" fmla="*/ 6 w 23"/>
                  <a:gd name="T33" fmla="*/ 10 h 24"/>
                  <a:gd name="T34" fmla="*/ 7 w 23"/>
                  <a:gd name="T35" fmla="*/ 10 h 24"/>
                  <a:gd name="T36" fmla="*/ 9 w 23"/>
                  <a:gd name="T37" fmla="*/ 11 h 24"/>
                  <a:gd name="T38" fmla="*/ 11 w 23"/>
                  <a:gd name="T39" fmla="*/ 14 h 24"/>
                  <a:gd name="T40" fmla="*/ 6 w 23"/>
                  <a:gd name="T41" fmla="*/ 18 h 24"/>
                  <a:gd name="T42" fmla="*/ 16 w 23"/>
                  <a:gd name="T43" fmla="*/ 18 h 24"/>
                  <a:gd name="T44" fmla="*/ 12 w 23"/>
                  <a:gd name="T45" fmla="*/ 12 h 24"/>
                  <a:gd name="T46" fmla="*/ 16 w 23"/>
                  <a:gd name="T47" fmla="*/ 6 h 24"/>
                  <a:gd name="T48" fmla="*/ 20 w 23"/>
                  <a:gd name="T49" fmla="*/ 12 h 24"/>
                  <a:gd name="T50" fmla="*/ 16 w 23"/>
                  <a:gd name="T5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" h="24">
                    <a:moveTo>
                      <a:pt x="13" y="1"/>
                    </a:moveTo>
                    <a:cubicBezTo>
                      <a:pt x="6" y="0"/>
                      <a:pt x="1" y="5"/>
                      <a:pt x="1" y="11"/>
                    </a:cubicBezTo>
                    <a:cubicBezTo>
                      <a:pt x="0" y="17"/>
                      <a:pt x="5" y="23"/>
                      <a:pt x="11" y="23"/>
                    </a:cubicBezTo>
                    <a:cubicBezTo>
                      <a:pt x="17" y="24"/>
                      <a:pt x="23" y="19"/>
                      <a:pt x="23" y="13"/>
                    </a:cubicBezTo>
                    <a:cubicBezTo>
                      <a:pt x="23" y="6"/>
                      <a:pt x="19" y="1"/>
                      <a:pt x="13" y="1"/>
                    </a:cubicBezTo>
                    <a:close/>
                    <a:moveTo>
                      <a:pt x="6" y="18"/>
                    </a:moveTo>
                    <a:cubicBezTo>
                      <a:pt x="5" y="18"/>
                      <a:pt x="4" y="17"/>
                      <a:pt x="3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5" y="16"/>
                      <a:pt x="6" y="16"/>
                    </a:cubicBezTo>
                    <a:cubicBezTo>
                      <a:pt x="7" y="16"/>
                      <a:pt x="8" y="15"/>
                      <a:pt x="8" y="14"/>
                    </a:cubicBezTo>
                    <a:cubicBezTo>
                      <a:pt x="8" y="13"/>
                      <a:pt x="7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8" y="10"/>
                      <a:pt x="9" y="10"/>
                      <a:pt x="9" y="11"/>
                    </a:cubicBezTo>
                    <a:cubicBezTo>
                      <a:pt x="10" y="12"/>
                      <a:pt x="11" y="12"/>
                      <a:pt x="11" y="14"/>
                    </a:cubicBezTo>
                    <a:cubicBezTo>
                      <a:pt x="11" y="16"/>
                      <a:pt x="9" y="18"/>
                      <a:pt x="6" y="18"/>
                    </a:cubicBezTo>
                    <a:close/>
                    <a:moveTo>
                      <a:pt x="16" y="18"/>
                    </a:moveTo>
                    <a:cubicBezTo>
                      <a:pt x="14" y="18"/>
                      <a:pt x="12" y="15"/>
                      <a:pt x="12" y="12"/>
                    </a:cubicBezTo>
                    <a:cubicBezTo>
                      <a:pt x="12" y="9"/>
                      <a:pt x="14" y="6"/>
                      <a:pt x="16" y="6"/>
                    </a:cubicBezTo>
                    <a:cubicBezTo>
                      <a:pt x="19" y="6"/>
                      <a:pt x="20" y="9"/>
                      <a:pt x="20" y="12"/>
                    </a:cubicBezTo>
                    <a:cubicBezTo>
                      <a:pt x="20" y="15"/>
                      <a:pt x="19" y="18"/>
                      <a:pt x="1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</p:grpSp>
      </p:grpSp>
      <p:grpSp>
        <p:nvGrpSpPr>
          <p:cNvPr id="115" name="Group 299">
            <a:extLst>
              <a:ext uri="{FF2B5EF4-FFF2-40B4-BE49-F238E27FC236}">
                <a16:creationId xmlns:a16="http://schemas.microsoft.com/office/drawing/2014/main" id="{DED83E74-CB85-4D53-8425-C97063910CC1}"/>
              </a:ext>
            </a:extLst>
          </p:cNvPr>
          <p:cNvGrpSpPr/>
          <p:nvPr/>
        </p:nvGrpSpPr>
        <p:grpSpPr>
          <a:xfrm>
            <a:off x="1694094" y="2367010"/>
            <a:ext cx="1530000" cy="883292"/>
            <a:chOff x="634294" y="2470753"/>
            <a:chExt cx="1530000" cy="883292"/>
          </a:xfrm>
        </p:grpSpPr>
        <p:grpSp>
          <p:nvGrpSpPr>
            <p:cNvPr id="116" name="Group 131">
              <a:extLst>
                <a:ext uri="{FF2B5EF4-FFF2-40B4-BE49-F238E27FC236}">
                  <a16:creationId xmlns:a16="http://schemas.microsoft.com/office/drawing/2014/main" id="{8766861F-67F1-4589-AAF9-B1687D5E7C6B}"/>
                </a:ext>
              </a:extLst>
            </p:cNvPr>
            <p:cNvGrpSpPr/>
            <p:nvPr/>
          </p:nvGrpSpPr>
          <p:grpSpPr>
            <a:xfrm>
              <a:off x="634294" y="2470753"/>
              <a:ext cx="1530000" cy="883292"/>
              <a:chOff x="634294" y="2470753"/>
              <a:chExt cx="1530000" cy="883292"/>
            </a:xfrm>
          </p:grpSpPr>
          <p:sp>
            <p:nvSpPr>
              <p:cNvPr id="121" name="Footer Text">
                <a:extLst>
                  <a:ext uri="{FF2B5EF4-FFF2-40B4-BE49-F238E27FC236}">
                    <a16:creationId xmlns:a16="http://schemas.microsoft.com/office/drawing/2014/main" id="{91D8C7E0-40DA-478F-BDB0-D9217B981C8C}"/>
                  </a:ext>
                </a:extLst>
              </p:cNvPr>
              <p:cNvSpPr txBox="1"/>
              <p:nvPr/>
            </p:nvSpPr>
            <p:spPr>
              <a:xfrm>
                <a:off x="634294" y="3046268"/>
                <a:ext cx="153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375467"/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Gill Sans Light"/>
                  </a:rPr>
                  <a:t>TARGET FUND SIZE</a:t>
                </a:r>
                <a:br>
                  <a:rPr lang="en-US" sz="1400" b="1" dirty="0">
                    <a:solidFill>
                      <a:srgbClr val="E99B3F"/>
                    </a:solidFill>
                    <a:latin typeface="Gill Sans Light"/>
                  </a:rPr>
                </a:br>
                <a:endParaRPr lang="en-US" sz="1400" b="1" dirty="0">
                  <a:solidFill>
                    <a:srgbClr val="E99B3F"/>
                  </a:solidFill>
                  <a:latin typeface="Gill Sans Light"/>
                </a:endParaRPr>
              </a:p>
              <a:p>
                <a:pPr algn="ctr" defTabSz="1375467"/>
                <a:r>
                  <a:rPr lang="en-US" sz="1400" dirty="0">
                    <a:latin typeface="Gill Sans Light"/>
                  </a:rPr>
                  <a:t>Target size EUR 75 million in capital commitments, minimum EUR 50 million</a:t>
                </a:r>
              </a:p>
            </p:txBody>
          </p:sp>
          <p:sp>
            <p:nvSpPr>
              <p:cNvPr id="122" name="Oval 18">
                <a:extLst>
                  <a:ext uri="{FF2B5EF4-FFF2-40B4-BE49-F238E27FC236}">
                    <a16:creationId xmlns:a16="http://schemas.microsoft.com/office/drawing/2014/main" id="{A95EB647-E67F-45CD-A96D-74256CE92269}"/>
                  </a:ext>
                </a:extLst>
              </p:cNvPr>
              <p:cNvSpPr/>
              <p:nvPr/>
            </p:nvSpPr>
            <p:spPr>
              <a:xfrm>
                <a:off x="1161694" y="2470753"/>
                <a:ext cx="475200" cy="4752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5467"/>
                <a:endParaRPr lang="en-US" sz="1400" dirty="0">
                  <a:solidFill>
                    <a:srgbClr val="FFFFFF"/>
                  </a:solidFill>
                  <a:latin typeface="Gill Sans Light"/>
                </a:endParaRPr>
              </a:p>
            </p:txBody>
          </p:sp>
        </p:grpSp>
        <p:grpSp>
          <p:nvGrpSpPr>
            <p:cNvPr id="117" name="Gruppieren 373">
              <a:extLst>
                <a:ext uri="{FF2B5EF4-FFF2-40B4-BE49-F238E27FC236}">
                  <a16:creationId xmlns:a16="http://schemas.microsoft.com/office/drawing/2014/main" id="{21CD205F-0181-47A6-A81A-5CC1FF7EAAF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280939" y="2564816"/>
              <a:ext cx="236709" cy="287073"/>
              <a:chOff x="7737476" y="503238"/>
              <a:chExt cx="596900" cy="723901"/>
            </a:xfrm>
            <a:solidFill>
              <a:schemeClr val="bg1"/>
            </a:solidFill>
          </p:grpSpPr>
          <p:sp>
            <p:nvSpPr>
              <p:cNvPr id="118" name="Freeform 3247">
                <a:extLst>
                  <a:ext uri="{FF2B5EF4-FFF2-40B4-BE49-F238E27FC236}">
                    <a16:creationId xmlns:a16="http://schemas.microsoft.com/office/drawing/2014/main" id="{7513167A-4C9F-4FF9-BA6E-C6F66632340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927976" y="668338"/>
                <a:ext cx="214313" cy="44450"/>
              </a:xfrm>
              <a:custGeom>
                <a:avLst/>
                <a:gdLst>
                  <a:gd name="T0" fmla="*/ 57 w 57"/>
                  <a:gd name="T1" fmla="*/ 6 h 12"/>
                  <a:gd name="T2" fmla="*/ 52 w 57"/>
                  <a:gd name="T3" fmla="*/ 12 h 12"/>
                  <a:gd name="T4" fmla="*/ 6 w 57"/>
                  <a:gd name="T5" fmla="*/ 12 h 12"/>
                  <a:gd name="T6" fmla="*/ 0 w 57"/>
                  <a:gd name="T7" fmla="*/ 6 h 12"/>
                  <a:gd name="T8" fmla="*/ 0 w 57"/>
                  <a:gd name="T9" fmla="*/ 6 h 12"/>
                  <a:gd name="T10" fmla="*/ 6 w 57"/>
                  <a:gd name="T11" fmla="*/ 0 h 12"/>
                  <a:gd name="T12" fmla="*/ 52 w 57"/>
                  <a:gd name="T13" fmla="*/ 0 h 12"/>
                  <a:gd name="T14" fmla="*/ 57 w 57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12">
                    <a:moveTo>
                      <a:pt x="57" y="6"/>
                    </a:moveTo>
                    <a:cubicBezTo>
                      <a:pt x="57" y="9"/>
                      <a:pt x="55" y="12"/>
                      <a:pt x="52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5" y="0"/>
                      <a:pt x="57" y="3"/>
                      <a:pt x="5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19" name="Freeform 3248">
                <a:extLst>
                  <a:ext uri="{FF2B5EF4-FFF2-40B4-BE49-F238E27FC236}">
                    <a16:creationId xmlns:a16="http://schemas.microsoft.com/office/drawing/2014/main" id="{AD6FBA53-2483-49D0-9112-24065B2C54D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913688" y="503238"/>
                <a:ext cx="242888" cy="142875"/>
              </a:xfrm>
              <a:custGeom>
                <a:avLst/>
                <a:gdLst>
                  <a:gd name="T0" fmla="*/ 65 w 65"/>
                  <a:gd name="T1" fmla="*/ 19 h 38"/>
                  <a:gd name="T2" fmla="*/ 51 w 65"/>
                  <a:gd name="T3" fmla="*/ 38 h 38"/>
                  <a:gd name="T4" fmla="*/ 14 w 65"/>
                  <a:gd name="T5" fmla="*/ 38 h 38"/>
                  <a:gd name="T6" fmla="*/ 0 w 65"/>
                  <a:gd name="T7" fmla="*/ 19 h 38"/>
                  <a:gd name="T8" fmla="*/ 0 w 65"/>
                  <a:gd name="T9" fmla="*/ 19 h 38"/>
                  <a:gd name="T10" fmla="*/ 14 w 65"/>
                  <a:gd name="T11" fmla="*/ 0 h 38"/>
                  <a:gd name="T12" fmla="*/ 28 w 65"/>
                  <a:gd name="T13" fmla="*/ 10 h 38"/>
                  <a:gd name="T14" fmla="*/ 37 w 65"/>
                  <a:gd name="T15" fmla="*/ 0 h 38"/>
                  <a:gd name="T16" fmla="*/ 47 w 65"/>
                  <a:gd name="T17" fmla="*/ 10 h 38"/>
                  <a:gd name="T18" fmla="*/ 51 w 65"/>
                  <a:gd name="T19" fmla="*/ 0 h 38"/>
                  <a:gd name="T20" fmla="*/ 65 w 65"/>
                  <a:gd name="T21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38">
                    <a:moveTo>
                      <a:pt x="65" y="19"/>
                    </a:moveTo>
                    <a:cubicBezTo>
                      <a:pt x="65" y="29"/>
                      <a:pt x="59" y="38"/>
                      <a:pt x="51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6" y="38"/>
                      <a:pt x="0" y="2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6" y="0"/>
                      <a:pt x="14" y="0"/>
                    </a:cubicBezTo>
                    <a:cubicBezTo>
                      <a:pt x="14" y="0"/>
                      <a:pt x="24" y="11"/>
                      <a:pt x="28" y="10"/>
                    </a:cubicBezTo>
                    <a:cubicBezTo>
                      <a:pt x="31" y="9"/>
                      <a:pt x="34" y="0"/>
                      <a:pt x="37" y="0"/>
                    </a:cubicBezTo>
                    <a:cubicBezTo>
                      <a:pt x="41" y="1"/>
                      <a:pt x="43" y="10"/>
                      <a:pt x="47" y="10"/>
                    </a:cubicBezTo>
                    <a:cubicBezTo>
                      <a:pt x="49" y="9"/>
                      <a:pt x="51" y="0"/>
                      <a:pt x="51" y="0"/>
                    </a:cubicBezTo>
                    <a:cubicBezTo>
                      <a:pt x="59" y="0"/>
                      <a:pt x="65" y="9"/>
                      <a:pt x="6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  <p:sp>
            <p:nvSpPr>
              <p:cNvPr id="120" name="Freeform 3249">
                <a:extLst>
                  <a:ext uri="{FF2B5EF4-FFF2-40B4-BE49-F238E27FC236}">
                    <a16:creationId xmlns:a16="http://schemas.microsoft.com/office/drawing/2014/main" id="{FD375707-6219-4EB4-9C12-9D453BAF20C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737476" y="739776"/>
                <a:ext cx="596900" cy="487363"/>
              </a:xfrm>
              <a:custGeom>
                <a:avLst/>
                <a:gdLst>
                  <a:gd name="T0" fmla="*/ 159 w 159"/>
                  <a:gd name="T1" fmla="*/ 116 h 130"/>
                  <a:gd name="T2" fmla="*/ 145 w 159"/>
                  <a:gd name="T3" fmla="*/ 130 h 130"/>
                  <a:gd name="T4" fmla="*/ 15 w 159"/>
                  <a:gd name="T5" fmla="*/ 130 h 130"/>
                  <a:gd name="T6" fmla="*/ 0 w 159"/>
                  <a:gd name="T7" fmla="*/ 116 h 130"/>
                  <a:gd name="T8" fmla="*/ 15 w 159"/>
                  <a:gd name="T9" fmla="*/ 101 h 130"/>
                  <a:gd name="T10" fmla="*/ 15 w 159"/>
                  <a:gd name="T11" fmla="*/ 47 h 130"/>
                  <a:gd name="T12" fmla="*/ 62 w 159"/>
                  <a:gd name="T13" fmla="*/ 0 h 130"/>
                  <a:gd name="T14" fmla="*/ 98 w 159"/>
                  <a:gd name="T15" fmla="*/ 0 h 130"/>
                  <a:gd name="T16" fmla="*/ 145 w 159"/>
                  <a:gd name="T17" fmla="*/ 47 h 130"/>
                  <a:gd name="T18" fmla="*/ 145 w 159"/>
                  <a:gd name="T19" fmla="*/ 101 h 130"/>
                  <a:gd name="T20" fmla="*/ 159 w 159"/>
                  <a:gd name="T21" fmla="*/ 116 h 130"/>
                  <a:gd name="T22" fmla="*/ 107 w 159"/>
                  <a:gd name="T23" fmla="*/ 97 h 130"/>
                  <a:gd name="T24" fmla="*/ 105 w 159"/>
                  <a:gd name="T25" fmla="*/ 84 h 130"/>
                  <a:gd name="T26" fmla="*/ 91 w 159"/>
                  <a:gd name="T27" fmla="*/ 87 h 130"/>
                  <a:gd name="T28" fmla="*/ 76 w 159"/>
                  <a:gd name="T29" fmla="*/ 81 h 130"/>
                  <a:gd name="T30" fmla="*/ 73 w 159"/>
                  <a:gd name="T31" fmla="*/ 73 h 130"/>
                  <a:gd name="T32" fmla="*/ 100 w 159"/>
                  <a:gd name="T33" fmla="*/ 73 h 130"/>
                  <a:gd name="T34" fmla="*/ 105 w 159"/>
                  <a:gd name="T35" fmla="*/ 69 h 130"/>
                  <a:gd name="T36" fmla="*/ 100 w 159"/>
                  <a:gd name="T37" fmla="*/ 64 h 130"/>
                  <a:gd name="T38" fmla="*/ 100 w 159"/>
                  <a:gd name="T39" fmla="*/ 64 h 130"/>
                  <a:gd name="T40" fmla="*/ 100 w 159"/>
                  <a:gd name="T41" fmla="*/ 64 h 130"/>
                  <a:gd name="T42" fmla="*/ 71 w 159"/>
                  <a:gd name="T43" fmla="*/ 64 h 130"/>
                  <a:gd name="T44" fmla="*/ 71 w 159"/>
                  <a:gd name="T45" fmla="*/ 63 h 130"/>
                  <a:gd name="T46" fmla="*/ 71 w 159"/>
                  <a:gd name="T47" fmla="*/ 59 h 130"/>
                  <a:gd name="T48" fmla="*/ 101 w 159"/>
                  <a:gd name="T49" fmla="*/ 59 h 130"/>
                  <a:gd name="T50" fmla="*/ 105 w 159"/>
                  <a:gd name="T51" fmla="*/ 55 h 130"/>
                  <a:gd name="T52" fmla="*/ 101 w 159"/>
                  <a:gd name="T53" fmla="*/ 51 h 130"/>
                  <a:gd name="T54" fmla="*/ 73 w 159"/>
                  <a:gd name="T55" fmla="*/ 51 h 130"/>
                  <a:gd name="T56" fmla="*/ 77 w 159"/>
                  <a:gd name="T57" fmla="*/ 43 h 130"/>
                  <a:gd name="T58" fmla="*/ 91 w 159"/>
                  <a:gd name="T59" fmla="*/ 37 h 130"/>
                  <a:gd name="T60" fmla="*/ 104 w 159"/>
                  <a:gd name="T61" fmla="*/ 40 h 130"/>
                  <a:gd name="T62" fmla="*/ 107 w 159"/>
                  <a:gd name="T63" fmla="*/ 26 h 130"/>
                  <a:gd name="T64" fmla="*/ 90 w 159"/>
                  <a:gd name="T65" fmla="*/ 23 h 130"/>
                  <a:gd name="T66" fmla="*/ 63 w 159"/>
                  <a:gd name="T67" fmla="*/ 35 h 130"/>
                  <a:gd name="T68" fmla="*/ 55 w 159"/>
                  <a:gd name="T69" fmla="*/ 51 h 130"/>
                  <a:gd name="T70" fmla="*/ 48 w 159"/>
                  <a:gd name="T71" fmla="*/ 51 h 130"/>
                  <a:gd name="T72" fmla="*/ 44 w 159"/>
                  <a:gd name="T73" fmla="*/ 55 h 130"/>
                  <a:gd name="T74" fmla="*/ 48 w 159"/>
                  <a:gd name="T75" fmla="*/ 59 h 130"/>
                  <a:gd name="T76" fmla="*/ 53 w 159"/>
                  <a:gd name="T77" fmla="*/ 59 h 130"/>
                  <a:gd name="T78" fmla="*/ 53 w 159"/>
                  <a:gd name="T79" fmla="*/ 62 h 130"/>
                  <a:gd name="T80" fmla="*/ 53 w 159"/>
                  <a:gd name="T81" fmla="*/ 64 h 130"/>
                  <a:gd name="T82" fmla="*/ 49 w 159"/>
                  <a:gd name="T83" fmla="*/ 64 h 130"/>
                  <a:gd name="T84" fmla="*/ 49 w 159"/>
                  <a:gd name="T85" fmla="*/ 64 h 130"/>
                  <a:gd name="T86" fmla="*/ 48 w 159"/>
                  <a:gd name="T87" fmla="*/ 64 h 130"/>
                  <a:gd name="T88" fmla="*/ 43 w 159"/>
                  <a:gd name="T89" fmla="*/ 69 h 130"/>
                  <a:gd name="T90" fmla="*/ 48 w 159"/>
                  <a:gd name="T91" fmla="*/ 73 h 130"/>
                  <a:gd name="T92" fmla="*/ 54 w 159"/>
                  <a:gd name="T93" fmla="*/ 73 h 130"/>
                  <a:gd name="T94" fmla="*/ 61 w 159"/>
                  <a:gd name="T95" fmla="*/ 88 h 130"/>
                  <a:gd name="T96" fmla="*/ 89 w 159"/>
                  <a:gd name="T97" fmla="*/ 101 h 130"/>
                  <a:gd name="T98" fmla="*/ 107 w 159"/>
                  <a:gd name="T99" fmla="*/ 9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9" h="130">
                    <a:moveTo>
                      <a:pt x="159" y="116"/>
                    </a:moveTo>
                    <a:cubicBezTo>
                      <a:pt x="159" y="124"/>
                      <a:pt x="153" y="130"/>
                      <a:pt x="145" y="130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7" y="130"/>
                      <a:pt x="0" y="124"/>
                      <a:pt x="0" y="116"/>
                    </a:cubicBezTo>
                    <a:cubicBezTo>
                      <a:pt x="0" y="108"/>
                      <a:pt x="7" y="101"/>
                      <a:pt x="15" y="101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21"/>
                      <a:pt x="36" y="0"/>
                      <a:pt x="62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24" y="0"/>
                      <a:pt x="145" y="21"/>
                      <a:pt x="145" y="47"/>
                    </a:cubicBezTo>
                    <a:cubicBezTo>
                      <a:pt x="145" y="101"/>
                      <a:pt x="145" y="101"/>
                      <a:pt x="145" y="101"/>
                    </a:cubicBezTo>
                    <a:cubicBezTo>
                      <a:pt x="153" y="101"/>
                      <a:pt x="159" y="108"/>
                      <a:pt x="159" y="116"/>
                    </a:cubicBezTo>
                    <a:close/>
                    <a:moveTo>
                      <a:pt x="107" y="97"/>
                    </a:moveTo>
                    <a:cubicBezTo>
                      <a:pt x="105" y="84"/>
                      <a:pt x="105" y="84"/>
                      <a:pt x="105" y="84"/>
                    </a:cubicBezTo>
                    <a:cubicBezTo>
                      <a:pt x="102" y="85"/>
                      <a:pt x="97" y="87"/>
                      <a:pt x="91" y="87"/>
                    </a:cubicBezTo>
                    <a:cubicBezTo>
                      <a:pt x="86" y="87"/>
                      <a:pt x="80" y="85"/>
                      <a:pt x="76" y="81"/>
                    </a:cubicBezTo>
                    <a:cubicBezTo>
                      <a:pt x="75" y="79"/>
                      <a:pt x="73" y="76"/>
                      <a:pt x="73" y="73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103" y="73"/>
                      <a:pt x="105" y="71"/>
                      <a:pt x="105" y="69"/>
                    </a:cubicBezTo>
                    <a:cubicBezTo>
                      <a:pt x="105" y="66"/>
                      <a:pt x="103" y="64"/>
                      <a:pt x="100" y="64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71" y="64"/>
                      <a:pt x="71" y="64"/>
                      <a:pt x="71" y="64"/>
                    </a:cubicBezTo>
                    <a:cubicBezTo>
                      <a:pt x="71" y="64"/>
                      <a:pt x="71" y="63"/>
                      <a:pt x="71" y="63"/>
                    </a:cubicBezTo>
                    <a:cubicBezTo>
                      <a:pt x="71" y="61"/>
                      <a:pt x="71" y="60"/>
                      <a:pt x="71" y="59"/>
                    </a:cubicBezTo>
                    <a:cubicBezTo>
                      <a:pt x="101" y="59"/>
                      <a:pt x="101" y="59"/>
                      <a:pt x="101" y="59"/>
                    </a:cubicBezTo>
                    <a:cubicBezTo>
                      <a:pt x="103" y="59"/>
                      <a:pt x="105" y="57"/>
                      <a:pt x="105" y="55"/>
                    </a:cubicBezTo>
                    <a:cubicBezTo>
                      <a:pt x="105" y="52"/>
                      <a:pt x="103" y="51"/>
                      <a:pt x="101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4" y="48"/>
                      <a:pt x="75" y="45"/>
                      <a:pt x="77" y="43"/>
                    </a:cubicBezTo>
                    <a:cubicBezTo>
                      <a:pt x="80" y="39"/>
                      <a:pt x="85" y="37"/>
                      <a:pt x="91" y="37"/>
                    </a:cubicBezTo>
                    <a:cubicBezTo>
                      <a:pt x="96" y="37"/>
                      <a:pt x="101" y="38"/>
                      <a:pt x="104" y="40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3" y="24"/>
                      <a:pt x="97" y="23"/>
                      <a:pt x="90" y="23"/>
                    </a:cubicBezTo>
                    <a:cubicBezTo>
                      <a:pt x="79" y="23"/>
                      <a:pt x="69" y="27"/>
                      <a:pt x="63" y="35"/>
                    </a:cubicBezTo>
                    <a:cubicBezTo>
                      <a:pt x="59" y="39"/>
                      <a:pt x="56" y="44"/>
                      <a:pt x="55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6" y="51"/>
                      <a:pt x="44" y="52"/>
                      <a:pt x="44" y="55"/>
                    </a:cubicBezTo>
                    <a:cubicBezTo>
                      <a:pt x="44" y="57"/>
                      <a:pt x="46" y="59"/>
                      <a:pt x="48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3" y="60"/>
                      <a:pt x="53" y="61"/>
                      <a:pt x="53" y="62"/>
                    </a:cubicBezTo>
                    <a:cubicBezTo>
                      <a:pt x="53" y="63"/>
                      <a:pt x="53" y="64"/>
                      <a:pt x="53" y="64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5" y="64"/>
                      <a:pt x="43" y="66"/>
                      <a:pt x="43" y="69"/>
                    </a:cubicBezTo>
                    <a:cubicBezTo>
                      <a:pt x="43" y="71"/>
                      <a:pt x="45" y="73"/>
                      <a:pt x="48" y="73"/>
                    </a:cubicBezTo>
                    <a:cubicBezTo>
                      <a:pt x="54" y="73"/>
                      <a:pt x="54" y="73"/>
                      <a:pt x="54" y="73"/>
                    </a:cubicBezTo>
                    <a:cubicBezTo>
                      <a:pt x="56" y="79"/>
                      <a:pt x="58" y="84"/>
                      <a:pt x="61" y="88"/>
                    </a:cubicBezTo>
                    <a:cubicBezTo>
                      <a:pt x="67" y="96"/>
                      <a:pt x="78" y="101"/>
                      <a:pt x="89" y="101"/>
                    </a:cubicBezTo>
                    <a:cubicBezTo>
                      <a:pt x="97" y="101"/>
                      <a:pt x="104" y="99"/>
                      <a:pt x="107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Gill Sans Light"/>
                </a:endParaRPr>
              </a:p>
            </p:txBody>
          </p:sp>
        </p:grpSp>
      </p:grpSp>
      <p:sp>
        <p:nvSpPr>
          <p:cNvPr id="123" name="Footer Text">
            <a:extLst>
              <a:ext uri="{FF2B5EF4-FFF2-40B4-BE49-F238E27FC236}">
                <a16:creationId xmlns:a16="http://schemas.microsoft.com/office/drawing/2014/main" id="{76814367-4621-4A95-9537-290A395C2F4B}"/>
              </a:ext>
            </a:extLst>
          </p:cNvPr>
          <p:cNvSpPr txBox="1"/>
          <p:nvPr/>
        </p:nvSpPr>
        <p:spPr>
          <a:xfrm>
            <a:off x="5186732" y="2942525"/>
            <a:ext cx="1530000" cy="9079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375467"/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Gill Sans Light"/>
              </a:rPr>
              <a:t>MANAGEMENT FEE</a:t>
            </a:r>
          </a:p>
          <a:p>
            <a:pPr algn="ctr" defTabSz="1375467"/>
            <a:endParaRPr lang="en-US" sz="1400" b="1" dirty="0">
              <a:solidFill>
                <a:srgbClr val="001532"/>
              </a:solidFill>
              <a:latin typeface="Gill Sans Light"/>
            </a:endParaRPr>
          </a:p>
          <a:p>
            <a:pPr algn="ctr" defTabSz="1375467"/>
            <a:r>
              <a:rPr lang="en-US" sz="1400" b="1" dirty="0">
                <a:solidFill>
                  <a:srgbClr val="001532"/>
                </a:solidFill>
                <a:latin typeface="Gill Sans Light"/>
              </a:rPr>
              <a:t> </a:t>
            </a:r>
            <a:r>
              <a:rPr lang="en-US" sz="1400" dirty="0">
                <a:latin typeface="Gill Sans Light"/>
              </a:rPr>
              <a:t>Management fee is 2% p.a. of capital commitments</a:t>
            </a:r>
          </a:p>
        </p:txBody>
      </p:sp>
      <p:sp>
        <p:nvSpPr>
          <p:cNvPr id="124" name="Oval 18">
            <a:extLst>
              <a:ext uri="{FF2B5EF4-FFF2-40B4-BE49-F238E27FC236}">
                <a16:creationId xmlns:a16="http://schemas.microsoft.com/office/drawing/2014/main" id="{586C15C4-90CD-4357-AB1B-5A048BB92989}"/>
              </a:ext>
            </a:extLst>
          </p:cNvPr>
          <p:cNvSpPr/>
          <p:nvPr/>
        </p:nvSpPr>
        <p:spPr>
          <a:xfrm>
            <a:off x="5720604" y="2359995"/>
            <a:ext cx="475200" cy="4752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1400" dirty="0">
              <a:solidFill>
                <a:srgbClr val="FFFFFF"/>
              </a:solidFill>
              <a:latin typeface="Gill Sans Light"/>
            </a:endParaRPr>
          </a:p>
        </p:txBody>
      </p:sp>
      <p:grpSp>
        <p:nvGrpSpPr>
          <p:cNvPr id="125" name="Group 4">
            <a:extLst>
              <a:ext uri="{FF2B5EF4-FFF2-40B4-BE49-F238E27FC236}">
                <a16:creationId xmlns:a16="http://schemas.microsoft.com/office/drawing/2014/main" id="{8E6810E2-B8EB-44C7-A3EF-E37AC95213B2}"/>
              </a:ext>
            </a:extLst>
          </p:cNvPr>
          <p:cNvGrpSpPr/>
          <p:nvPr/>
        </p:nvGrpSpPr>
        <p:grpSpPr>
          <a:xfrm>
            <a:off x="5830575" y="2456535"/>
            <a:ext cx="285226" cy="283361"/>
            <a:chOff x="4453520" y="4019452"/>
            <a:chExt cx="285226" cy="283361"/>
          </a:xfrm>
        </p:grpSpPr>
        <p:sp>
          <p:nvSpPr>
            <p:cNvPr id="126" name="Freeform 2408">
              <a:extLst>
                <a:ext uri="{FF2B5EF4-FFF2-40B4-BE49-F238E27FC236}">
                  <a16:creationId xmlns:a16="http://schemas.microsoft.com/office/drawing/2014/main" id="{C6F1C0FC-43D7-40D5-BAC2-8D10CF281D84}"/>
                </a:ext>
              </a:extLst>
            </p:cNvPr>
            <p:cNvSpPr>
              <a:spLocks/>
            </p:cNvSpPr>
            <p:nvPr/>
          </p:nvSpPr>
          <p:spPr bwMode="gray">
            <a:xfrm>
              <a:off x="4570966" y="4166104"/>
              <a:ext cx="47227" cy="49091"/>
            </a:xfrm>
            <a:custGeom>
              <a:avLst/>
              <a:gdLst>
                <a:gd name="T0" fmla="*/ 30 w 32"/>
                <a:gd name="T1" fmla="*/ 19 h 33"/>
                <a:gd name="T2" fmla="*/ 27 w 32"/>
                <a:gd name="T3" fmla="*/ 24 h 33"/>
                <a:gd name="T4" fmla="*/ 5 w 32"/>
                <a:gd name="T5" fmla="*/ 32 h 33"/>
                <a:gd name="T6" fmla="*/ 1 w 32"/>
                <a:gd name="T7" fmla="*/ 28 h 33"/>
                <a:gd name="T8" fmla="*/ 5 w 32"/>
                <a:gd name="T9" fmla="*/ 5 h 33"/>
                <a:gd name="T10" fmla="*/ 9 w 32"/>
                <a:gd name="T11" fmla="*/ 2 h 33"/>
                <a:gd name="T12" fmla="*/ 30 w 32"/>
                <a:gd name="T13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3">
                  <a:moveTo>
                    <a:pt x="30" y="19"/>
                  </a:moveTo>
                  <a:cubicBezTo>
                    <a:pt x="32" y="20"/>
                    <a:pt x="31" y="22"/>
                    <a:pt x="27" y="2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7" y="0"/>
                    <a:pt x="9" y="2"/>
                  </a:cubicBezTo>
                  <a:lnTo>
                    <a:pt x="30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27" name="Freeform 2409">
              <a:extLst>
                <a:ext uri="{FF2B5EF4-FFF2-40B4-BE49-F238E27FC236}">
                  <a16:creationId xmlns:a16="http://schemas.microsoft.com/office/drawing/2014/main" id="{71D702DF-7716-4C74-9201-D7C7343976E1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1472" y="4051765"/>
              <a:ext cx="120552" cy="130495"/>
            </a:xfrm>
            <a:custGeom>
              <a:avLst/>
              <a:gdLst>
                <a:gd name="T0" fmla="*/ 36 w 82"/>
                <a:gd name="T1" fmla="*/ 84 h 89"/>
                <a:gd name="T2" fmla="*/ 74 w 82"/>
                <a:gd name="T3" fmla="*/ 37 h 89"/>
                <a:gd name="T4" fmla="*/ 82 w 82"/>
                <a:gd name="T5" fmla="*/ 27 h 89"/>
                <a:gd name="T6" fmla="*/ 69 w 82"/>
                <a:gd name="T7" fmla="*/ 16 h 89"/>
                <a:gd name="T8" fmla="*/ 62 w 82"/>
                <a:gd name="T9" fmla="*/ 11 h 89"/>
                <a:gd name="T10" fmla="*/ 49 w 82"/>
                <a:gd name="T11" fmla="*/ 0 h 89"/>
                <a:gd name="T12" fmla="*/ 41 w 82"/>
                <a:gd name="T13" fmla="*/ 10 h 89"/>
                <a:gd name="T14" fmla="*/ 3 w 82"/>
                <a:gd name="T15" fmla="*/ 57 h 89"/>
                <a:gd name="T16" fmla="*/ 8 w 82"/>
                <a:gd name="T17" fmla="*/ 78 h 89"/>
                <a:gd name="T18" fmla="*/ 15 w 82"/>
                <a:gd name="T19" fmla="*/ 84 h 89"/>
                <a:gd name="T20" fmla="*/ 36 w 82"/>
                <a:gd name="T21" fmla="*/ 8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9">
                  <a:moveTo>
                    <a:pt x="36" y="84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64"/>
                    <a:pt x="2" y="73"/>
                    <a:pt x="8" y="78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21" y="89"/>
                    <a:pt x="30" y="89"/>
                    <a:pt x="36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28" name="Freeform 2410">
              <a:extLst>
                <a:ext uri="{FF2B5EF4-FFF2-40B4-BE49-F238E27FC236}">
                  <a16:creationId xmlns:a16="http://schemas.microsoft.com/office/drawing/2014/main" id="{AD5BFF26-9147-4D01-BDC0-02B5A1B6F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4671012" y="4019452"/>
              <a:ext cx="67734" cy="63384"/>
            </a:xfrm>
            <a:custGeom>
              <a:avLst/>
              <a:gdLst>
                <a:gd name="T0" fmla="*/ 0 w 46"/>
                <a:gd name="T1" fmla="*/ 15 h 43"/>
                <a:gd name="T2" fmla="*/ 9 w 46"/>
                <a:gd name="T3" fmla="*/ 22 h 43"/>
                <a:gd name="T4" fmla="*/ 26 w 46"/>
                <a:gd name="T5" fmla="*/ 36 h 43"/>
                <a:gd name="T6" fmla="*/ 34 w 46"/>
                <a:gd name="T7" fmla="*/ 43 h 43"/>
                <a:gd name="T8" fmla="*/ 42 w 46"/>
                <a:gd name="T9" fmla="*/ 33 h 43"/>
                <a:gd name="T10" fmla="*/ 40 w 46"/>
                <a:gd name="T11" fmla="*/ 18 h 43"/>
                <a:gd name="T12" fmla="*/ 23 w 46"/>
                <a:gd name="T13" fmla="*/ 4 h 43"/>
                <a:gd name="T14" fmla="*/ 8 w 46"/>
                <a:gd name="T15" fmla="*/ 5 h 43"/>
                <a:gd name="T16" fmla="*/ 0 w 46"/>
                <a:gd name="T17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3">
                  <a:moveTo>
                    <a:pt x="0" y="15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6" y="28"/>
                    <a:pt x="45" y="21"/>
                    <a:pt x="40" y="18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9" y="0"/>
                    <a:pt x="12" y="1"/>
                    <a:pt x="8" y="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29" name="Freeform 2411">
              <a:extLst>
                <a:ext uri="{FF2B5EF4-FFF2-40B4-BE49-F238E27FC236}">
                  <a16:creationId xmlns:a16="http://schemas.microsoft.com/office/drawing/2014/main" id="{6267DEAC-26DF-4560-BC5C-A1E3169E3B18}"/>
                </a:ext>
              </a:extLst>
            </p:cNvPr>
            <p:cNvSpPr>
              <a:spLocks/>
            </p:cNvSpPr>
            <p:nvPr/>
          </p:nvSpPr>
          <p:spPr bwMode="gray">
            <a:xfrm>
              <a:off x="4493290" y="4216438"/>
              <a:ext cx="68976" cy="54063"/>
            </a:xfrm>
            <a:custGeom>
              <a:avLst/>
              <a:gdLst>
                <a:gd name="T0" fmla="*/ 45 w 47"/>
                <a:gd name="T1" fmla="*/ 13 h 37"/>
                <a:gd name="T2" fmla="*/ 24 w 47"/>
                <a:gd name="T3" fmla="*/ 34 h 37"/>
                <a:gd name="T4" fmla="*/ 13 w 47"/>
                <a:gd name="T5" fmla="*/ 34 h 37"/>
                <a:gd name="T6" fmla="*/ 3 w 47"/>
                <a:gd name="T7" fmla="*/ 24 h 37"/>
                <a:gd name="T8" fmla="*/ 3 w 47"/>
                <a:gd name="T9" fmla="*/ 13 h 37"/>
                <a:gd name="T10" fmla="*/ 13 w 47"/>
                <a:gd name="T11" fmla="*/ 13 h 37"/>
                <a:gd name="T12" fmla="*/ 19 w 47"/>
                <a:gd name="T13" fmla="*/ 18 h 37"/>
                <a:gd name="T14" fmla="*/ 34 w 47"/>
                <a:gd name="T15" fmla="*/ 3 h 37"/>
                <a:gd name="T16" fmla="*/ 45 w 47"/>
                <a:gd name="T17" fmla="*/ 3 h 37"/>
                <a:gd name="T18" fmla="*/ 45 w 47"/>
                <a:gd name="T19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37">
                  <a:moveTo>
                    <a:pt x="45" y="13"/>
                  </a:moveTo>
                  <a:cubicBezTo>
                    <a:pt x="24" y="34"/>
                    <a:pt x="24" y="34"/>
                    <a:pt x="24" y="34"/>
                  </a:cubicBezTo>
                  <a:cubicBezTo>
                    <a:pt x="21" y="37"/>
                    <a:pt x="16" y="37"/>
                    <a:pt x="13" y="3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1"/>
                    <a:pt x="0" y="16"/>
                    <a:pt x="3" y="13"/>
                  </a:cubicBezTo>
                  <a:cubicBezTo>
                    <a:pt x="6" y="10"/>
                    <a:pt x="10" y="10"/>
                    <a:pt x="13" y="13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7" y="0"/>
                    <a:pt x="42" y="0"/>
                    <a:pt x="45" y="3"/>
                  </a:cubicBezTo>
                  <a:cubicBezTo>
                    <a:pt x="47" y="6"/>
                    <a:pt x="47" y="10"/>
                    <a:pt x="45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30" name="Freeform 2412">
              <a:extLst>
                <a:ext uri="{FF2B5EF4-FFF2-40B4-BE49-F238E27FC236}">
                  <a16:creationId xmlns:a16="http://schemas.microsoft.com/office/drawing/2014/main" id="{E4C06E2C-37CE-4200-9957-CB8E48C5EBFD}"/>
                </a:ext>
              </a:extLst>
            </p:cNvPr>
            <p:cNvSpPr>
              <a:spLocks/>
            </p:cNvSpPr>
            <p:nvPr/>
          </p:nvSpPr>
          <p:spPr bwMode="gray">
            <a:xfrm>
              <a:off x="4453520" y="4019452"/>
              <a:ext cx="211900" cy="283361"/>
            </a:xfrm>
            <a:custGeom>
              <a:avLst/>
              <a:gdLst>
                <a:gd name="T0" fmla="*/ 144 w 144"/>
                <a:gd name="T1" fmla="*/ 151 h 193"/>
                <a:gd name="T2" fmla="*/ 144 w 144"/>
                <a:gd name="T3" fmla="*/ 108 h 193"/>
                <a:gd name="T4" fmla="*/ 139 w 144"/>
                <a:gd name="T5" fmla="*/ 114 h 193"/>
                <a:gd name="T6" fmla="*/ 137 w 144"/>
                <a:gd name="T7" fmla="*/ 116 h 193"/>
                <a:gd name="T8" fmla="*/ 132 w 144"/>
                <a:gd name="T9" fmla="*/ 119 h 193"/>
                <a:gd name="T10" fmla="*/ 132 w 144"/>
                <a:gd name="T11" fmla="*/ 130 h 193"/>
                <a:gd name="T12" fmla="*/ 132 w 144"/>
                <a:gd name="T13" fmla="*/ 150 h 193"/>
                <a:gd name="T14" fmla="*/ 103 w 144"/>
                <a:gd name="T15" fmla="*/ 150 h 193"/>
                <a:gd name="T16" fmla="*/ 103 w 144"/>
                <a:gd name="T17" fmla="*/ 180 h 193"/>
                <a:gd name="T18" fmla="*/ 103 w 144"/>
                <a:gd name="T19" fmla="*/ 180 h 193"/>
                <a:gd name="T20" fmla="*/ 103 w 144"/>
                <a:gd name="T21" fmla="*/ 180 h 193"/>
                <a:gd name="T22" fmla="*/ 93 w 144"/>
                <a:gd name="T23" fmla="*/ 180 h 193"/>
                <a:gd name="T24" fmla="*/ 51 w 144"/>
                <a:gd name="T25" fmla="*/ 180 h 193"/>
                <a:gd name="T26" fmla="*/ 26 w 144"/>
                <a:gd name="T27" fmla="*/ 180 h 193"/>
                <a:gd name="T28" fmla="*/ 11 w 144"/>
                <a:gd name="T29" fmla="*/ 166 h 193"/>
                <a:gd name="T30" fmla="*/ 11 w 144"/>
                <a:gd name="T31" fmla="*/ 27 h 193"/>
                <a:gd name="T32" fmla="*/ 16 w 144"/>
                <a:gd name="T33" fmla="*/ 17 h 193"/>
                <a:gd name="T34" fmla="*/ 26 w 144"/>
                <a:gd name="T35" fmla="*/ 12 h 193"/>
                <a:gd name="T36" fmla="*/ 117 w 144"/>
                <a:gd name="T37" fmla="*/ 12 h 193"/>
                <a:gd name="T38" fmla="*/ 128 w 144"/>
                <a:gd name="T39" fmla="*/ 17 h 193"/>
                <a:gd name="T40" fmla="*/ 130 w 144"/>
                <a:gd name="T41" fmla="*/ 20 h 193"/>
                <a:gd name="T42" fmla="*/ 138 w 144"/>
                <a:gd name="T43" fmla="*/ 9 h 193"/>
                <a:gd name="T44" fmla="*/ 137 w 144"/>
                <a:gd name="T45" fmla="*/ 7 h 193"/>
                <a:gd name="T46" fmla="*/ 119 w 144"/>
                <a:gd name="T47" fmla="*/ 0 h 193"/>
                <a:gd name="T48" fmla="*/ 119 w 144"/>
                <a:gd name="T49" fmla="*/ 0 h 193"/>
                <a:gd name="T50" fmla="*/ 25 w 144"/>
                <a:gd name="T51" fmla="*/ 0 h 193"/>
                <a:gd name="T52" fmla="*/ 25 w 144"/>
                <a:gd name="T53" fmla="*/ 0 h 193"/>
                <a:gd name="T54" fmla="*/ 7 w 144"/>
                <a:gd name="T55" fmla="*/ 7 h 193"/>
                <a:gd name="T56" fmla="*/ 0 w 144"/>
                <a:gd name="T57" fmla="*/ 25 h 193"/>
                <a:gd name="T58" fmla="*/ 0 w 144"/>
                <a:gd name="T59" fmla="*/ 167 h 193"/>
                <a:gd name="T60" fmla="*/ 25 w 144"/>
                <a:gd name="T61" fmla="*/ 193 h 193"/>
                <a:gd name="T62" fmla="*/ 50 w 144"/>
                <a:gd name="T63" fmla="*/ 193 h 193"/>
                <a:gd name="T64" fmla="*/ 93 w 144"/>
                <a:gd name="T65" fmla="*/ 193 h 193"/>
                <a:gd name="T66" fmla="*/ 103 w 144"/>
                <a:gd name="T67" fmla="*/ 193 h 193"/>
                <a:gd name="T68" fmla="*/ 111 w 144"/>
                <a:gd name="T69" fmla="*/ 190 h 193"/>
                <a:gd name="T70" fmla="*/ 141 w 144"/>
                <a:gd name="T71" fmla="*/ 159 h 193"/>
                <a:gd name="T72" fmla="*/ 144 w 144"/>
                <a:gd name="T73" fmla="*/ 153 h 193"/>
                <a:gd name="T74" fmla="*/ 144 w 144"/>
                <a:gd name="T75" fmla="*/ 15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93">
                  <a:moveTo>
                    <a:pt x="144" y="151"/>
                  </a:moveTo>
                  <a:cubicBezTo>
                    <a:pt x="144" y="108"/>
                    <a:pt x="144" y="108"/>
                    <a:pt x="144" y="108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39" y="114"/>
                    <a:pt x="138" y="115"/>
                    <a:pt x="137" y="116"/>
                  </a:cubicBezTo>
                  <a:cubicBezTo>
                    <a:pt x="136" y="117"/>
                    <a:pt x="134" y="118"/>
                    <a:pt x="132" y="119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93" y="180"/>
                    <a:pt x="93" y="180"/>
                    <a:pt x="93" y="180"/>
                  </a:cubicBezTo>
                  <a:cubicBezTo>
                    <a:pt x="51" y="180"/>
                    <a:pt x="51" y="180"/>
                    <a:pt x="51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18" y="180"/>
                    <a:pt x="11" y="174"/>
                    <a:pt x="11" y="16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3"/>
                    <a:pt x="13" y="19"/>
                    <a:pt x="16" y="17"/>
                  </a:cubicBezTo>
                  <a:cubicBezTo>
                    <a:pt x="18" y="14"/>
                    <a:pt x="22" y="12"/>
                    <a:pt x="26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21" y="12"/>
                    <a:pt x="125" y="14"/>
                    <a:pt x="128" y="17"/>
                  </a:cubicBezTo>
                  <a:cubicBezTo>
                    <a:pt x="129" y="18"/>
                    <a:pt x="129" y="18"/>
                    <a:pt x="130" y="20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8" y="9"/>
                    <a:pt x="137" y="8"/>
                    <a:pt x="137" y="7"/>
                  </a:cubicBezTo>
                  <a:cubicBezTo>
                    <a:pt x="132" y="3"/>
                    <a:pt x="126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8" y="0"/>
                    <a:pt x="12" y="3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81"/>
                    <a:pt x="11" y="193"/>
                    <a:pt x="25" y="193"/>
                  </a:cubicBezTo>
                  <a:cubicBezTo>
                    <a:pt x="50" y="193"/>
                    <a:pt x="50" y="193"/>
                    <a:pt x="50" y="193"/>
                  </a:cubicBezTo>
                  <a:cubicBezTo>
                    <a:pt x="93" y="193"/>
                    <a:pt x="93" y="193"/>
                    <a:pt x="93" y="193"/>
                  </a:cubicBezTo>
                  <a:cubicBezTo>
                    <a:pt x="103" y="193"/>
                    <a:pt x="103" y="193"/>
                    <a:pt x="103" y="193"/>
                  </a:cubicBezTo>
                  <a:cubicBezTo>
                    <a:pt x="106" y="193"/>
                    <a:pt x="109" y="192"/>
                    <a:pt x="111" y="190"/>
                  </a:cubicBezTo>
                  <a:cubicBezTo>
                    <a:pt x="141" y="159"/>
                    <a:pt x="141" y="159"/>
                    <a:pt x="141" y="159"/>
                  </a:cubicBezTo>
                  <a:cubicBezTo>
                    <a:pt x="143" y="158"/>
                    <a:pt x="144" y="155"/>
                    <a:pt x="144" y="153"/>
                  </a:cubicBezTo>
                  <a:cubicBezTo>
                    <a:pt x="144" y="152"/>
                    <a:pt x="144" y="152"/>
                    <a:pt x="144" y="1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31" name="Freeform 2413">
              <a:extLst>
                <a:ext uri="{FF2B5EF4-FFF2-40B4-BE49-F238E27FC236}">
                  <a16:creationId xmlns:a16="http://schemas.microsoft.com/office/drawing/2014/main" id="{C406AEE1-6D87-4CF0-9484-B02899A0291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8940" y="4072272"/>
              <a:ext cx="134845" cy="18021"/>
            </a:xfrm>
            <a:custGeom>
              <a:avLst/>
              <a:gdLst>
                <a:gd name="T0" fmla="*/ 90 w 92"/>
                <a:gd name="T1" fmla="*/ 0 h 12"/>
                <a:gd name="T2" fmla="*/ 6 w 92"/>
                <a:gd name="T3" fmla="*/ 0 h 12"/>
                <a:gd name="T4" fmla="*/ 0 w 92"/>
                <a:gd name="T5" fmla="*/ 6 h 12"/>
                <a:gd name="T6" fmla="*/ 6 w 92"/>
                <a:gd name="T7" fmla="*/ 12 h 12"/>
                <a:gd name="T8" fmla="*/ 83 w 92"/>
                <a:gd name="T9" fmla="*/ 12 h 12"/>
                <a:gd name="T10" fmla="*/ 92 w 92"/>
                <a:gd name="T11" fmla="*/ 1 h 12"/>
                <a:gd name="T12" fmla="*/ 90 w 9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12">
                  <a:moveTo>
                    <a:pt x="9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92" y="0"/>
                    <a:pt x="91" y="0"/>
                    <a:pt x="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32" name="Freeform 2414">
              <a:extLst>
                <a:ext uri="{FF2B5EF4-FFF2-40B4-BE49-F238E27FC236}">
                  <a16:creationId xmlns:a16="http://schemas.microsoft.com/office/drawing/2014/main" id="{0C3FA04C-910E-4E73-A48D-D156AAE2DF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8940" y="4107692"/>
              <a:ext cx="106882" cy="17400"/>
            </a:xfrm>
            <a:custGeom>
              <a:avLst/>
              <a:gdLst>
                <a:gd name="T0" fmla="*/ 73 w 73"/>
                <a:gd name="T1" fmla="*/ 0 h 12"/>
                <a:gd name="T2" fmla="*/ 6 w 73"/>
                <a:gd name="T3" fmla="*/ 0 h 12"/>
                <a:gd name="T4" fmla="*/ 0 w 73"/>
                <a:gd name="T5" fmla="*/ 6 h 12"/>
                <a:gd name="T6" fmla="*/ 6 w 73"/>
                <a:gd name="T7" fmla="*/ 12 h 12"/>
                <a:gd name="T8" fmla="*/ 63 w 73"/>
                <a:gd name="T9" fmla="*/ 12 h 12"/>
                <a:gd name="T10" fmla="*/ 64 w 73"/>
                <a:gd name="T11" fmla="*/ 12 h 12"/>
                <a:gd name="T12" fmla="*/ 73 w 7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7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4" y="12"/>
                    <a:pt x="64" y="12"/>
                    <a:pt x="64" y="12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33" name="Freeform 2415">
              <a:extLst>
                <a:ext uri="{FF2B5EF4-FFF2-40B4-BE49-F238E27FC236}">
                  <a16:creationId xmlns:a16="http://schemas.microsoft.com/office/drawing/2014/main" id="{2FD4BFC7-32B0-469B-A103-024577291593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8940" y="4143112"/>
              <a:ext cx="88240" cy="17400"/>
            </a:xfrm>
            <a:custGeom>
              <a:avLst/>
              <a:gdLst>
                <a:gd name="T0" fmla="*/ 60 w 60"/>
                <a:gd name="T1" fmla="*/ 6 h 12"/>
                <a:gd name="T2" fmla="*/ 60 w 60"/>
                <a:gd name="T3" fmla="*/ 0 h 12"/>
                <a:gd name="T4" fmla="*/ 6 w 60"/>
                <a:gd name="T5" fmla="*/ 0 h 12"/>
                <a:gd name="T6" fmla="*/ 0 w 60"/>
                <a:gd name="T7" fmla="*/ 6 h 12"/>
                <a:gd name="T8" fmla="*/ 6 w 60"/>
                <a:gd name="T9" fmla="*/ 12 h 12"/>
                <a:gd name="T10" fmla="*/ 51 w 60"/>
                <a:gd name="T11" fmla="*/ 12 h 12"/>
                <a:gd name="T12" fmla="*/ 60 w 60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60" y="6"/>
                  </a:moveTo>
                  <a:cubicBezTo>
                    <a:pt x="60" y="4"/>
                    <a:pt x="59" y="2"/>
                    <a:pt x="6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3" y="9"/>
                    <a:pt x="56" y="7"/>
                    <a:pt x="60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  <p:sp>
          <p:nvSpPr>
            <p:cNvPr id="134" name="Freeform 2416">
              <a:extLst>
                <a:ext uri="{FF2B5EF4-FFF2-40B4-BE49-F238E27FC236}">
                  <a16:creationId xmlns:a16="http://schemas.microsoft.com/office/drawing/2014/main" id="{FEB6310C-CF88-48B4-A7A1-706A774675E1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8940" y="4177911"/>
              <a:ext cx="70219" cy="19264"/>
            </a:xfrm>
            <a:custGeom>
              <a:avLst/>
              <a:gdLst>
                <a:gd name="T0" fmla="*/ 6 w 48"/>
                <a:gd name="T1" fmla="*/ 0 h 13"/>
                <a:gd name="T2" fmla="*/ 0 w 48"/>
                <a:gd name="T3" fmla="*/ 7 h 13"/>
                <a:gd name="T4" fmla="*/ 6 w 48"/>
                <a:gd name="T5" fmla="*/ 13 h 13"/>
                <a:gd name="T6" fmla="*/ 46 w 48"/>
                <a:gd name="T7" fmla="*/ 13 h 13"/>
                <a:gd name="T8" fmla="*/ 48 w 48"/>
                <a:gd name="T9" fmla="*/ 0 h 13"/>
                <a:gd name="T10" fmla="*/ 6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6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Gill Sans Light"/>
              </a:endParaRPr>
            </a:p>
          </p:txBody>
        </p:sp>
      </p:grpSp>
      <p:sp>
        <p:nvSpPr>
          <p:cNvPr id="135" name="Footer Text">
            <a:extLst>
              <a:ext uri="{FF2B5EF4-FFF2-40B4-BE49-F238E27FC236}">
                <a16:creationId xmlns:a16="http://schemas.microsoft.com/office/drawing/2014/main" id="{064B07B2-AEBC-48C3-A95E-621374FD4D65}"/>
              </a:ext>
            </a:extLst>
          </p:cNvPr>
          <p:cNvSpPr txBox="1"/>
          <p:nvPr/>
        </p:nvSpPr>
        <p:spPr>
          <a:xfrm>
            <a:off x="7040557" y="2942525"/>
            <a:ext cx="1530000" cy="9079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375467"/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Gill Sans Light"/>
              </a:rPr>
              <a:t>CARRIED INTEREST</a:t>
            </a:r>
          </a:p>
          <a:p>
            <a:pPr algn="ctr" defTabSz="1375467"/>
            <a:endParaRPr lang="en-US" sz="1400" b="1" dirty="0">
              <a:solidFill>
                <a:srgbClr val="001532"/>
              </a:solidFill>
              <a:latin typeface="Gill Sans Light"/>
            </a:endParaRPr>
          </a:p>
          <a:p>
            <a:pPr algn="ctr" defTabSz="1375467"/>
            <a:r>
              <a:rPr lang="en-US" sz="1400" dirty="0">
                <a:latin typeface="Gill Sans Light"/>
              </a:rPr>
              <a:t>Carried interest is 20% above a preferred return</a:t>
            </a:r>
          </a:p>
        </p:txBody>
      </p:sp>
      <p:sp>
        <p:nvSpPr>
          <p:cNvPr id="136" name="Oval 18">
            <a:extLst>
              <a:ext uri="{FF2B5EF4-FFF2-40B4-BE49-F238E27FC236}">
                <a16:creationId xmlns:a16="http://schemas.microsoft.com/office/drawing/2014/main" id="{1A40E4D7-560C-492C-9BB1-4C9B6F850146}"/>
              </a:ext>
            </a:extLst>
          </p:cNvPr>
          <p:cNvSpPr/>
          <p:nvPr/>
        </p:nvSpPr>
        <p:spPr>
          <a:xfrm>
            <a:off x="7579743" y="2367010"/>
            <a:ext cx="475200" cy="4752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1400" dirty="0">
              <a:solidFill>
                <a:srgbClr val="FFFFFF"/>
              </a:solidFill>
              <a:latin typeface="Gill Sans Light"/>
            </a:endParaRPr>
          </a:p>
        </p:txBody>
      </p:sp>
      <p:sp>
        <p:nvSpPr>
          <p:cNvPr id="137" name="Footer Text">
            <a:extLst>
              <a:ext uri="{FF2B5EF4-FFF2-40B4-BE49-F238E27FC236}">
                <a16:creationId xmlns:a16="http://schemas.microsoft.com/office/drawing/2014/main" id="{3637A516-4B51-48C9-A85B-6B0C6B7B3ABC}"/>
              </a:ext>
            </a:extLst>
          </p:cNvPr>
          <p:cNvSpPr txBox="1"/>
          <p:nvPr/>
        </p:nvSpPr>
        <p:spPr>
          <a:xfrm>
            <a:off x="8861622" y="2942525"/>
            <a:ext cx="1530000" cy="9079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375467"/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Gill Sans Light"/>
              </a:rPr>
              <a:t>CSR</a:t>
            </a:r>
          </a:p>
          <a:p>
            <a:pPr algn="ctr" defTabSz="1375467"/>
            <a:endParaRPr lang="en-US" sz="1400" b="1" dirty="0">
              <a:solidFill>
                <a:srgbClr val="001532"/>
              </a:solidFill>
              <a:latin typeface="Gill Sans Light"/>
            </a:endParaRPr>
          </a:p>
          <a:p>
            <a:pPr algn="ctr" defTabSz="1375467"/>
            <a:r>
              <a:rPr lang="en-US" sz="1400" dirty="0">
                <a:latin typeface="Gill Sans Light"/>
              </a:rPr>
              <a:t>20% of carried interest is dedicated to social impact assistance</a:t>
            </a:r>
          </a:p>
        </p:txBody>
      </p:sp>
      <p:sp>
        <p:nvSpPr>
          <p:cNvPr id="138" name="Oval 18">
            <a:extLst>
              <a:ext uri="{FF2B5EF4-FFF2-40B4-BE49-F238E27FC236}">
                <a16:creationId xmlns:a16="http://schemas.microsoft.com/office/drawing/2014/main" id="{614BAAED-29D6-4545-86E5-49EBF488A617}"/>
              </a:ext>
            </a:extLst>
          </p:cNvPr>
          <p:cNvSpPr/>
          <p:nvPr/>
        </p:nvSpPr>
        <p:spPr>
          <a:xfrm>
            <a:off x="9389022" y="2367010"/>
            <a:ext cx="475200" cy="4752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1400" dirty="0">
              <a:solidFill>
                <a:srgbClr val="FFFFFF"/>
              </a:solidFill>
              <a:latin typeface="Gill Sans Light"/>
            </a:endParaRPr>
          </a:p>
        </p:txBody>
      </p:sp>
      <p:sp>
        <p:nvSpPr>
          <p:cNvPr id="139" name="Rektangel 58">
            <a:extLst>
              <a:ext uri="{FF2B5EF4-FFF2-40B4-BE49-F238E27FC236}">
                <a16:creationId xmlns:a16="http://schemas.microsoft.com/office/drawing/2014/main" id="{F4CBBBC9-2269-4FBA-BA2E-F4C43981EC63}"/>
              </a:ext>
            </a:extLst>
          </p:cNvPr>
          <p:cNvSpPr/>
          <p:nvPr/>
        </p:nvSpPr>
        <p:spPr>
          <a:xfrm>
            <a:off x="4229309" y="5259985"/>
            <a:ext cx="3959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Gill Sans Light"/>
              </a:rPr>
              <a:t>A new specialist fund investing for </a:t>
            </a:r>
          </a:p>
          <a:p>
            <a:pPr algn="ctr"/>
            <a:r>
              <a:rPr lang="en-US" sz="1600" b="1" dirty="0">
                <a:latin typeface="Gill Sans Light"/>
              </a:rPr>
              <a:t>social impact in East Africa</a:t>
            </a:r>
          </a:p>
        </p:txBody>
      </p:sp>
      <p:sp>
        <p:nvSpPr>
          <p:cNvPr id="140" name="Isosceles Triangle 4">
            <a:extLst>
              <a:ext uri="{FF2B5EF4-FFF2-40B4-BE49-F238E27FC236}">
                <a16:creationId xmlns:a16="http://schemas.microsoft.com/office/drawing/2014/main" id="{599ABF58-FF22-42E0-AB1A-E32DC02B23F0}"/>
              </a:ext>
            </a:extLst>
          </p:cNvPr>
          <p:cNvSpPr/>
          <p:nvPr/>
        </p:nvSpPr>
        <p:spPr>
          <a:xfrm rot="5400000">
            <a:off x="4353268" y="5469327"/>
            <a:ext cx="401651" cy="166089"/>
          </a:xfrm>
          <a:prstGeom prst="triangle">
            <a:avLst/>
          </a:prstGeom>
          <a:solidFill>
            <a:srgbClr val="E59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0" rtlCol="0" anchor="t"/>
          <a:lstStyle/>
          <a:p>
            <a:pPr defTabSz="1375467"/>
            <a:endParaRPr lang="en-US" sz="1400" b="1">
              <a:solidFill>
                <a:srgbClr val="262626"/>
              </a:solidFill>
              <a:latin typeface="Gill Sans Light"/>
            </a:endParaRPr>
          </a:p>
        </p:txBody>
      </p:sp>
      <p:pic>
        <p:nvPicPr>
          <p:cNvPr id="141" name="Picture 3">
            <a:extLst>
              <a:ext uri="{FF2B5EF4-FFF2-40B4-BE49-F238E27FC236}">
                <a16:creationId xmlns:a16="http://schemas.microsoft.com/office/drawing/2014/main" id="{C7092D41-4D5D-46AC-AC96-B27801F2E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814" y="2479323"/>
            <a:ext cx="250638" cy="250638"/>
          </a:xfrm>
          <a:prstGeom prst="rect">
            <a:avLst/>
          </a:prstGeom>
        </p:spPr>
      </p:pic>
      <p:pic>
        <p:nvPicPr>
          <p:cNvPr id="142" name="Picture 6">
            <a:extLst>
              <a:ext uri="{FF2B5EF4-FFF2-40B4-BE49-F238E27FC236}">
                <a16:creationId xmlns:a16="http://schemas.microsoft.com/office/drawing/2014/main" id="{F5AC984B-A157-4611-8895-DA68D886D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010" y="2469865"/>
            <a:ext cx="265128" cy="265128"/>
          </a:xfrm>
          <a:prstGeom prst="rect">
            <a:avLst/>
          </a:prstGeom>
        </p:spPr>
      </p:pic>
      <p:sp>
        <p:nvSpPr>
          <p:cNvPr id="143" name="Rectangle 12">
            <a:extLst>
              <a:ext uri="{FF2B5EF4-FFF2-40B4-BE49-F238E27FC236}">
                <a16:creationId xmlns:a16="http://schemas.microsoft.com/office/drawing/2014/main" id="{32106A83-7463-485C-B7AD-80CF812BE981}"/>
              </a:ext>
            </a:extLst>
          </p:cNvPr>
          <p:cNvSpPr/>
          <p:nvPr/>
        </p:nvSpPr>
        <p:spPr>
          <a:xfrm>
            <a:off x="10486018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4" name="Rectangle 12">
            <a:extLst>
              <a:ext uri="{FF2B5EF4-FFF2-40B4-BE49-F238E27FC236}">
                <a16:creationId xmlns:a16="http://schemas.microsoft.com/office/drawing/2014/main" id="{CA54AF3B-11B9-47F7-81B8-2CCBA2E03C84}"/>
              </a:ext>
            </a:extLst>
          </p:cNvPr>
          <p:cNvSpPr/>
          <p:nvPr/>
        </p:nvSpPr>
        <p:spPr>
          <a:xfrm>
            <a:off x="1072519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5" name="Rectangle 12">
            <a:extLst>
              <a:ext uri="{FF2B5EF4-FFF2-40B4-BE49-F238E27FC236}">
                <a16:creationId xmlns:a16="http://schemas.microsoft.com/office/drawing/2014/main" id="{958AAA2E-95CE-4F31-9C95-BD4AA513AF97}"/>
              </a:ext>
            </a:extLst>
          </p:cNvPr>
          <p:cNvSpPr/>
          <p:nvPr/>
        </p:nvSpPr>
        <p:spPr>
          <a:xfrm>
            <a:off x="10964374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6" name="Rectangle 12">
            <a:extLst>
              <a:ext uri="{FF2B5EF4-FFF2-40B4-BE49-F238E27FC236}">
                <a16:creationId xmlns:a16="http://schemas.microsoft.com/office/drawing/2014/main" id="{13C7C6AC-D43A-4217-A676-47D0033BD5F2}"/>
              </a:ext>
            </a:extLst>
          </p:cNvPr>
          <p:cNvSpPr/>
          <p:nvPr/>
        </p:nvSpPr>
        <p:spPr>
          <a:xfrm>
            <a:off x="11203552" y="152399"/>
            <a:ext cx="180000" cy="108000"/>
          </a:xfrm>
          <a:prstGeom prst="rect">
            <a:avLst/>
          </a:prstGeom>
          <a:solidFill>
            <a:srgbClr val="E28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7" name="Rectangle 12">
            <a:extLst>
              <a:ext uri="{FF2B5EF4-FFF2-40B4-BE49-F238E27FC236}">
                <a16:creationId xmlns:a16="http://schemas.microsoft.com/office/drawing/2014/main" id="{31AD6E4B-4455-4567-B039-5A5FF65BA46B}"/>
              </a:ext>
            </a:extLst>
          </p:cNvPr>
          <p:cNvSpPr/>
          <p:nvPr/>
        </p:nvSpPr>
        <p:spPr>
          <a:xfrm>
            <a:off x="11442730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8" name="Rectangle 12">
            <a:extLst>
              <a:ext uri="{FF2B5EF4-FFF2-40B4-BE49-F238E27FC236}">
                <a16:creationId xmlns:a16="http://schemas.microsoft.com/office/drawing/2014/main" id="{9E06F9B5-C626-4080-B13E-9CBA6F0D1D95}"/>
              </a:ext>
            </a:extLst>
          </p:cNvPr>
          <p:cNvSpPr/>
          <p:nvPr/>
        </p:nvSpPr>
        <p:spPr>
          <a:xfrm>
            <a:off x="11681906" y="152399"/>
            <a:ext cx="180000" cy="10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49" name="TextBox 29">
            <a:extLst>
              <a:ext uri="{FF2B5EF4-FFF2-40B4-BE49-F238E27FC236}">
                <a16:creationId xmlns:a16="http://schemas.microsoft.com/office/drawing/2014/main" id="{2A0AFA5E-7860-4EB3-97A6-F320372C4EE5}"/>
              </a:ext>
            </a:extLst>
          </p:cNvPr>
          <p:cNvSpPr txBox="1"/>
          <p:nvPr/>
        </p:nvSpPr>
        <p:spPr>
          <a:xfrm>
            <a:off x="9855126" y="236568"/>
            <a:ext cx="21049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 algn="r"/>
            <a:r>
              <a:rPr lang="en-US" sz="1050" b="1" dirty="0">
                <a:latin typeface="Gill Sans Light"/>
                <a:cs typeface="Calibri"/>
              </a:rPr>
              <a:t>How</a:t>
            </a:r>
            <a:endParaRPr lang="en-US" sz="1050" b="1" noProof="0" dirty="0">
              <a:latin typeface="Gill Sans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35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5675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THE OPPORTUNITY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226BB014-CDC5-46A3-8C34-EF3FDDFC5607}"/>
              </a:ext>
            </a:extLst>
          </p:cNvPr>
          <p:cNvSpPr/>
          <p:nvPr/>
        </p:nvSpPr>
        <p:spPr>
          <a:xfrm>
            <a:off x="1566465" y="2258754"/>
            <a:ext cx="7069181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>
                <a:latin typeface="Gill Sans Light" charset="0"/>
              </a:rPr>
              <a:t>Fastest growing region in the World. </a:t>
            </a:r>
            <a:r>
              <a:rPr lang="en-US" sz="2000" dirty="0">
                <a:latin typeface="Gill Sans Light" charset="0"/>
              </a:rPr>
              <a:t>Current and projected </a:t>
            </a:r>
          </a:p>
          <a:p>
            <a:pPr>
              <a:lnSpc>
                <a:spcPts val="1500"/>
              </a:lnSpc>
            </a:pPr>
            <a:r>
              <a:rPr lang="en-US" sz="2000" dirty="0">
                <a:latin typeface="Gill Sans Light" charset="0"/>
              </a:rPr>
              <a:t>real GDP growth rates exceeding 5% in the region. EIU projects Kenya to be 7 times its current size in 2050.</a:t>
            </a:r>
          </a:p>
        </p:txBody>
      </p:sp>
      <p:sp>
        <p:nvSpPr>
          <p:cNvPr id="44" name="Oval 237">
            <a:extLst>
              <a:ext uri="{FF2B5EF4-FFF2-40B4-BE49-F238E27FC236}">
                <a16:creationId xmlns:a16="http://schemas.microsoft.com/office/drawing/2014/main" id="{766B0FC8-AB84-4CD8-A207-8EE2FA2440D5}"/>
              </a:ext>
            </a:extLst>
          </p:cNvPr>
          <p:cNvSpPr/>
          <p:nvPr/>
        </p:nvSpPr>
        <p:spPr>
          <a:xfrm>
            <a:off x="871867" y="2232550"/>
            <a:ext cx="552837" cy="54799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7" name="Freeform 1690">
            <a:extLst>
              <a:ext uri="{FF2B5EF4-FFF2-40B4-BE49-F238E27FC236}">
                <a16:creationId xmlns:a16="http://schemas.microsoft.com/office/drawing/2014/main" id="{961E1AFA-37C0-43D7-8FD0-74B7D930DE5D}"/>
              </a:ext>
            </a:extLst>
          </p:cNvPr>
          <p:cNvSpPr>
            <a:spLocks noEditPoints="1"/>
          </p:cNvSpPr>
          <p:nvPr/>
        </p:nvSpPr>
        <p:spPr bwMode="gray">
          <a:xfrm>
            <a:off x="1005425" y="2343507"/>
            <a:ext cx="290481" cy="325365"/>
          </a:xfrm>
          <a:custGeom>
            <a:avLst/>
            <a:gdLst>
              <a:gd name="T0" fmla="*/ 138 w 150"/>
              <a:gd name="T1" fmla="*/ 50 h 166"/>
              <a:gd name="T2" fmla="*/ 121 w 150"/>
              <a:gd name="T3" fmla="*/ 21 h 166"/>
              <a:gd name="T4" fmla="*/ 90 w 150"/>
              <a:gd name="T5" fmla="*/ 1 h 166"/>
              <a:gd name="T6" fmla="*/ 89 w 150"/>
              <a:gd name="T7" fmla="*/ 3 h 166"/>
              <a:gd name="T8" fmla="*/ 85 w 150"/>
              <a:gd name="T9" fmla="*/ 5 h 166"/>
              <a:gd name="T10" fmla="*/ 78 w 150"/>
              <a:gd name="T11" fmla="*/ 6 h 166"/>
              <a:gd name="T12" fmla="*/ 82 w 150"/>
              <a:gd name="T13" fmla="*/ 10 h 166"/>
              <a:gd name="T14" fmla="*/ 77 w 150"/>
              <a:gd name="T15" fmla="*/ 16 h 166"/>
              <a:gd name="T16" fmla="*/ 68 w 150"/>
              <a:gd name="T17" fmla="*/ 17 h 166"/>
              <a:gd name="T18" fmla="*/ 68 w 150"/>
              <a:gd name="T19" fmla="*/ 17 h 166"/>
              <a:gd name="T20" fmla="*/ 67 w 150"/>
              <a:gd name="T21" fmla="*/ 23 h 166"/>
              <a:gd name="T22" fmla="*/ 66 w 150"/>
              <a:gd name="T23" fmla="*/ 21 h 166"/>
              <a:gd name="T24" fmla="*/ 59 w 150"/>
              <a:gd name="T25" fmla="*/ 13 h 166"/>
              <a:gd name="T26" fmla="*/ 55 w 150"/>
              <a:gd name="T27" fmla="*/ 14 h 166"/>
              <a:gd name="T28" fmla="*/ 52 w 150"/>
              <a:gd name="T29" fmla="*/ 17 h 166"/>
              <a:gd name="T30" fmla="*/ 51 w 150"/>
              <a:gd name="T31" fmla="*/ 17 h 166"/>
              <a:gd name="T32" fmla="*/ 46 w 150"/>
              <a:gd name="T33" fmla="*/ 25 h 166"/>
              <a:gd name="T34" fmla="*/ 39 w 150"/>
              <a:gd name="T35" fmla="*/ 33 h 166"/>
              <a:gd name="T36" fmla="*/ 56 w 150"/>
              <a:gd name="T37" fmla="*/ 23 h 166"/>
              <a:gd name="T38" fmla="*/ 53 w 150"/>
              <a:gd name="T39" fmla="*/ 35 h 166"/>
              <a:gd name="T40" fmla="*/ 36 w 150"/>
              <a:gd name="T41" fmla="*/ 43 h 166"/>
              <a:gd name="T42" fmla="*/ 17 w 150"/>
              <a:gd name="T43" fmla="*/ 58 h 166"/>
              <a:gd name="T44" fmla="*/ 46 w 150"/>
              <a:gd name="T45" fmla="*/ 65 h 166"/>
              <a:gd name="T46" fmla="*/ 52 w 150"/>
              <a:gd name="T47" fmla="*/ 64 h 166"/>
              <a:gd name="T48" fmla="*/ 64 w 150"/>
              <a:gd name="T49" fmla="*/ 57 h 166"/>
              <a:gd name="T50" fmla="*/ 66 w 150"/>
              <a:gd name="T51" fmla="*/ 61 h 166"/>
              <a:gd name="T52" fmla="*/ 68 w 150"/>
              <a:gd name="T53" fmla="*/ 70 h 166"/>
              <a:gd name="T54" fmla="*/ 37 w 150"/>
              <a:gd name="T55" fmla="*/ 69 h 166"/>
              <a:gd name="T56" fmla="*/ 32 w 150"/>
              <a:gd name="T57" fmla="*/ 119 h 166"/>
              <a:gd name="T58" fmla="*/ 66 w 150"/>
              <a:gd name="T59" fmla="*/ 154 h 166"/>
              <a:gd name="T60" fmla="*/ 91 w 150"/>
              <a:gd name="T61" fmla="*/ 108 h 166"/>
              <a:gd name="T62" fmla="*/ 64 w 150"/>
              <a:gd name="T63" fmla="*/ 81 h 166"/>
              <a:gd name="T64" fmla="*/ 101 w 150"/>
              <a:gd name="T65" fmla="*/ 91 h 166"/>
              <a:gd name="T66" fmla="*/ 85 w 150"/>
              <a:gd name="T67" fmla="*/ 81 h 166"/>
              <a:gd name="T68" fmla="*/ 115 w 150"/>
              <a:gd name="T69" fmla="*/ 90 h 166"/>
              <a:gd name="T70" fmla="*/ 132 w 150"/>
              <a:gd name="T71" fmla="*/ 84 h 166"/>
              <a:gd name="T72" fmla="*/ 142 w 150"/>
              <a:gd name="T73" fmla="*/ 109 h 166"/>
              <a:gd name="T74" fmla="*/ 143 w 150"/>
              <a:gd name="T75" fmla="*/ 78 h 166"/>
              <a:gd name="T76" fmla="*/ 59 w 150"/>
              <a:gd name="T77" fmla="*/ 131 h 166"/>
              <a:gd name="T78" fmla="*/ 66 w 150"/>
              <a:gd name="T79" fmla="*/ 141 h 166"/>
              <a:gd name="T80" fmla="*/ 65 w 150"/>
              <a:gd name="T81" fmla="*/ 138 h 166"/>
              <a:gd name="T82" fmla="*/ 64 w 150"/>
              <a:gd name="T83" fmla="*/ 126 h 166"/>
              <a:gd name="T84" fmla="*/ 64 w 150"/>
              <a:gd name="T85" fmla="*/ 126 h 166"/>
              <a:gd name="T86" fmla="*/ 83 w 150"/>
              <a:gd name="T87" fmla="*/ 12 h 166"/>
              <a:gd name="T88" fmla="*/ 89 w 150"/>
              <a:gd name="T89" fmla="*/ 70 h 166"/>
              <a:gd name="T90" fmla="*/ 80 w 150"/>
              <a:gd name="T91" fmla="*/ 57 h 166"/>
              <a:gd name="T92" fmla="*/ 90 w 150"/>
              <a:gd name="T93" fmla="*/ 64 h 166"/>
              <a:gd name="T94" fmla="*/ 95 w 150"/>
              <a:gd name="T95" fmla="*/ 55 h 166"/>
              <a:gd name="T96" fmla="*/ 96 w 150"/>
              <a:gd name="T97" fmla="*/ 56 h 166"/>
              <a:gd name="T98" fmla="*/ 109 w 150"/>
              <a:gd name="T99" fmla="*/ 49 h 166"/>
              <a:gd name="T100" fmla="*/ 111 w 150"/>
              <a:gd name="T101" fmla="*/ 48 h 166"/>
              <a:gd name="T102" fmla="*/ 121 w 150"/>
              <a:gd name="T103" fmla="*/ 3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0" h="166">
                <a:moveTo>
                  <a:pt x="143" y="78"/>
                </a:moveTo>
                <a:cubicBezTo>
                  <a:pt x="143" y="78"/>
                  <a:pt x="144" y="78"/>
                  <a:pt x="144" y="78"/>
                </a:cubicBezTo>
                <a:cubicBezTo>
                  <a:pt x="150" y="72"/>
                  <a:pt x="139" y="50"/>
                  <a:pt x="139" y="49"/>
                </a:cubicBezTo>
                <a:cubicBezTo>
                  <a:pt x="139" y="50"/>
                  <a:pt x="139" y="50"/>
                  <a:pt x="139" y="50"/>
                </a:cubicBezTo>
                <a:cubicBezTo>
                  <a:pt x="139" y="50"/>
                  <a:pt x="138" y="50"/>
                  <a:pt x="138" y="50"/>
                </a:cubicBezTo>
                <a:cubicBezTo>
                  <a:pt x="137" y="49"/>
                  <a:pt x="137" y="49"/>
                  <a:pt x="137" y="45"/>
                </a:cubicBezTo>
                <a:cubicBezTo>
                  <a:pt x="137" y="46"/>
                  <a:pt x="138" y="46"/>
                  <a:pt x="138" y="47"/>
                </a:cubicBezTo>
                <a:cubicBezTo>
                  <a:pt x="138" y="47"/>
                  <a:pt x="138" y="46"/>
                  <a:pt x="138" y="46"/>
                </a:cubicBezTo>
                <a:cubicBezTo>
                  <a:pt x="139" y="47"/>
                  <a:pt x="140" y="48"/>
                  <a:pt x="142" y="52"/>
                </a:cubicBezTo>
                <a:cubicBezTo>
                  <a:pt x="142" y="52"/>
                  <a:pt x="139" y="38"/>
                  <a:pt x="121" y="21"/>
                </a:cubicBezTo>
                <a:cubicBezTo>
                  <a:pt x="122" y="21"/>
                  <a:pt x="122" y="22"/>
                  <a:pt x="122" y="22"/>
                </a:cubicBezTo>
                <a:cubicBezTo>
                  <a:pt x="104" y="7"/>
                  <a:pt x="104" y="7"/>
                  <a:pt x="103" y="6"/>
                </a:cubicBezTo>
                <a:cubicBezTo>
                  <a:pt x="98" y="4"/>
                  <a:pt x="95" y="3"/>
                  <a:pt x="91" y="1"/>
                </a:cubicBezTo>
                <a:cubicBezTo>
                  <a:pt x="90" y="0"/>
                  <a:pt x="89" y="0"/>
                  <a:pt x="87" y="0"/>
                </a:cubicBezTo>
                <a:cubicBezTo>
                  <a:pt x="88" y="0"/>
                  <a:pt x="89" y="0"/>
                  <a:pt x="90" y="1"/>
                </a:cubicBezTo>
                <a:cubicBezTo>
                  <a:pt x="89" y="0"/>
                  <a:pt x="89" y="0"/>
                  <a:pt x="87" y="0"/>
                </a:cubicBezTo>
                <a:cubicBezTo>
                  <a:pt x="87" y="1"/>
                  <a:pt x="88" y="1"/>
                  <a:pt x="88" y="1"/>
                </a:cubicBezTo>
                <a:cubicBezTo>
                  <a:pt x="88" y="1"/>
                  <a:pt x="87" y="1"/>
                  <a:pt x="87" y="1"/>
                </a:cubicBezTo>
                <a:cubicBezTo>
                  <a:pt x="88" y="2"/>
                  <a:pt x="89" y="2"/>
                  <a:pt x="90" y="3"/>
                </a:cubicBezTo>
                <a:cubicBezTo>
                  <a:pt x="90" y="3"/>
                  <a:pt x="89" y="3"/>
                  <a:pt x="89" y="3"/>
                </a:cubicBezTo>
                <a:cubicBezTo>
                  <a:pt x="90" y="3"/>
                  <a:pt x="90" y="3"/>
                  <a:pt x="91" y="4"/>
                </a:cubicBezTo>
                <a:cubicBezTo>
                  <a:pt x="89" y="4"/>
                  <a:pt x="87" y="3"/>
                  <a:pt x="85" y="2"/>
                </a:cubicBezTo>
                <a:cubicBezTo>
                  <a:pt x="85" y="3"/>
                  <a:pt x="86" y="3"/>
                  <a:pt x="86" y="3"/>
                </a:cubicBezTo>
                <a:cubicBezTo>
                  <a:pt x="85" y="4"/>
                  <a:pt x="85" y="4"/>
                  <a:pt x="83" y="3"/>
                </a:cubicBezTo>
                <a:cubicBezTo>
                  <a:pt x="83" y="4"/>
                  <a:pt x="85" y="4"/>
                  <a:pt x="85" y="5"/>
                </a:cubicBezTo>
                <a:cubicBezTo>
                  <a:pt x="81" y="3"/>
                  <a:pt x="76" y="0"/>
                  <a:pt x="71" y="1"/>
                </a:cubicBezTo>
                <a:cubicBezTo>
                  <a:pt x="73" y="2"/>
                  <a:pt x="74" y="2"/>
                  <a:pt x="75" y="2"/>
                </a:cubicBezTo>
                <a:cubicBezTo>
                  <a:pt x="75" y="2"/>
                  <a:pt x="75" y="3"/>
                  <a:pt x="75" y="3"/>
                </a:cubicBezTo>
                <a:cubicBezTo>
                  <a:pt x="78" y="5"/>
                  <a:pt x="78" y="5"/>
                  <a:pt x="78" y="6"/>
                </a:cubicBezTo>
                <a:cubicBezTo>
                  <a:pt x="78" y="6"/>
                  <a:pt x="78" y="6"/>
                  <a:pt x="78" y="6"/>
                </a:cubicBezTo>
                <a:cubicBezTo>
                  <a:pt x="79" y="8"/>
                  <a:pt x="79" y="8"/>
                  <a:pt x="82" y="9"/>
                </a:cubicBezTo>
                <a:cubicBezTo>
                  <a:pt x="82" y="9"/>
                  <a:pt x="82" y="9"/>
                  <a:pt x="82" y="9"/>
                </a:cubicBezTo>
                <a:cubicBezTo>
                  <a:pt x="82" y="9"/>
                  <a:pt x="82" y="9"/>
                  <a:pt x="82" y="9"/>
                </a:cubicBezTo>
                <a:cubicBezTo>
                  <a:pt x="81" y="9"/>
                  <a:pt x="81" y="9"/>
                  <a:pt x="79" y="9"/>
                </a:cubicBezTo>
                <a:cubicBezTo>
                  <a:pt x="80" y="9"/>
                  <a:pt x="81" y="10"/>
                  <a:pt x="82" y="10"/>
                </a:cubicBezTo>
                <a:cubicBezTo>
                  <a:pt x="82" y="10"/>
                  <a:pt x="81" y="10"/>
                  <a:pt x="81" y="10"/>
                </a:cubicBezTo>
                <a:cubicBezTo>
                  <a:pt x="79" y="9"/>
                  <a:pt x="78" y="8"/>
                  <a:pt x="76" y="9"/>
                </a:cubicBezTo>
                <a:cubicBezTo>
                  <a:pt x="78" y="13"/>
                  <a:pt x="80" y="14"/>
                  <a:pt x="82" y="15"/>
                </a:cubicBezTo>
                <a:cubicBezTo>
                  <a:pt x="80" y="15"/>
                  <a:pt x="78" y="14"/>
                  <a:pt x="77" y="14"/>
                </a:cubicBezTo>
                <a:cubicBezTo>
                  <a:pt x="77" y="14"/>
                  <a:pt x="77" y="15"/>
                  <a:pt x="77" y="16"/>
                </a:cubicBezTo>
                <a:cubicBezTo>
                  <a:pt x="76" y="16"/>
                  <a:pt x="73" y="16"/>
                  <a:pt x="73" y="16"/>
                </a:cubicBezTo>
                <a:cubicBezTo>
                  <a:pt x="71" y="18"/>
                  <a:pt x="71" y="18"/>
                  <a:pt x="70" y="19"/>
                </a:cubicBezTo>
                <a:cubicBezTo>
                  <a:pt x="70" y="18"/>
                  <a:pt x="70" y="18"/>
                  <a:pt x="69" y="17"/>
                </a:cubicBezTo>
                <a:cubicBezTo>
                  <a:pt x="69" y="17"/>
                  <a:pt x="69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8"/>
                  <a:pt x="69" y="20"/>
                  <a:pt x="69" y="21"/>
                </a:cubicBezTo>
                <a:cubicBezTo>
                  <a:pt x="69" y="21"/>
                  <a:pt x="68" y="20"/>
                  <a:pt x="68" y="20"/>
                </a:cubicBezTo>
                <a:cubicBezTo>
                  <a:pt x="67" y="22"/>
                  <a:pt x="67" y="22"/>
                  <a:pt x="67" y="23"/>
                </a:cubicBezTo>
                <a:cubicBezTo>
                  <a:pt x="66" y="24"/>
                  <a:pt x="66" y="24"/>
                  <a:pt x="65" y="23"/>
                </a:cubicBezTo>
                <a:cubicBezTo>
                  <a:pt x="65" y="23"/>
                  <a:pt x="65" y="23"/>
                  <a:pt x="65" y="24"/>
                </a:cubicBezTo>
                <a:cubicBezTo>
                  <a:pt x="65" y="24"/>
                  <a:pt x="65" y="24"/>
                  <a:pt x="66" y="24"/>
                </a:cubicBezTo>
                <a:cubicBezTo>
                  <a:pt x="64" y="24"/>
                  <a:pt x="64" y="24"/>
                  <a:pt x="61" y="19"/>
                </a:cubicBezTo>
                <a:cubicBezTo>
                  <a:pt x="64" y="21"/>
                  <a:pt x="65" y="21"/>
                  <a:pt x="66" y="21"/>
                </a:cubicBezTo>
                <a:cubicBezTo>
                  <a:pt x="67" y="21"/>
                  <a:pt x="67" y="20"/>
                  <a:pt x="67" y="20"/>
                </a:cubicBezTo>
                <a:cubicBezTo>
                  <a:pt x="66" y="17"/>
                  <a:pt x="62" y="17"/>
                  <a:pt x="60" y="15"/>
                </a:cubicBezTo>
                <a:cubicBezTo>
                  <a:pt x="60" y="15"/>
                  <a:pt x="59" y="15"/>
                  <a:pt x="59" y="15"/>
                </a:cubicBezTo>
                <a:cubicBezTo>
                  <a:pt x="59" y="15"/>
                  <a:pt x="59" y="14"/>
                  <a:pt x="60" y="14"/>
                </a:cubicBezTo>
                <a:cubicBezTo>
                  <a:pt x="59" y="14"/>
                  <a:pt x="59" y="14"/>
                  <a:pt x="59" y="13"/>
                </a:cubicBezTo>
                <a:cubicBezTo>
                  <a:pt x="57" y="14"/>
                  <a:pt x="57" y="14"/>
                  <a:pt x="57" y="14"/>
                </a:cubicBezTo>
                <a:cubicBezTo>
                  <a:pt x="57" y="14"/>
                  <a:pt x="57" y="14"/>
                  <a:pt x="57" y="14"/>
                </a:cubicBezTo>
                <a:cubicBezTo>
                  <a:pt x="57" y="14"/>
                  <a:pt x="56" y="13"/>
                  <a:pt x="56" y="13"/>
                </a:cubicBezTo>
                <a:cubicBezTo>
                  <a:pt x="56" y="14"/>
                  <a:pt x="56" y="14"/>
                  <a:pt x="56" y="14"/>
                </a:cubicBezTo>
                <a:cubicBezTo>
                  <a:pt x="55" y="14"/>
                  <a:pt x="55" y="14"/>
                  <a:pt x="55" y="14"/>
                </a:cubicBezTo>
                <a:cubicBezTo>
                  <a:pt x="55" y="15"/>
                  <a:pt x="55" y="15"/>
                  <a:pt x="55" y="15"/>
                </a:cubicBezTo>
                <a:cubicBezTo>
                  <a:pt x="55" y="15"/>
                  <a:pt x="54" y="15"/>
                  <a:pt x="54" y="15"/>
                </a:cubicBezTo>
                <a:cubicBezTo>
                  <a:pt x="54" y="15"/>
                  <a:pt x="54" y="15"/>
                  <a:pt x="53" y="15"/>
                </a:cubicBezTo>
                <a:cubicBezTo>
                  <a:pt x="53" y="15"/>
                  <a:pt x="52" y="15"/>
                  <a:pt x="52" y="16"/>
                </a:cubicBezTo>
                <a:cubicBezTo>
                  <a:pt x="52" y="16"/>
                  <a:pt x="52" y="16"/>
                  <a:pt x="52" y="17"/>
                </a:cubicBezTo>
                <a:cubicBezTo>
                  <a:pt x="52" y="17"/>
                  <a:pt x="52" y="17"/>
                  <a:pt x="51" y="17"/>
                </a:cubicBezTo>
                <a:cubicBezTo>
                  <a:pt x="51" y="16"/>
                  <a:pt x="51" y="16"/>
                  <a:pt x="51" y="16"/>
                </a:cubicBezTo>
                <a:cubicBezTo>
                  <a:pt x="51" y="16"/>
                  <a:pt x="51" y="16"/>
                  <a:pt x="51" y="17"/>
                </a:cubicBezTo>
                <a:cubicBezTo>
                  <a:pt x="51" y="17"/>
                  <a:pt x="50" y="17"/>
                  <a:pt x="50" y="17"/>
                </a:cubicBezTo>
                <a:cubicBezTo>
                  <a:pt x="50" y="17"/>
                  <a:pt x="51" y="17"/>
                  <a:pt x="51" y="17"/>
                </a:cubicBezTo>
                <a:cubicBezTo>
                  <a:pt x="51" y="17"/>
                  <a:pt x="50" y="19"/>
                  <a:pt x="49" y="20"/>
                </a:cubicBezTo>
                <a:cubicBezTo>
                  <a:pt x="49" y="20"/>
                  <a:pt x="49" y="21"/>
                  <a:pt x="49" y="21"/>
                </a:cubicBezTo>
                <a:cubicBezTo>
                  <a:pt x="49" y="21"/>
                  <a:pt x="48" y="21"/>
                  <a:pt x="48" y="21"/>
                </a:cubicBezTo>
                <a:cubicBezTo>
                  <a:pt x="48" y="22"/>
                  <a:pt x="48" y="23"/>
                  <a:pt x="45" y="25"/>
                </a:cubicBezTo>
                <a:cubicBezTo>
                  <a:pt x="45" y="25"/>
                  <a:pt x="46" y="25"/>
                  <a:pt x="46" y="25"/>
                </a:cubicBezTo>
                <a:cubicBezTo>
                  <a:pt x="44" y="25"/>
                  <a:pt x="41" y="26"/>
                  <a:pt x="40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1"/>
                  <a:pt x="40" y="31"/>
                  <a:pt x="39" y="32"/>
                </a:cubicBezTo>
                <a:cubicBezTo>
                  <a:pt x="39" y="32"/>
                  <a:pt x="40" y="32"/>
                  <a:pt x="40" y="32"/>
                </a:cubicBezTo>
                <a:cubicBezTo>
                  <a:pt x="40" y="32"/>
                  <a:pt x="39" y="33"/>
                  <a:pt x="39" y="33"/>
                </a:cubicBezTo>
                <a:cubicBezTo>
                  <a:pt x="40" y="33"/>
                  <a:pt x="41" y="34"/>
                  <a:pt x="43" y="32"/>
                </a:cubicBezTo>
                <a:cubicBezTo>
                  <a:pt x="44" y="34"/>
                  <a:pt x="44" y="37"/>
                  <a:pt x="45" y="39"/>
                </a:cubicBezTo>
                <a:cubicBezTo>
                  <a:pt x="46" y="39"/>
                  <a:pt x="50" y="33"/>
                  <a:pt x="50" y="31"/>
                </a:cubicBezTo>
                <a:cubicBezTo>
                  <a:pt x="49" y="28"/>
                  <a:pt x="51" y="25"/>
                  <a:pt x="54" y="22"/>
                </a:cubicBezTo>
                <a:cubicBezTo>
                  <a:pt x="55" y="22"/>
                  <a:pt x="55" y="22"/>
                  <a:pt x="56" y="23"/>
                </a:cubicBezTo>
                <a:cubicBezTo>
                  <a:pt x="54" y="31"/>
                  <a:pt x="54" y="31"/>
                  <a:pt x="54" y="31"/>
                </a:cubicBezTo>
                <a:cubicBezTo>
                  <a:pt x="56" y="31"/>
                  <a:pt x="58" y="31"/>
                  <a:pt x="60" y="31"/>
                </a:cubicBezTo>
                <a:cubicBezTo>
                  <a:pt x="59" y="32"/>
                  <a:pt x="58" y="33"/>
                  <a:pt x="54" y="33"/>
                </a:cubicBezTo>
                <a:cubicBezTo>
                  <a:pt x="56" y="35"/>
                  <a:pt x="55" y="36"/>
                  <a:pt x="54" y="36"/>
                </a:cubicBezTo>
                <a:cubicBezTo>
                  <a:pt x="54" y="36"/>
                  <a:pt x="53" y="36"/>
                  <a:pt x="53" y="35"/>
                </a:cubicBezTo>
                <a:cubicBezTo>
                  <a:pt x="52" y="37"/>
                  <a:pt x="52" y="39"/>
                  <a:pt x="50" y="40"/>
                </a:cubicBezTo>
                <a:cubicBezTo>
                  <a:pt x="42" y="41"/>
                  <a:pt x="42" y="41"/>
                  <a:pt x="42" y="41"/>
                </a:cubicBezTo>
                <a:cubicBezTo>
                  <a:pt x="42" y="39"/>
                  <a:pt x="42" y="39"/>
                  <a:pt x="43" y="35"/>
                </a:cubicBezTo>
                <a:cubicBezTo>
                  <a:pt x="39" y="36"/>
                  <a:pt x="41" y="42"/>
                  <a:pt x="41" y="42"/>
                </a:cubicBezTo>
                <a:cubicBezTo>
                  <a:pt x="39" y="41"/>
                  <a:pt x="39" y="41"/>
                  <a:pt x="36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3" y="44"/>
                  <a:pt x="31" y="48"/>
                  <a:pt x="28" y="48"/>
                </a:cubicBezTo>
                <a:cubicBezTo>
                  <a:pt x="27" y="49"/>
                  <a:pt x="27" y="49"/>
                  <a:pt x="24" y="49"/>
                </a:cubicBezTo>
                <a:cubicBezTo>
                  <a:pt x="25" y="57"/>
                  <a:pt x="25" y="57"/>
                  <a:pt x="24" y="57"/>
                </a:cubicBezTo>
                <a:cubicBezTo>
                  <a:pt x="22" y="58"/>
                  <a:pt x="18" y="55"/>
                  <a:pt x="17" y="58"/>
                </a:cubicBezTo>
                <a:cubicBezTo>
                  <a:pt x="15" y="66"/>
                  <a:pt x="15" y="66"/>
                  <a:pt x="15" y="67"/>
                </a:cubicBezTo>
                <a:cubicBezTo>
                  <a:pt x="16" y="68"/>
                  <a:pt x="20" y="70"/>
                  <a:pt x="22" y="68"/>
                </a:cubicBezTo>
                <a:cubicBezTo>
                  <a:pt x="41" y="47"/>
                  <a:pt x="44" y="67"/>
                  <a:pt x="44" y="67"/>
                </a:cubicBezTo>
                <a:cubicBezTo>
                  <a:pt x="44" y="67"/>
                  <a:pt x="44" y="68"/>
                  <a:pt x="43" y="68"/>
                </a:cubicBezTo>
                <a:cubicBezTo>
                  <a:pt x="44" y="66"/>
                  <a:pt x="44" y="66"/>
                  <a:pt x="46" y="65"/>
                </a:cubicBezTo>
                <a:cubicBezTo>
                  <a:pt x="41" y="58"/>
                  <a:pt x="41" y="58"/>
                  <a:pt x="42" y="56"/>
                </a:cubicBezTo>
                <a:cubicBezTo>
                  <a:pt x="51" y="68"/>
                  <a:pt x="51" y="68"/>
                  <a:pt x="52" y="71"/>
                </a:cubicBezTo>
                <a:cubicBezTo>
                  <a:pt x="52" y="70"/>
                  <a:pt x="52" y="69"/>
                  <a:pt x="53" y="68"/>
                </a:cubicBezTo>
                <a:cubicBezTo>
                  <a:pt x="53" y="68"/>
                  <a:pt x="53" y="68"/>
                  <a:pt x="52" y="65"/>
                </a:cubicBezTo>
                <a:cubicBezTo>
                  <a:pt x="52" y="64"/>
                  <a:pt x="52" y="64"/>
                  <a:pt x="52" y="64"/>
                </a:cubicBezTo>
                <a:cubicBezTo>
                  <a:pt x="52" y="65"/>
                  <a:pt x="53" y="65"/>
                  <a:pt x="53" y="65"/>
                </a:cubicBezTo>
                <a:cubicBezTo>
                  <a:pt x="53" y="65"/>
                  <a:pt x="53" y="64"/>
                  <a:pt x="53" y="64"/>
                </a:cubicBezTo>
                <a:cubicBezTo>
                  <a:pt x="54" y="64"/>
                  <a:pt x="57" y="64"/>
                  <a:pt x="59" y="63"/>
                </a:cubicBezTo>
                <a:cubicBezTo>
                  <a:pt x="56" y="57"/>
                  <a:pt x="64" y="55"/>
                  <a:pt x="65" y="55"/>
                </a:cubicBezTo>
                <a:cubicBezTo>
                  <a:pt x="65" y="55"/>
                  <a:pt x="64" y="56"/>
                  <a:pt x="64" y="57"/>
                </a:cubicBezTo>
                <a:cubicBezTo>
                  <a:pt x="65" y="57"/>
                  <a:pt x="66" y="57"/>
                  <a:pt x="66" y="56"/>
                </a:cubicBezTo>
                <a:cubicBezTo>
                  <a:pt x="66" y="56"/>
                  <a:pt x="66" y="56"/>
                  <a:pt x="66" y="55"/>
                </a:cubicBezTo>
                <a:cubicBezTo>
                  <a:pt x="67" y="54"/>
                  <a:pt x="67" y="54"/>
                  <a:pt x="70" y="53"/>
                </a:cubicBezTo>
                <a:cubicBezTo>
                  <a:pt x="69" y="58"/>
                  <a:pt x="74" y="58"/>
                  <a:pt x="75" y="62"/>
                </a:cubicBezTo>
                <a:cubicBezTo>
                  <a:pt x="74" y="63"/>
                  <a:pt x="74" y="63"/>
                  <a:pt x="66" y="61"/>
                </a:cubicBezTo>
                <a:cubicBezTo>
                  <a:pt x="61" y="61"/>
                  <a:pt x="59" y="64"/>
                  <a:pt x="56" y="66"/>
                </a:cubicBezTo>
                <a:cubicBezTo>
                  <a:pt x="56" y="66"/>
                  <a:pt x="56" y="66"/>
                  <a:pt x="57" y="70"/>
                </a:cubicBezTo>
                <a:cubicBezTo>
                  <a:pt x="57" y="70"/>
                  <a:pt x="57" y="70"/>
                  <a:pt x="58" y="70"/>
                </a:cubicBezTo>
                <a:cubicBezTo>
                  <a:pt x="58" y="71"/>
                  <a:pt x="58" y="71"/>
                  <a:pt x="58" y="71"/>
                </a:cubicBezTo>
                <a:cubicBezTo>
                  <a:pt x="61" y="72"/>
                  <a:pt x="64" y="70"/>
                  <a:pt x="68" y="70"/>
                </a:cubicBezTo>
                <a:cubicBezTo>
                  <a:pt x="73" y="79"/>
                  <a:pt x="60" y="80"/>
                  <a:pt x="55" y="79"/>
                </a:cubicBezTo>
                <a:cubicBezTo>
                  <a:pt x="53" y="78"/>
                  <a:pt x="52" y="77"/>
                  <a:pt x="49" y="76"/>
                </a:cubicBezTo>
                <a:cubicBezTo>
                  <a:pt x="48" y="78"/>
                  <a:pt x="48" y="79"/>
                  <a:pt x="47" y="80"/>
                </a:cubicBezTo>
                <a:cubicBezTo>
                  <a:pt x="43" y="80"/>
                  <a:pt x="35" y="73"/>
                  <a:pt x="36" y="70"/>
                </a:cubicBezTo>
                <a:cubicBezTo>
                  <a:pt x="37" y="70"/>
                  <a:pt x="37" y="70"/>
                  <a:pt x="37" y="69"/>
                </a:cubicBezTo>
                <a:cubicBezTo>
                  <a:pt x="17" y="70"/>
                  <a:pt x="17" y="70"/>
                  <a:pt x="17" y="70"/>
                </a:cubicBezTo>
                <a:cubicBezTo>
                  <a:pt x="12" y="78"/>
                  <a:pt x="0" y="80"/>
                  <a:pt x="1" y="91"/>
                </a:cubicBezTo>
                <a:cubicBezTo>
                  <a:pt x="1" y="104"/>
                  <a:pt x="1" y="104"/>
                  <a:pt x="4" y="108"/>
                </a:cubicBezTo>
                <a:cubicBezTo>
                  <a:pt x="9" y="114"/>
                  <a:pt x="12" y="118"/>
                  <a:pt x="19" y="117"/>
                </a:cubicBezTo>
                <a:cubicBezTo>
                  <a:pt x="22" y="116"/>
                  <a:pt x="28" y="114"/>
                  <a:pt x="32" y="119"/>
                </a:cubicBezTo>
                <a:cubicBezTo>
                  <a:pt x="32" y="120"/>
                  <a:pt x="33" y="120"/>
                  <a:pt x="33" y="121"/>
                </a:cubicBezTo>
                <a:cubicBezTo>
                  <a:pt x="34" y="123"/>
                  <a:pt x="32" y="124"/>
                  <a:pt x="33" y="126"/>
                </a:cubicBezTo>
                <a:cubicBezTo>
                  <a:pt x="35" y="131"/>
                  <a:pt x="40" y="134"/>
                  <a:pt x="40" y="140"/>
                </a:cubicBezTo>
                <a:cubicBezTo>
                  <a:pt x="40" y="161"/>
                  <a:pt x="51" y="166"/>
                  <a:pt x="57" y="163"/>
                </a:cubicBezTo>
                <a:cubicBezTo>
                  <a:pt x="57" y="163"/>
                  <a:pt x="66" y="154"/>
                  <a:pt x="66" y="154"/>
                </a:cubicBezTo>
                <a:cubicBezTo>
                  <a:pt x="67" y="152"/>
                  <a:pt x="65" y="150"/>
                  <a:pt x="67" y="148"/>
                </a:cubicBezTo>
                <a:cubicBezTo>
                  <a:pt x="68" y="146"/>
                  <a:pt x="70" y="147"/>
                  <a:pt x="72" y="147"/>
                </a:cubicBezTo>
                <a:cubicBezTo>
                  <a:pt x="76" y="145"/>
                  <a:pt x="74" y="139"/>
                  <a:pt x="73" y="136"/>
                </a:cubicBezTo>
                <a:cubicBezTo>
                  <a:pt x="72" y="132"/>
                  <a:pt x="73" y="130"/>
                  <a:pt x="82" y="123"/>
                </a:cubicBezTo>
                <a:cubicBezTo>
                  <a:pt x="86" y="119"/>
                  <a:pt x="90" y="110"/>
                  <a:pt x="91" y="108"/>
                </a:cubicBezTo>
                <a:cubicBezTo>
                  <a:pt x="86" y="107"/>
                  <a:pt x="83" y="109"/>
                  <a:pt x="78" y="109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8" y="106"/>
                  <a:pt x="75" y="104"/>
                  <a:pt x="74" y="104"/>
                </a:cubicBezTo>
                <a:cubicBezTo>
                  <a:pt x="74" y="103"/>
                  <a:pt x="74" y="103"/>
                  <a:pt x="74" y="103"/>
                </a:cubicBezTo>
                <a:cubicBezTo>
                  <a:pt x="71" y="96"/>
                  <a:pt x="67" y="88"/>
                  <a:pt x="64" y="81"/>
                </a:cubicBezTo>
                <a:cubicBezTo>
                  <a:pt x="64" y="82"/>
                  <a:pt x="65" y="83"/>
                  <a:pt x="66" y="84"/>
                </a:cubicBezTo>
                <a:cubicBezTo>
                  <a:pt x="66" y="84"/>
                  <a:pt x="67" y="84"/>
                  <a:pt x="67" y="84"/>
                </a:cubicBezTo>
                <a:cubicBezTo>
                  <a:pt x="67" y="84"/>
                  <a:pt x="80" y="106"/>
                  <a:pt x="82" y="107"/>
                </a:cubicBezTo>
                <a:cubicBezTo>
                  <a:pt x="84" y="107"/>
                  <a:pt x="98" y="98"/>
                  <a:pt x="99" y="96"/>
                </a:cubicBezTo>
                <a:cubicBezTo>
                  <a:pt x="99" y="94"/>
                  <a:pt x="99" y="94"/>
                  <a:pt x="101" y="91"/>
                </a:cubicBezTo>
                <a:cubicBezTo>
                  <a:pt x="100" y="89"/>
                  <a:pt x="97" y="88"/>
                  <a:pt x="96" y="86"/>
                </a:cubicBezTo>
                <a:cubicBezTo>
                  <a:pt x="96" y="86"/>
                  <a:pt x="97" y="85"/>
                  <a:pt x="97" y="85"/>
                </a:cubicBezTo>
                <a:cubicBezTo>
                  <a:pt x="93" y="90"/>
                  <a:pt x="92" y="89"/>
                  <a:pt x="90" y="86"/>
                </a:cubicBezTo>
                <a:cubicBezTo>
                  <a:pt x="90" y="86"/>
                  <a:pt x="89" y="87"/>
                  <a:pt x="89" y="87"/>
                </a:cubicBezTo>
                <a:cubicBezTo>
                  <a:pt x="88" y="85"/>
                  <a:pt x="87" y="83"/>
                  <a:pt x="85" y="81"/>
                </a:cubicBezTo>
                <a:cubicBezTo>
                  <a:pt x="93" y="82"/>
                  <a:pt x="97" y="84"/>
                  <a:pt x="98" y="85"/>
                </a:cubicBezTo>
                <a:cubicBezTo>
                  <a:pt x="102" y="87"/>
                  <a:pt x="106" y="84"/>
                  <a:pt x="110" y="85"/>
                </a:cubicBezTo>
                <a:cubicBezTo>
                  <a:pt x="112" y="85"/>
                  <a:pt x="112" y="87"/>
                  <a:pt x="114" y="88"/>
                </a:cubicBezTo>
                <a:cubicBezTo>
                  <a:pt x="114" y="88"/>
                  <a:pt x="114" y="88"/>
                  <a:pt x="114" y="89"/>
                </a:cubicBezTo>
                <a:cubicBezTo>
                  <a:pt x="114" y="90"/>
                  <a:pt x="114" y="90"/>
                  <a:pt x="115" y="90"/>
                </a:cubicBezTo>
                <a:cubicBezTo>
                  <a:pt x="116" y="90"/>
                  <a:pt x="116" y="90"/>
                  <a:pt x="117" y="88"/>
                </a:cubicBezTo>
                <a:cubicBezTo>
                  <a:pt x="122" y="105"/>
                  <a:pt x="122" y="105"/>
                  <a:pt x="123" y="107"/>
                </a:cubicBezTo>
                <a:cubicBezTo>
                  <a:pt x="123" y="107"/>
                  <a:pt x="123" y="107"/>
                  <a:pt x="130" y="88"/>
                </a:cubicBezTo>
                <a:cubicBezTo>
                  <a:pt x="131" y="86"/>
                  <a:pt x="131" y="84"/>
                  <a:pt x="131" y="83"/>
                </a:cubicBezTo>
                <a:cubicBezTo>
                  <a:pt x="131" y="83"/>
                  <a:pt x="132" y="83"/>
                  <a:pt x="132" y="84"/>
                </a:cubicBezTo>
                <a:cubicBezTo>
                  <a:pt x="133" y="83"/>
                  <a:pt x="133" y="83"/>
                  <a:pt x="132" y="81"/>
                </a:cubicBezTo>
                <a:cubicBezTo>
                  <a:pt x="136" y="85"/>
                  <a:pt x="136" y="87"/>
                  <a:pt x="137" y="91"/>
                </a:cubicBezTo>
                <a:cubicBezTo>
                  <a:pt x="138" y="90"/>
                  <a:pt x="138" y="90"/>
                  <a:pt x="138" y="88"/>
                </a:cubicBezTo>
                <a:cubicBezTo>
                  <a:pt x="140" y="95"/>
                  <a:pt x="140" y="102"/>
                  <a:pt x="141" y="109"/>
                </a:cubicBezTo>
                <a:cubicBezTo>
                  <a:pt x="141" y="109"/>
                  <a:pt x="141" y="109"/>
                  <a:pt x="142" y="109"/>
                </a:cubicBezTo>
                <a:cubicBezTo>
                  <a:pt x="143" y="103"/>
                  <a:pt x="139" y="98"/>
                  <a:pt x="140" y="93"/>
                </a:cubicBezTo>
                <a:cubicBezTo>
                  <a:pt x="141" y="94"/>
                  <a:pt x="142" y="95"/>
                  <a:pt x="143" y="96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3" y="97"/>
                  <a:pt x="143" y="97"/>
                  <a:pt x="143" y="98"/>
                </a:cubicBezTo>
                <a:cubicBezTo>
                  <a:pt x="146" y="91"/>
                  <a:pt x="140" y="84"/>
                  <a:pt x="143" y="78"/>
                </a:cubicBezTo>
                <a:close/>
                <a:moveTo>
                  <a:pt x="61" y="137"/>
                </a:moveTo>
                <a:cubicBezTo>
                  <a:pt x="61" y="136"/>
                  <a:pt x="61" y="136"/>
                  <a:pt x="61" y="136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60" y="135"/>
                  <a:pt x="60" y="134"/>
                  <a:pt x="60" y="133"/>
                </a:cubicBezTo>
                <a:cubicBezTo>
                  <a:pt x="60" y="131"/>
                  <a:pt x="60" y="131"/>
                  <a:pt x="59" y="131"/>
                </a:cubicBezTo>
                <a:cubicBezTo>
                  <a:pt x="60" y="131"/>
                  <a:pt x="60" y="132"/>
                  <a:pt x="60" y="134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61" y="136"/>
                  <a:pt x="61" y="136"/>
                  <a:pt x="61" y="137"/>
                </a:cubicBezTo>
                <a:cubicBezTo>
                  <a:pt x="61" y="137"/>
                  <a:pt x="61" y="137"/>
                  <a:pt x="61" y="137"/>
                </a:cubicBezTo>
                <a:close/>
                <a:moveTo>
                  <a:pt x="66" y="141"/>
                </a:moveTo>
                <a:cubicBezTo>
                  <a:pt x="66" y="141"/>
                  <a:pt x="66" y="141"/>
                  <a:pt x="66" y="142"/>
                </a:cubicBezTo>
                <a:cubicBezTo>
                  <a:pt x="66" y="143"/>
                  <a:pt x="66" y="143"/>
                  <a:pt x="67" y="143"/>
                </a:cubicBezTo>
                <a:cubicBezTo>
                  <a:pt x="67" y="143"/>
                  <a:pt x="66" y="143"/>
                  <a:pt x="66" y="143"/>
                </a:cubicBezTo>
                <a:cubicBezTo>
                  <a:pt x="66" y="143"/>
                  <a:pt x="66" y="142"/>
                  <a:pt x="66" y="142"/>
                </a:cubicBezTo>
                <a:cubicBezTo>
                  <a:pt x="66" y="141"/>
                  <a:pt x="66" y="139"/>
                  <a:pt x="65" y="138"/>
                </a:cubicBezTo>
                <a:cubicBezTo>
                  <a:pt x="66" y="139"/>
                  <a:pt x="66" y="139"/>
                  <a:pt x="66" y="140"/>
                </a:cubicBezTo>
                <a:cubicBezTo>
                  <a:pt x="66" y="140"/>
                  <a:pt x="66" y="140"/>
                  <a:pt x="66" y="141"/>
                </a:cubicBezTo>
                <a:close/>
                <a:moveTo>
                  <a:pt x="64" y="126"/>
                </a:moveTo>
                <a:cubicBezTo>
                  <a:pt x="64" y="126"/>
                  <a:pt x="64" y="126"/>
                  <a:pt x="64" y="126"/>
                </a:cubicBezTo>
                <a:cubicBezTo>
                  <a:pt x="64" y="126"/>
                  <a:pt x="64" y="126"/>
                  <a:pt x="64" y="126"/>
                </a:cubicBezTo>
                <a:cubicBezTo>
                  <a:pt x="65" y="125"/>
                  <a:pt x="66" y="125"/>
                  <a:pt x="66" y="126"/>
                </a:cubicBezTo>
                <a:cubicBezTo>
                  <a:pt x="66" y="127"/>
                  <a:pt x="66" y="127"/>
                  <a:pt x="66" y="128"/>
                </a:cubicBezTo>
                <a:cubicBezTo>
                  <a:pt x="65" y="128"/>
                  <a:pt x="65" y="129"/>
                  <a:pt x="65" y="129"/>
                </a:cubicBezTo>
                <a:cubicBezTo>
                  <a:pt x="63" y="129"/>
                  <a:pt x="62" y="128"/>
                  <a:pt x="63" y="126"/>
                </a:cubicBezTo>
                <a:cubicBezTo>
                  <a:pt x="64" y="126"/>
                  <a:pt x="64" y="126"/>
                  <a:pt x="64" y="126"/>
                </a:cubicBezTo>
                <a:close/>
                <a:moveTo>
                  <a:pt x="86" y="14"/>
                </a:moveTo>
                <a:cubicBezTo>
                  <a:pt x="86" y="14"/>
                  <a:pt x="86" y="14"/>
                  <a:pt x="85" y="14"/>
                </a:cubicBezTo>
                <a:cubicBezTo>
                  <a:pt x="85" y="14"/>
                  <a:pt x="85" y="14"/>
                  <a:pt x="85" y="15"/>
                </a:cubicBezTo>
                <a:cubicBezTo>
                  <a:pt x="86" y="16"/>
                  <a:pt x="86" y="16"/>
                  <a:pt x="87" y="18"/>
                </a:cubicBezTo>
                <a:cubicBezTo>
                  <a:pt x="85" y="16"/>
                  <a:pt x="84" y="14"/>
                  <a:pt x="83" y="12"/>
                </a:cubicBezTo>
                <a:cubicBezTo>
                  <a:pt x="83" y="13"/>
                  <a:pt x="85" y="14"/>
                  <a:pt x="86" y="14"/>
                </a:cubicBezTo>
                <a:close/>
                <a:moveTo>
                  <a:pt x="79" y="10"/>
                </a:moveTo>
                <a:cubicBezTo>
                  <a:pt x="79" y="10"/>
                  <a:pt x="79" y="10"/>
                  <a:pt x="79" y="10"/>
                </a:cubicBezTo>
                <a:cubicBezTo>
                  <a:pt x="79" y="10"/>
                  <a:pt x="79" y="10"/>
                  <a:pt x="79" y="10"/>
                </a:cubicBezTo>
                <a:close/>
                <a:moveTo>
                  <a:pt x="89" y="70"/>
                </a:moveTo>
                <a:cubicBezTo>
                  <a:pt x="88" y="70"/>
                  <a:pt x="87" y="70"/>
                  <a:pt x="85" y="67"/>
                </a:cubicBezTo>
                <a:cubicBezTo>
                  <a:pt x="85" y="67"/>
                  <a:pt x="85" y="67"/>
                  <a:pt x="85" y="67"/>
                </a:cubicBezTo>
                <a:cubicBezTo>
                  <a:pt x="84" y="65"/>
                  <a:pt x="84" y="63"/>
                  <a:pt x="83" y="61"/>
                </a:cubicBezTo>
                <a:cubicBezTo>
                  <a:pt x="82" y="58"/>
                  <a:pt x="81" y="58"/>
                  <a:pt x="81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57"/>
                  <a:pt x="80" y="56"/>
                  <a:pt x="81" y="55"/>
                </a:cubicBezTo>
                <a:cubicBezTo>
                  <a:pt x="82" y="53"/>
                  <a:pt x="88" y="51"/>
                  <a:pt x="88" y="54"/>
                </a:cubicBezTo>
                <a:cubicBezTo>
                  <a:pt x="88" y="55"/>
                  <a:pt x="87" y="55"/>
                  <a:pt x="86" y="55"/>
                </a:cubicBezTo>
                <a:cubicBezTo>
                  <a:pt x="84" y="56"/>
                  <a:pt x="84" y="56"/>
                  <a:pt x="85" y="57"/>
                </a:cubicBezTo>
                <a:cubicBezTo>
                  <a:pt x="86" y="60"/>
                  <a:pt x="88" y="62"/>
                  <a:pt x="90" y="64"/>
                </a:cubicBezTo>
                <a:cubicBezTo>
                  <a:pt x="90" y="65"/>
                  <a:pt x="91" y="66"/>
                  <a:pt x="91" y="67"/>
                </a:cubicBezTo>
                <a:cubicBezTo>
                  <a:pt x="91" y="69"/>
                  <a:pt x="89" y="70"/>
                  <a:pt x="89" y="70"/>
                </a:cubicBezTo>
                <a:close/>
                <a:moveTo>
                  <a:pt x="96" y="56"/>
                </a:moveTo>
                <a:cubicBezTo>
                  <a:pt x="96" y="56"/>
                  <a:pt x="95" y="56"/>
                  <a:pt x="95" y="56"/>
                </a:cubicBezTo>
                <a:cubicBezTo>
                  <a:pt x="95" y="56"/>
                  <a:pt x="95" y="56"/>
                  <a:pt x="95" y="55"/>
                </a:cubicBezTo>
                <a:cubicBezTo>
                  <a:pt x="94" y="54"/>
                  <a:pt x="94" y="54"/>
                  <a:pt x="94" y="54"/>
                </a:cubicBezTo>
                <a:cubicBezTo>
                  <a:pt x="94" y="54"/>
                  <a:pt x="94" y="54"/>
                  <a:pt x="94" y="56"/>
                </a:cubicBezTo>
                <a:cubicBezTo>
                  <a:pt x="92" y="55"/>
                  <a:pt x="93" y="54"/>
                  <a:pt x="94" y="53"/>
                </a:cubicBezTo>
                <a:cubicBezTo>
                  <a:pt x="95" y="53"/>
                  <a:pt x="96" y="53"/>
                  <a:pt x="96" y="54"/>
                </a:cubicBezTo>
                <a:cubicBezTo>
                  <a:pt x="96" y="54"/>
                  <a:pt x="96" y="56"/>
                  <a:pt x="96" y="56"/>
                </a:cubicBezTo>
                <a:close/>
                <a:moveTo>
                  <a:pt x="109" y="51"/>
                </a:moveTo>
                <a:cubicBezTo>
                  <a:pt x="109" y="51"/>
                  <a:pt x="108" y="51"/>
                  <a:pt x="108" y="51"/>
                </a:cubicBezTo>
                <a:cubicBezTo>
                  <a:pt x="108" y="50"/>
                  <a:pt x="108" y="50"/>
                  <a:pt x="108" y="50"/>
                </a:cubicBezTo>
                <a:cubicBezTo>
                  <a:pt x="108" y="49"/>
                  <a:pt x="109" y="49"/>
                  <a:pt x="109" y="49"/>
                </a:cubicBezTo>
                <a:cubicBezTo>
                  <a:pt x="109" y="49"/>
                  <a:pt x="109" y="49"/>
                  <a:pt x="109" y="49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09" y="51"/>
                  <a:pt x="109" y="51"/>
                  <a:pt x="109" y="51"/>
                </a:cubicBezTo>
                <a:close/>
                <a:moveTo>
                  <a:pt x="111" y="49"/>
                </a:moveTo>
                <a:cubicBezTo>
                  <a:pt x="111" y="49"/>
                  <a:pt x="111" y="49"/>
                  <a:pt x="111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9"/>
                  <a:pt x="111" y="49"/>
                  <a:pt x="111" y="49"/>
                </a:cubicBezTo>
                <a:close/>
                <a:moveTo>
                  <a:pt x="121" y="34"/>
                </a:moveTo>
                <a:cubicBezTo>
                  <a:pt x="121" y="34"/>
                  <a:pt x="121" y="34"/>
                  <a:pt x="121" y="34"/>
                </a:cubicBezTo>
                <a:cubicBezTo>
                  <a:pt x="121" y="34"/>
                  <a:pt x="121" y="33"/>
                  <a:pt x="120" y="32"/>
                </a:cubicBezTo>
                <a:cubicBezTo>
                  <a:pt x="120" y="30"/>
                  <a:pt x="119" y="29"/>
                  <a:pt x="118" y="27"/>
                </a:cubicBezTo>
                <a:cubicBezTo>
                  <a:pt x="118" y="27"/>
                  <a:pt x="118" y="27"/>
                  <a:pt x="118" y="27"/>
                </a:cubicBezTo>
                <a:cubicBezTo>
                  <a:pt x="119" y="28"/>
                  <a:pt x="123" y="34"/>
                  <a:pt x="121" y="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50" name="Freeform 1682">
            <a:extLst>
              <a:ext uri="{FF2B5EF4-FFF2-40B4-BE49-F238E27FC236}">
                <a16:creationId xmlns:a16="http://schemas.microsoft.com/office/drawing/2014/main" id="{BCD23F8D-2AF3-4F87-9ED3-53178174C8CB}"/>
              </a:ext>
            </a:extLst>
          </p:cNvPr>
          <p:cNvSpPr>
            <a:spLocks noEditPoints="1"/>
          </p:cNvSpPr>
          <p:nvPr/>
        </p:nvSpPr>
        <p:spPr bwMode="gray">
          <a:xfrm>
            <a:off x="1011064" y="2340191"/>
            <a:ext cx="300025" cy="303560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96 w 192"/>
              <a:gd name="T11" fmla="*/ 180 h 192"/>
              <a:gd name="T12" fmla="*/ 12 w 192"/>
              <a:gd name="T13" fmla="*/ 96 h 192"/>
              <a:gd name="T14" fmla="*/ 96 w 192"/>
              <a:gd name="T15" fmla="*/ 12 h 192"/>
              <a:gd name="T16" fmla="*/ 180 w 192"/>
              <a:gd name="T17" fmla="*/ 96 h 192"/>
              <a:gd name="T18" fmla="*/ 96 w 192"/>
              <a:gd name="T19" fmla="*/ 18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96" y="180"/>
                </a:moveTo>
                <a:cubicBezTo>
                  <a:pt x="50" y="180"/>
                  <a:pt x="12" y="142"/>
                  <a:pt x="12" y="96"/>
                </a:cubicBezTo>
                <a:cubicBezTo>
                  <a:pt x="12" y="49"/>
                  <a:pt x="50" y="12"/>
                  <a:pt x="96" y="12"/>
                </a:cubicBezTo>
                <a:cubicBezTo>
                  <a:pt x="143" y="12"/>
                  <a:pt x="180" y="49"/>
                  <a:pt x="180" y="96"/>
                </a:cubicBezTo>
                <a:cubicBezTo>
                  <a:pt x="180" y="142"/>
                  <a:pt x="143" y="180"/>
                  <a:pt x="96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sp>
        <p:nvSpPr>
          <p:cNvPr id="51" name="Oval 237">
            <a:extLst>
              <a:ext uri="{FF2B5EF4-FFF2-40B4-BE49-F238E27FC236}">
                <a16:creationId xmlns:a16="http://schemas.microsoft.com/office/drawing/2014/main" id="{A7E94E39-D5E1-4A4E-8E4F-47A9D5F2C8F6}"/>
              </a:ext>
            </a:extLst>
          </p:cNvPr>
          <p:cNvSpPr/>
          <p:nvPr/>
        </p:nvSpPr>
        <p:spPr>
          <a:xfrm>
            <a:off x="877274" y="2914119"/>
            <a:ext cx="515254" cy="47135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2" name="Picture 86">
            <a:extLst>
              <a:ext uri="{FF2B5EF4-FFF2-40B4-BE49-F238E27FC236}">
                <a16:creationId xmlns:a16="http://schemas.microsoft.com/office/drawing/2014/main" id="{33069843-7E0C-4F56-88AC-96CBFF68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23" y="2940300"/>
            <a:ext cx="339185" cy="339185"/>
          </a:xfrm>
          <a:prstGeom prst="rect">
            <a:avLst/>
          </a:prstGeom>
        </p:spPr>
      </p:pic>
      <p:sp>
        <p:nvSpPr>
          <p:cNvPr id="53" name="Oval 237">
            <a:extLst>
              <a:ext uri="{FF2B5EF4-FFF2-40B4-BE49-F238E27FC236}">
                <a16:creationId xmlns:a16="http://schemas.microsoft.com/office/drawing/2014/main" id="{BE2E5048-51CA-4F3E-BAC8-FE7E31577A83}"/>
              </a:ext>
            </a:extLst>
          </p:cNvPr>
          <p:cNvSpPr/>
          <p:nvPr/>
        </p:nvSpPr>
        <p:spPr>
          <a:xfrm>
            <a:off x="829098" y="3498511"/>
            <a:ext cx="552837" cy="54799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4" name="Oval 237">
            <a:extLst>
              <a:ext uri="{FF2B5EF4-FFF2-40B4-BE49-F238E27FC236}">
                <a16:creationId xmlns:a16="http://schemas.microsoft.com/office/drawing/2014/main" id="{A8CC5343-728F-4516-9A63-A12EE8EABC4E}"/>
              </a:ext>
            </a:extLst>
          </p:cNvPr>
          <p:cNvSpPr/>
          <p:nvPr/>
        </p:nvSpPr>
        <p:spPr>
          <a:xfrm>
            <a:off x="829098" y="4112425"/>
            <a:ext cx="552837" cy="54799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5" name="Oval 237">
            <a:extLst>
              <a:ext uri="{FF2B5EF4-FFF2-40B4-BE49-F238E27FC236}">
                <a16:creationId xmlns:a16="http://schemas.microsoft.com/office/drawing/2014/main" id="{A603A213-F972-4BBB-B761-6C98D6283D38}"/>
              </a:ext>
            </a:extLst>
          </p:cNvPr>
          <p:cNvSpPr/>
          <p:nvPr/>
        </p:nvSpPr>
        <p:spPr>
          <a:xfrm>
            <a:off x="829098" y="5340253"/>
            <a:ext cx="552837" cy="54799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6" name="Oval 237">
            <a:extLst>
              <a:ext uri="{FF2B5EF4-FFF2-40B4-BE49-F238E27FC236}">
                <a16:creationId xmlns:a16="http://schemas.microsoft.com/office/drawing/2014/main" id="{BF965993-7EC7-4638-8ED8-49F128F2496C}"/>
              </a:ext>
            </a:extLst>
          </p:cNvPr>
          <p:cNvSpPr/>
          <p:nvPr/>
        </p:nvSpPr>
        <p:spPr>
          <a:xfrm>
            <a:off x="826966" y="4726339"/>
            <a:ext cx="554969" cy="55011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4" name="Picture 91">
            <a:extLst>
              <a:ext uri="{FF2B5EF4-FFF2-40B4-BE49-F238E27FC236}">
                <a16:creationId xmlns:a16="http://schemas.microsoft.com/office/drawing/2014/main" id="{6F7A95C3-2427-4A61-85DB-E7CC042B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4730" y="3558038"/>
            <a:ext cx="328221" cy="328221"/>
          </a:xfrm>
          <a:prstGeom prst="rect">
            <a:avLst/>
          </a:prstGeom>
        </p:spPr>
      </p:pic>
      <p:pic>
        <p:nvPicPr>
          <p:cNvPr id="75" name="Picture 89">
            <a:extLst>
              <a:ext uri="{FF2B5EF4-FFF2-40B4-BE49-F238E27FC236}">
                <a16:creationId xmlns:a16="http://schemas.microsoft.com/office/drawing/2014/main" id="{FBD789C5-394C-4CFC-BDA7-E653B57C0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90" y="4844916"/>
            <a:ext cx="322861" cy="322861"/>
          </a:xfrm>
          <a:prstGeom prst="rect">
            <a:avLst/>
          </a:prstGeom>
        </p:spPr>
      </p:pic>
      <p:pic>
        <p:nvPicPr>
          <p:cNvPr id="76" name="Picture 2" descr="Relateret billede">
            <a:extLst>
              <a:ext uri="{FF2B5EF4-FFF2-40B4-BE49-F238E27FC236}">
                <a16:creationId xmlns:a16="http://schemas.microsoft.com/office/drawing/2014/main" id="{4CDAB515-2E12-4AA9-B573-7867ADC8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74" y="5347527"/>
            <a:ext cx="446012" cy="40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Relateret billede">
            <a:extLst>
              <a:ext uri="{FF2B5EF4-FFF2-40B4-BE49-F238E27FC236}">
                <a16:creationId xmlns:a16="http://schemas.microsoft.com/office/drawing/2014/main" id="{6ACE39FE-3ED0-4670-B0D0-301FFEA1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7" y="4193028"/>
            <a:ext cx="375193" cy="3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110">
            <a:extLst>
              <a:ext uri="{FF2B5EF4-FFF2-40B4-BE49-F238E27FC236}">
                <a16:creationId xmlns:a16="http://schemas.microsoft.com/office/drawing/2014/main" id="{C534ABCD-9D23-4F47-A798-02FB36BF5C70}"/>
              </a:ext>
            </a:extLst>
          </p:cNvPr>
          <p:cNvGrpSpPr/>
          <p:nvPr/>
        </p:nvGrpSpPr>
        <p:grpSpPr>
          <a:xfrm>
            <a:off x="7940560" y="2429763"/>
            <a:ext cx="3675724" cy="3103448"/>
            <a:chOff x="5356553" y="2790344"/>
            <a:chExt cx="2552923" cy="2095812"/>
          </a:xfrm>
        </p:grpSpPr>
        <p:pic>
          <p:nvPicPr>
            <p:cNvPr id="79" name="Picture 2" descr="https://upload.wikimedia.org/wikipedia/commons/thumb/4/4e/Flag_of_Uganda.svg/2000px-Flag_of_Uganda.svg.png">
              <a:extLst>
                <a:ext uri="{FF2B5EF4-FFF2-40B4-BE49-F238E27FC236}">
                  <a16:creationId xmlns:a16="http://schemas.microsoft.com/office/drawing/2014/main" id="{5E713837-8246-4110-90B2-F758DE8ED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923" y="3754485"/>
              <a:ext cx="353215" cy="235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https://upload.wikimedia.org/wikipedia/commons/thumb/3/38/Flag_of_Tanzania.svg/1280px-Flag_of_Tanzania.svg.png">
              <a:extLst>
                <a:ext uri="{FF2B5EF4-FFF2-40B4-BE49-F238E27FC236}">
                  <a16:creationId xmlns:a16="http://schemas.microsoft.com/office/drawing/2014/main" id="{B3F84176-3590-4B79-BDF5-4BD2BC856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719" y="4651831"/>
              <a:ext cx="351624" cy="23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6" descr="https://upload.wikimedia.org/wikipedia/commons/thumb/4/49/Flag_of_Kenya.svg/1280px-Flag_of_Kenya.svg.png">
              <a:extLst>
                <a:ext uri="{FF2B5EF4-FFF2-40B4-BE49-F238E27FC236}">
                  <a16:creationId xmlns:a16="http://schemas.microsoft.com/office/drawing/2014/main" id="{9B8DCCF3-F773-4ECD-BC1D-B37408774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64" y="3876532"/>
              <a:ext cx="356395" cy="2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 descr="https://upload.wikimedia.org/wikipedia/commons/thumb/7/71/Flag_of_Ethiopia.svg/255px-Flag_of_Ethiopia.svg.png">
              <a:extLst>
                <a:ext uri="{FF2B5EF4-FFF2-40B4-BE49-F238E27FC236}">
                  <a16:creationId xmlns:a16="http://schemas.microsoft.com/office/drawing/2014/main" id="{AFE113AF-A312-4511-BECC-E213F0546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264" y="3430823"/>
              <a:ext cx="469356" cy="235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Relateret billede">
              <a:extLst>
                <a:ext uri="{FF2B5EF4-FFF2-40B4-BE49-F238E27FC236}">
                  <a16:creationId xmlns:a16="http://schemas.microsoft.com/office/drawing/2014/main" id="{BFAA0674-A351-4A25-9D65-A04C8D5D5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021" y="4205921"/>
              <a:ext cx="357020" cy="237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Freeform 4">
              <a:extLst>
                <a:ext uri="{FF2B5EF4-FFF2-40B4-BE49-F238E27FC236}">
                  <a16:creationId xmlns:a16="http://schemas.microsoft.com/office/drawing/2014/main" id="{C7987207-CCAB-4A5F-B8A7-977B33370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922" y="3170329"/>
              <a:ext cx="352005" cy="429627"/>
            </a:xfrm>
            <a:custGeom>
              <a:avLst/>
              <a:gdLst/>
              <a:ahLst/>
              <a:cxnLst>
                <a:cxn ang="0">
                  <a:pos x="568" y="24"/>
                </a:cxn>
                <a:cxn ang="0">
                  <a:pos x="168" y="160"/>
                </a:cxn>
                <a:cxn ang="0">
                  <a:pos x="96" y="280"/>
                </a:cxn>
                <a:cxn ang="0">
                  <a:pos x="24" y="320"/>
                </a:cxn>
                <a:cxn ang="0">
                  <a:pos x="40" y="424"/>
                </a:cxn>
                <a:cxn ang="0">
                  <a:pos x="0" y="488"/>
                </a:cxn>
                <a:cxn ang="0">
                  <a:pos x="24" y="536"/>
                </a:cxn>
                <a:cxn ang="0">
                  <a:pos x="56" y="696"/>
                </a:cxn>
                <a:cxn ang="0">
                  <a:pos x="120" y="696"/>
                </a:cxn>
                <a:cxn ang="0">
                  <a:pos x="112" y="416"/>
                </a:cxn>
                <a:cxn ang="0">
                  <a:pos x="160" y="384"/>
                </a:cxn>
                <a:cxn ang="0">
                  <a:pos x="512" y="384"/>
                </a:cxn>
                <a:cxn ang="0">
                  <a:pos x="600" y="216"/>
                </a:cxn>
                <a:cxn ang="0">
                  <a:pos x="656" y="0"/>
                </a:cxn>
                <a:cxn ang="0">
                  <a:pos x="568" y="24"/>
                </a:cxn>
              </a:cxnLst>
              <a:rect l="0" t="0" r="r" b="b"/>
              <a:pathLst>
                <a:path w="656" h="696">
                  <a:moveTo>
                    <a:pt x="568" y="24"/>
                  </a:moveTo>
                  <a:lnTo>
                    <a:pt x="168" y="160"/>
                  </a:lnTo>
                  <a:lnTo>
                    <a:pt x="96" y="280"/>
                  </a:lnTo>
                  <a:lnTo>
                    <a:pt x="24" y="320"/>
                  </a:lnTo>
                  <a:lnTo>
                    <a:pt x="40" y="424"/>
                  </a:lnTo>
                  <a:lnTo>
                    <a:pt x="0" y="488"/>
                  </a:lnTo>
                  <a:lnTo>
                    <a:pt x="24" y="536"/>
                  </a:lnTo>
                  <a:lnTo>
                    <a:pt x="56" y="696"/>
                  </a:lnTo>
                  <a:lnTo>
                    <a:pt x="120" y="696"/>
                  </a:lnTo>
                  <a:lnTo>
                    <a:pt x="112" y="416"/>
                  </a:lnTo>
                  <a:lnTo>
                    <a:pt x="160" y="384"/>
                  </a:lnTo>
                  <a:lnTo>
                    <a:pt x="512" y="384"/>
                  </a:lnTo>
                  <a:lnTo>
                    <a:pt x="600" y="216"/>
                  </a:lnTo>
                  <a:lnTo>
                    <a:pt x="656" y="0"/>
                  </a:lnTo>
                  <a:lnTo>
                    <a:pt x="56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D238E303-4B03-44E0-B098-3771B07F5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144" y="3116173"/>
              <a:ext cx="398037" cy="379985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224" y="72"/>
                </a:cxn>
                <a:cxn ang="0">
                  <a:pos x="264" y="384"/>
                </a:cxn>
                <a:cxn ang="0">
                  <a:pos x="0" y="384"/>
                </a:cxn>
                <a:cxn ang="0">
                  <a:pos x="8" y="496"/>
                </a:cxn>
                <a:cxn ang="0">
                  <a:pos x="192" y="504"/>
                </a:cxn>
                <a:cxn ang="0">
                  <a:pos x="208" y="616"/>
                </a:cxn>
                <a:cxn ang="0">
                  <a:pos x="296" y="616"/>
                </a:cxn>
                <a:cxn ang="0">
                  <a:pos x="336" y="504"/>
                </a:cxn>
                <a:cxn ang="0">
                  <a:pos x="408" y="512"/>
                </a:cxn>
                <a:cxn ang="0">
                  <a:pos x="672" y="376"/>
                </a:cxn>
                <a:cxn ang="0">
                  <a:pos x="744" y="248"/>
                </a:cxn>
                <a:cxn ang="0">
                  <a:pos x="312" y="0"/>
                </a:cxn>
              </a:cxnLst>
              <a:rect l="0" t="0" r="r" b="b"/>
              <a:pathLst>
                <a:path w="744" h="616">
                  <a:moveTo>
                    <a:pt x="312" y="0"/>
                  </a:moveTo>
                  <a:lnTo>
                    <a:pt x="224" y="72"/>
                  </a:lnTo>
                  <a:lnTo>
                    <a:pt x="264" y="384"/>
                  </a:lnTo>
                  <a:lnTo>
                    <a:pt x="0" y="384"/>
                  </a:lnTo>
                  <a:lnTo>
                    <a:pt x="8" y="496"/>
                  </a:lnTo>
                  <a:lnTo>
                    <a:pt x="192" y="504"/>
                  </a:lnTo>
                  <a:lnTo>
                    <a:pt x="208" y="616"/>
                  </a:lnTo>
                  <a:lnTo>
                    <a:pt x="296" y="616"/>
                  </a:lnTo>
                  <a:lnTo>
                    <a:pt x="336" y="504"/>
                  </a:lnTo>
                  <a:lnTo>
                    <a:pt x="408" y="512"/>
                  </a:lnTo>
                  <a:lnTo>
                    <a:pt x="672" y="376"/>
                  </a:lnTo>
                  <a:lnTo>
                    <a:pt x="744" y="24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7D3E7833-D7B2-4AE1-B732-DC981C471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888" y="2790344"/>
              <a:ext cx="179614" cy="241890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88" y="80"/>
                </a:cxn>
                <a:cxn ang="0">
                  <a:pos x="56" y="224"/>
                </a:cxn>
                <a:cxn ang="0">
                  <a:pos x="0" y="376"/>
                </a:cxn>
                <a:cxn ang="0">
                  <a:pos x="88" y="392"/>
                </a:cxn>
                <a:cxn ang="0">
                  <a:pos x="96" y="352"/>
                </a:cxn>
                <a:cxn ang="0">
                  <a:pos x="312" y="208"/>
                </a:cxn>
                <a:cxn ang="0">
                  <a:pos x="336" y="0"/>
                </a:cxn>
              </a:cxnLst>
              <a:rect l="0" t="0" r="r" b="b"/>
              <a:pathLst>
                <a:path w="336" h="392">
                  <a:moveTo>
                    <a:pt x="336" y="0"/>
                  </a:moveTo>
                  <a:lnTo>
                    <a:pt x="288" y="80"/>
                  </a:lnTo>
                  <a:lnTo>
                    <a:pt x="56" y="224"/>
                  </a:lnTo>
                  <a:lnTo>
                    <a:pt x="0" y="376"/>
                  </a:lnTo>
                  <a:lnTo>
                    <a:pt x="88" y="392"/>
                  </a:lnTo>
                  <a:lnTo>
                    <a:pt x="96" y="352"/>
                  </a:lnTo>
                  <a:lnTo>
                    <a:pt x="312" y="20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87" name="Freeform 7">
              <a:extLst>
                <a:ext uri="{FF2B5EF4-FFF2-40B4-BE49-F238E27FC236}">
                  <a16:creationId xmlns:a16="http://schemas.microsoft.com/office/drawing/2014/main" id="{632910BE-FA10-4965-ADB7-0E7551533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548" y="3022306"/>
              <a:ext cx="201274" cy="197665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376" y="16"/>
                </a:cxn>
                <a:cxn ang="0">
                  <a:pos x="320" y="80"/>
                </a:cxn>
                <a:cxn ang="0">
                  <a:pos x="280" y="136"/>
                </a:cxn>
                <a:cxn ang="0">
                  <a:pos x="200" y="136"/>
                </a:cxn>
                <a:cxn ang="0">
                  <a:pos x="120" y="320"/>
                </a:cxn>
                <a:cxn ang="0">
                  <a:pos x="0" y="296"/>
                </a:cxn>
                <a:cxn ang="0">
                  <a:pos x="112" y="88"/>
                </a:cxn>
                <a:cxn ang="0">
                  <a:pos x="288" y="0"/>
                </a:cxn>
              </a:cxnLst>
              <a:rect l="0" t="0" r="r" b="b"/>
              <a:pathLst>
                <a:path w="376" h="320">
                  <a:moveTo>
                    <a:pt x="288" y="0"/>
                  </a:moveTo>
                  <a:lnTo>
                    <a:pt x="376" y="16"/>
                  </a:lnTo>
                  <a:lnTo>
                    <a:pt x="320" y="80"/>
                  </a:lnTo>
                  <a:lnTo>
                    <a:pt x="280" y="136"/>
                  </a:lnTo>
                  <a:lnTo>
                    <a:pt x="200" y="136"/>
                  </a:lnTo>
                  <a:lnTo>
                    <a:pt x="120" y="320"/>
                  </a:lnTo>
                  <a:lnTo>
                    <a:pt x="0" y="296"/>
                  </a:lnTo>
                  <a:lnTo>
                    <a:pt x="112" y="88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id="{C2218A0D-881E-4FE3-9BEC-E306B4C24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653" y="2830057"/>
              <a:ext cx="93869" cy="167879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160" y="0"/>
                </a:cxn>
                <a:cxn ang="0">
                  <a:pos x="176" y="168"/>
                </a:cxn>
                <a:cxn ang="0">
                  <a:pos x="120" y="272"/>
                </a:cxn>
                <a:cxn ang="0">
                  <a:pos x="32" y="176"/>
                </a:cxn>
                <a:cxn ang="0">
                  <a:pos x="0" y="144"/>
                </a:cxn>
                <a:cxn ang="0">
                  <a:pos x="32" y="104"/>
                </a:cxn>
                <a:cxn ang="0">
                  <a:pos x="8" y="24"/>
                </a:cxn>
              </a:cxnLst>
              <a:rect l="0" t="0" r="r" b="b"/>
              <a:pathLst>
                <a:path w="176" h="272">
                  <a:moveTo>
                    <a:pt x="8" y="24"/>
                  </a:moveTo>
                  <a:lnTo>
                    <a:pt x="160" y="0"/>
                  </a:lnTo>
                  <a:lnTo>
                    <a:pt x="176" y="168"/>
                  </a:lnTo>
                  <a:lnTo>
                    <a:pt x="120" y="272"/>
                  </a:lnTo>
                  <a:lnTo>
                    <a:pt x="32" y="176"/>
                  </a:lnTo>
                  <a:lnTo>
                    <a:pt x="0" y="144"/>
                  </a:lnTo>
                  <a:lnTo>
                    <a:pt x="32" y="104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89" name="Freeform 9">
              <a:extLst>
                <a:ext uri="{FF2B5EF4-FFF2-40B4-BE49-F238E27FC236}">
                  <a16:creationId xmlns:a16="http://schemas.microsoft.com/office/drawing/2014/main" id="{0865C842-C209-4D82-945C-856E2A775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373" y="3071948"/>
              <a:ext cx="261747" cy="286117"/>
            </a:xfrm>
            <a:custGeom>
              <a:avLst/>
              <a:gdLst/>
              <a:ahLst/>
              <a:cxnLst>
                <a:cxn ang="0">
                  <a:pos x="368" y="0"/>
                </a:cxn>
                <a:cxn ang="0">
                  <a:pos x="488" y="72"/>
                </a:cxn>
                <a:cxn ang="0">
                  <a:pos x="408" y="144"/>
                </a:cxn>
                <a:cxn ang="0">
                  <a:pos x="440" y="456"/>
                </a:cxn>
                <a:cxn ang="0">
                  <a:pos x="184" y="456"/>
                </a:cxn>
                <a:cxn ang="0">
                  <a:pos x="112" y="424"/>
                </a:cxn>
                <a:cxn ang="0">
                  <a:pos x="0" y="464"/>
                </a:cxn>
                <a:cxn ang="0">
                  <a:pos x="48" y="336"/>
                </a:cxn>
                <a:cxn ang="0">
                  <a:pos x="48" y="216"/>
                </a:cxn>
                <a:cxn ang="0">
                  <a:pos x="168" y="240"/>
                </a:cxn>
                <a:cxn ang="0">
                  <a:pos x="248" y="48"/>
                </a:cxn>
                <a:cxn ang="0">
                  <a:pos x="328" y="48"/>
                </a:cxn>
                <a:cxn ang="0">
                  <a:pos x="368" y="0"/>
                </a:cxn>
              </a:cxnLst>
              <a:rect l="0" t="0" r="r" b="b"/>
              <a:pathLst>
                <a:path w="488" h="464">
                  <a:moveTo>
                    <a:pt x="368" y="0"/>
                  </a:moveTo>
                  <a:lnTo>
                    <a:pt x="488" y="72"/>
                  </a:lnTo>
                  <a:lnTo>
                    <a:pt x="408" y="144"/>
                  </a:lnTo>
                  <a:lnTo>
                    <a:pt x="440" y="456"/>
                  </a:lnTo>
                  <a:lnTo>
                    <a:pt x="184" y="456"/>
                  </a:lnTo>
                  <a:lnTo>
                    <a:pt x="112" y="424"/>
                  </a:lnTo>
                  <a:lnTo>
                    <a:pt x="0" y="464"/>
                  </a:lnTo>
                  <a:lnTo>
                    <a:pt x="48" y="336"/>
                  </a:lnTo>
                  <a:lnTo>
                    <a:pt x="48" y="216"/>
                  </a:lnTo>
                  <a:lnTo>
                    <a:pt x="168" y="240"/>
                  </a:lnTo>
                  <a:lnTo>
                    <a:pt x="248" y="48"/>
                  </a:lnTo>
                  <a:lnTo>
                    <a:pt x="328" y="4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id="{5CD4A0F9-59BF-4E47-BFBB-234E1ACD7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037" y="2790344"/>
              <a:ext cx="509053" cy="479268"/>
            </a:xfrm>
            <a:custGeom>
              <a:avLst/>
              <a:gdLst/>
              <a:ahLst/>
              <a:cxnLst>
                <a:cxn ang="0">
                  <a:pos x="304" y="0"/>
                </a:cxn>
                <a:cxn ang="0">
                  <a:pos x="624" y="96"/>
                </a:cxn>
                <a:cxn ang="0">
                  <a:pos x="672" y="88"/>
                </a:cxn>
                <a:cxn ang="0">
                  <a:pos x="696" y="168"/>
                </a:cxn>
                <a:cxn ang="0">
                  <a:pos x="664" y="208"/>
                </a:cxn>
                <a:cxn ang="0">
                  <a:pos x="704" y="240"/>
                </a:cxn>
                <a:cxn ang="0">
                  <a:pos x="792" y="344"/>
                </a:cxn>
                <a:cxn ang="0">
                  <a:pos x="792" y="432"/>
                </a:cxn>
                <a:cxn ang="0">
                  <a:pos x="752" y="488"/>
                </a:cxn>
                <a:cxn ang="0">
                  <a:pos x="952" y="648"/>
                </a:cxn>
                <a:cxn ang="0">
                  <a:pos x="552" y="776"/>
                </a:cxn>
                <a:cxn ang="0">
                  <a:pos x="128" y="536"/>
                </a:cxn>
                <a:cxn ang="0">
                  <a:pos x="0" y="456"/>
                </a:cxn>
                <a:cxn ang="0">
                  <a:pos x="56" y="392"/>
                </a:cxn>
                <a:cxn ang="0">
                  <a:pos x="64" y="352"/>
                </a:cxn>
                <a:cxn ang="0">
                  <a:pos x="280" y="208"/>
                </a:cxn>
                <a:cxn ang="0">
                  <a:pos x="304" y="0"/>
                </a:cxn>
              </a:cxnLst>
              <a:rect l="0" t="0" r="r" b="b"/>
              <a:pathLst>
                <a:path w="952" h="776">
                  <a:moveTo>
                    <a:pt x="304" y="0"/>
                  </a:moveTo>
                  <a:lnTo>
                    <a:pt x="624" y="96"/>
                  </a:lnTo>
                  <a:lnTo>
                    <a:pt x="672" y="88"/>
                  </a:lnTo>
                  <a:lnTo>
                    <a:pt x="696" y="168"/>
                  </a:lnTo>
                  <a:lnTo>
                    <a:pt x="664" y="208"/>
                  </a:lnTo>
                  <a:lnTo>
                    <a:pt x="704" y="240"/>
                  </a:lnTo>
                  <a:lnTo>
                    <a:pt x="792" y="344"/>
                  </a:lnTo>
                  <a:lnTo>
                    <a:pt x="792" y="432"/>
                  </a:lnTo>
                  <a:lnTo>
                    <a:pt x="752" y="488"/>
                  </a:lnTo>
                  <a:lnTo>
                    <a:pt x="952" y="648"/>
                  </a:lnTo>
                  <a:lnTo>
                    <a:pt x="552" y="776"/>
                  </a:lnTo>
                  <a:lnTo>
                    <a:pt x="128" y="536"/>
                  </a:lnTo>
                  <a:lnTo>
                    <a:pt x="0" y="456"/>
                  </a:lnTo>
                  <a:lnTo>
                    <a:pt x="56" y="392"/>
                  </a:lnTo>
                  <a:lnTo>
                    <a:pt x="64" y="352"/>
                  </a:lnTo>
                  <a:lnTo>
                    <a:pt x="280" y="20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B39A58B3-E602-4843-AF17-359E509CD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976" y="2933854"/>
              <a:ext cx="376375" cy="340271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40" y="96"/>
                </a:cxn>
                <a:cxn ang="0">
                  <a:pos x="48" y="200"/>
                </a:cxn>
                <a:cxn ang="0">
                  <a:pos x="0" y="264"/>
                </a:cxn>
                <a:cxn ang="0">
                  <a:pos x="208" y="416"/>
                </a:cxn>
                <a:cxn ang="0">
                  <a:pos x="288" y="384"/>
                </a:cxn>
                <a:cxn ang="0">
                  <a:pos x="632" y="552"/>
                </a:cxn>
                <a:cxn ang="0">
                  <a:pos x="704" y="520"/>
                </a:cxn>
                <a:cxn ang="0">
                  <a:pos x="704" y="416"/>
                </a:cxn>
                <a:cxn ang="0">
                  <a:pos x="688" y="80"/>
                </a:cxn>
                <a:cxn ang="0">
                  <a:pos x="520" y="32"/>
                </a:cxn>
                <a:cxn ang="0">
                  <a:pos x="440" y="88"/>
                </a:cxn>
                <a:cxn ang="0">
                  <a:pos x="384" y="160"/>
                </a:cxn>
                <a:cxn ang="0">
                  <a:pos x="232" y="24"/>
                </a:cxn>
                <a:cxn ang="0">
                  <a:pos x="96" y="0"/>
                </a:cxn>
              </a:cxnLst>
              <a:rect l="0" t="0" r="r" b="b"/>
              <a:pathLst>
                <a:path w="704" h="552">
                  <a:moveTo>
                    <a:pt x="96" y="0"/>
                  </a:moveTo>
                  <a:lnTo>
                    <a:pt x="40" y="96"/>
                  </a:lnTo>
                  <a:lnTo>
                    <a:pt x="48" y="200"/>
                  </a:lnTo>
                  <a:lnTo>
                    <a:pt x="0" y="264"/>
                  </a:lnTo>
                  <a:lnTo>
                    <a:pt x="208" y="416"/>
                  </a:lnTo>
                  <a:lnTo>
                    <a:pt x="288" y="384"/>
                  </a:lnTo>
                  <a:lnTo>
                    <a:pt x="632" y="552"/>
                  </a:lnTo>
                  <a:lnTo>
                    <a:pt x="704" y="520"/>
                  </a:lnTo>
                  <a:lnTo>
                    <a:pt x="704" y="416"/>
                  </a:lnTo>
                  <a:lnTo>
                    <a:pt x="688" y="80"/>
                  </a:lnTo>
                  <a:lnTo>
                    <a:pt x="520" y="32"/>
                  </a:lnTo>
                  <a:lnTo>
                    <a:pt x="440" y="88"/>
                  </a:lnTo>
                  <a:lnTo>
                    <a:pt x="384" y="160"/>
                  </a:lnTo>
                  <a:lnTo>
                    <a:pt x="232" y="2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3077DC38-00BC-4991-9C67-A81F2AD26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27" y="2982593"/>
              <a:ext cx="240085" cy="2130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344"/>
                </a:cxn>
                <a:cxn ang="0">
                  <a:pos x="448" y="344"/>
                </a:cxn>
                <a:cxn ang="0">
                  <a:pos x="264" y="144"/>
                </a:cxn>
                <a:cxn ang="0">
                  <a:pos x="264" y="16"/>
                </a:cxn>
                <a:cxn ang="0">
                  <a:pos x="176" y="8"/>
                </a:cxn>
                <a:cxn ang="0">
                  <a:pos x="112" y="24"/>
                </a:cxn>
                <a:cxn ang="0">
                  <a:pos x="0" y="0"/>
                </a:cxn>
              </a:cxnLst>
              <a:rect l="0" t="0" r="r" b="b"/>
              <a:pathLst>
                <a:path w="448" h="344">
                  <a:moveTo>
                    <a:pt x="0" y="0"/>
                  </a:moveTo>
                  <a:lnTo>
                    <a:pt x="16" y="344"/>
                  </a:lnTo>
                  <a:lnTo>
                    <a:pt x="448" y="344"/>
                  </a:lnTo>
                  <a:lnTo>
                    <a:pt x="264" y="144"/>
                  </a:lnTo>
                  <a:lnTo>
                    <a:pt x="264" y="16"/>
                  </a:lnTo>
                  <a:lnTo>
                    <a:pt x="176" y="8"/>
                  </a:lnTo>
                  <a:lnTo>
                    <a:pt x="1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id="{87EBDE73-D353-4C8B-9FB5-2098B8C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970" y="3190185"/>
              <a:ext cx="380887" cy="449483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608" y="0"/>
                </a:cxn>
                <a:cxn ang="0">
                  <a:pos x="712" y="248"/>
                </a:cxn>
                <a:cxn ang="0">
                  <a:pos x="608" y="504"/>
                </a:cxn>
                <a:cxn ang="0">
                  <a:pos x="624" y="656"/>
                </a:cxn>
                <a:cxn ang="0">
                  <a:pos x="568" y="728"/>
                </a:cxn>
                <a:cxn ang="0">
                  <a:pos x="408" y="728"/>
                </a:cxn>
                <a:cxn ang="0">
                  <a:pos x="248" y="680"/>
                </a:cxn>
                <a:cxn ang="0">
                  <a:pos x="176" y="584"/>
                </a:cxn>
                <a:cxn ang="0">
                  <a:pos x="112" y="584"/>
                </a:cxn>
                <a:cxn ang="0">
                  <a:pos x="0" y="376"/>
                </a:cxn>
                <a:cxn ang="0">
                  <a:pos x="32" y="288"/>
                </a:cxn>
                <a:cxn ang="0">
                  <a:pos x="88" y="272"/>
                </a:cxn>
                <a:cxn ang="0">
                  <a:pos x="112" y="136"/>
                </a:cxn>
                <a:cxn ang="0">
                  <a:pos x="176" y="104"/>
                </a:cxn>
                <a:cxn ang="0">
                  <a:pos x="184" y="0"/>
                </a:cxn>
              </a:cxnLst>
              <a:rect l="0" t="0" r="r" b="b"/>
              <a:pathLst>
                <a:path w="712" h="728">
                  <a:moveTo>
                    <a:pt x="184" y="0"/>
                  </a:moveTo>
                  <a:lnTo>
                    <a:pt x="608" y="0"/>
                  </a:lnTo>
                  <a:lnTo>
                    <a:pt x="712" y="248"/>
                  </a:lnTo>
                  <a:lnTo>
                    <a:pt x="608" y="504"/>
                  </a:lnTo>
                  <a:lnTo>
                    <a:pt x="624" y="656"/>
                  </a:lnTo>
                  <a:lnTo>
                    <a:pt x="568" y="728"/>
                  </a:lnTo>
                  <a:lnTo>
                    <a:pt x="408" y="728"/>
                  </a:lnTo>
                  <a:lnTo>
                    <a:pt x="248" y="680"/>
                  </a:lnTo>
                  <a:lnTo>
                    <a:pt x="176" y="584"/>
                  </a:lnTo>
                  <a:lnTo>
                    <a:pt x="112" y="584"/>
                  </a:lnTo>
                  <a:lnTo>
                    <a:pt x="0" y="376"/>
                  </a:lnTo>
                  <a:lnTo>
                    <a:pt x="32" y="288"/>
                  </a:lnTo>
                  <a:lnTo>
                    <a:pt x="88" y="272"/>
                  </a:lnTo>
                  <a:lnTo>
                    <a:pt x="112" y="136"/>
                  </a:lnTo>
                  <a:lnTo>
                    <a:pt x="176" y="10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4" name="Freeform 14">
              <a:extLst>
                <a:ext uri="{FF2B5EF4-FFF2-40B4-BE49-F238E27FC236}">
                  <a16:creationId xmlns:a16="http://schemas.microsoft.com/office/drawing/2014/main" id="{07D65396-ACCB-45EA-A525-6764A9269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695" y="3170329"/>
              <a:ext cx="261747" cy="375472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488" y="168"/>
                </a:cxn>
                <a:cxn ang="0">
                  <a:pos x="464" y="304"/>
                </a:cxn>
                <a:cxn ang="0">
                  <a:pos x="408" y="320"/>
                </a:cxn>
                <a:cxn ang="0">
                  <a:pos x="376" y="408"/>
                </a:cxn>
                <a:cxn ang="0">
                  <a:pos x="440" y="520"/>
                </a:cxn>
                <a:cxn ang="0">
                  <a:pos x="288" y="584"/>
                </a:cxn>
                <a:cxn ang="0">
                  <a:pos x="128" y="608"/>
                </a:cxn>
                <a:cxn ang="0">
                  <a:pos x="80" y="576"/>
                </a:cxn>
                <a:cxn ang="0">
                  <a:pos x="136" y="528"/>
                </a:cxn>
                <a:cxn ang="0">
                  <a:pos x="96" y="416"/>
                </a:cxn>
                <a:cxn ang="0">
                  <a:pos x="0" y="384"/>
                </a:cxn>
                <a:cxn ang="0">
                  <a:pos x="88" y="208"/>
                </a:cxn>
                <a:cxn ang="0">
                  <a:pos x="152" y="0"/>
                </a:cxn>
              </a:cxnLst>
              <a:rect l="0" t="0" r="r" b="b"/>
              <a:pathLst>
                <a:path w="488" h="608">
                  <a:moveTo>
                    <a:pt x="152" y="0"/>
                  </a:moveTo>
                  <a:lnTo>
                    <a:pt x="488" y="168"/>
                  </a:lnTo>
                  <a:lnTo>
                    <a:pt x="464" y="304"/>
                  </a:lnTo>
                  <a:lnTo>
                    <a:pt x="408" y="320"/>
                  </a:lnTo>
                  <a:lnTo>
                    <a:pt x="376" y="408"/>
                  </a:lnTo>
                  <a:lnTo>
                    <a:pt x="440" y="520"/>
                  </a:lnTo>
                  <a:lnTo>
                    <a:pt x="288" y="584"/>
                  </a:lnTo>
                  <a:lnTo>
                    <a:pt x="128" y="608"/>
                  </a:lnTo>
                  <a:lnTo>
                    <a:pt x="80" y="576"/>
                  </a:lnTo>
                  <a:lnTo>
                    <a:pt x="136" y="528"/>
                  </a:lnTo>
                  <a:lnTo>
                    <a:pt x="96" y="416"/>
                  </a:lnTo>
                  <a:lnTo>
                    <a:pt x="0" y="384"/>
                  </a:lnTo>
                  <a:lnTo>
                    <a:pt x="88" y="20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5" name="Freeform 15">
              <a:extLst>
                <a:ext uri="{FF2B5EF4-FFF2-40B4-BE49-F238E27FC236}">
                  <a16:creationId xmlns:a16="http://schemas.microsoft.com/office/drawing/2014/main" id="{5F9312A1-13F5-4E61-907C-093CAE2FB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250" y="3333695"/>
              <a:ext cx="107407" cy="88452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28" y="0"/>
                </a:cxn>
                <a:cxn ang="0">
                  <a:pos x="192" y="32"/>
                </a:cxn>
                <a:cxn ang="0">
                  <a:pos x="200" y="144"/>
                </a:cxn>
                <a:cxn ang="0">
                  <a:pos x="0" y="128"/>
                </a:cxn>
                <a:cxn ang="0">
                  <a:pos x="16" y="40"/>
                </a:cxn>
              </a:cxnLst>
              <a:rect l="0" t="0" r="r" b="b"/>
              <a:pathLst>
                <a:path w="200" h="144">
                  <a:moveTo>
                    <a:pt x="16" y="40"/>
                  </a:moveTo>
                  <a:lnTo>
                    <a:pt x="128" y="0"/>
                  </a:lnTo>
                  <a:lnTo>
                    <a:pt x="192" y="32"/>
                  </a:lnTo>
                  <a:lnTo>
                    <a:pt x="200" y="144"/>
                  </a:lnTo>
                  <a:lnTo>
                    <a:pt x="0" y="12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70B21F13-64A3-441D-AFAA-76E2F0007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250" y="3412219"/>
              <a:ext cx="107407" cy="496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0" y="16"/>
                </a:cxn>
                <a:cxn ang="0">
                  <a:pos x="88" y="80"/>
                </a:cxn>
                <a:cxn ang="0">
                  <a:pos x="0" y="0"/>
                </a:cxn>
              </a:cxnLst>
              <a:rect l="0" t="0" r="r" b="b"/>
              <a:pathLst>
                <a:path w="200" h="80">
                  <a:moveTo>
                    <a:pt x="0" y="0"/>
                  </a:moveTo>
                  <a:lnTo>
                    <a:pt x="200" y="16"/>
                  </a:lnTo>
                  <a:lnTo>
                    <a:pt x="88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7" name="Freeform 17">
              <a:extLst>
                <a:ext uri="{FF2B5EF4-FFF2-40B4-BE49-F238E27FC236}">
                  <a16:creationId xmlns:a16="http://schemas.microsoft.com/office/drawing/2014/main" id="{084CD737-795F-4AFB-BB3F-6B6A19C8F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087" y="3422148"/>
              <a:ext cx="170587" cy="138997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112" y="0"/>
                </a:cxn>
                <a:cxn ang="0">
                  <a:pos x="296" y="8"/>
                </a:cxn>
                <a:cxn ang="0">
                  <a:pos x="320" y="120"/>
                </a:cxn>
                <a:cxn ang="0">
                  <a:pos x="288" y="224"/>
                </a:cxn>
                <a:cxn ang="0">
                  <a:pos x="200" y="160"/>
                </a:cxn>
                <a:cxn ang="0">
                  <a:pos x="144" y="104"/>
                </a:cxn>
                <a:cxn ang="0">
                  <a:pos x="88" y="152"/>
                </a:cxn>
                <a:cxn ang="0">
                  <a:pos x="0" y="64"/>
                </a:cxn>
              </a:cxnLst>
              <a:rect l="0" t="0" r="r" b="b"/>
              <a:pathLst>
                <a:path w="320" h="224">
                  <a:moveTo>
                    <a:pt x="0" y="64"/>
                  </a:moveTo>
                  <a:lnTo>
                    <a:pt x="112" y="0"/>
                  </a:lnTo>
                  <a:lnTo>
                    <a:pt x="296" y="8"/>
                  </a:lnTo>
                  <a:lnTo>
                    <a:pt x="320" y="120"/>
                  </a:lnTo>
                  <a:lnTo>
                    <a:pt x="288" y="224"/>
                  </a:lnTo>
                  <a:lnTo>
                    <a:pt x="200" y="160"/>
                  </a:lnTo>
                  <a:lnTo>
                    <a:pt x="144" y="104"/>
                  </a:lnTo>
                  <a:lnTo>
                    <a:pt x="88" y="1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8" name="Freeform 18">
              <a:extLst>
                <a:ext uri="{FF2B5EF4-FFF2-40B4-BE49-F238E27FC236}">
                  <a16:creationId xmlns:a16="http://schemas.microsoft.com/office/drawing/2014/main" id="{D7817DCD-C05D-4AD5-9094-B4D50F97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888" y="3496159"/>
              <a:ext cx="132679" cy="12906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36" y="0"/>
                </a:cxn>
                <a:cxn ang="0">
                  <a:pos x="248" y="72"/>
                </a:cxn>
                <a:cxn ang="0">
                  <a:pos x="232" y="168"/>
                </a:cxn>
                <a:cxn ang="0">
                  <a:pos x="80" y="176"/>
                </a:cxn>
                <a:cxn ang="0">
                  <a:pos x="0" y="208"/>
                </a:cxn>
                <a:cxn ang="0">
                  <a:pos x="24" y="104"/>
                </a:cxn>
                <a:cxn ang="0">
                  <a:pos x="56" y="0"/>
                </a:cxn>
              </a:cxnLst>
              <a:rect l="0" t="0" r="r" b="b"/>
              <a:pathLst>
                <a:path w="248" h="208">
                  <a:moveTo>
                    <a:pt x="56" y="0"/>
                  </a:moveTo>
                  <a:lnTo>
                    <a:pt x="136" y="0"/>
                  </a:lnTo>
                  <a:lnTo>
                    <a:pt x="248" y="72"/>
                  </a:lnTo>
                  <a:lnTo>
                    <a:pt x="232" y="168"/>
                  </a:lnTo>
                  <a:lnTo>
                    <a:pt x="80" y="176"/>
                  </a:lnTo>
                  <a:lnTo>
                    <a:pt x="0" y="208"/>
                  </a:lnTo>
                  <a:lnTo>
                    <a:pt x="24" y="10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99" name="Freeform 19">
              <a:extLst>
                <a:ext uri="{FF2B5EF4-FFF2-40B4-BE49-F238E27FC236}">
                  <a16:creationId xmlns:a16="http://schemas.microsoft.com/office/drawing/2014/main" id="{B742A7C0-CD8F-42DE-8DF0-678AFFC12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5542" y="3477204"/>
              <a:ext cx="94771" cy="12275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4" y="0"/>
                </a:cxn>
                <a:cxn ang="0">
                  <a:pos x="176" y="200"/>
                </a:cxn>
                <a:cxn ang="0">
                  <a:pos x="0" y="200"/>
                </a:cxn>
                <a:cxn ang="0">
                  <a:pos x="24" y="0"/>
                </a:cxn>
              </a:cxnLst>
              <a:rect l="0" t="0" r="r" b="b"/>
              <a:pathLst>
                <a:path w="176" h="200">
                  <a:moveTo>
                    <a:pt x="24" y="0"/>
                  </a:moveTo>
                  <a:lnTo>
                    <a:pt x="144" y="0"/>
                  </a:lnTo>
                  <a:lnTo>
                    <a:pt x="176" y="200"/>
                  </a:lnTo>
                  <a:lnTo>
                    <a:pt x="0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0" name="Freeform 20">
              <a:extLst>
                <a:ext uri="{FF2B5EF4-FFF2-40B4-BE49-F238E27FC236}">
                  <a16:creationId xmlns:a16="http://schemas.microsoft.com/office/drawing/2014/main" id="{92712D00-5925-4D92-9A0A-93288A528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582" y="3367992"/>
              <a:ext cx="185029" cy="231962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0" y="208"/>
                </a:cxn>
                <a:cxn ang="0">
                  <a:pos x="112" y="280"/>
                </a:cxn>
                <a:cxn ang="0">
                  <a:pos x="128" y="184"/>
                </a:cxn>
                <a:cxn ang="0">
                  <a:pos x="248" y="176"/>
                </a:cxn>
                <a:cxn ang="0">
                  <a:pos x="272" y="376"/>
                </a:cxn>
                <a:cxn ang="0">
                  <a:pos x="344" y="376"/>
                </a:cxn>
                <a:cxn ang="0">
                  <a:pos x="312" y="216"/>
                </a:cxn>
                <a:cxn ang="0">
                  <a:pos x="288" y="168"/>
                </a:cxn>
                <a:cxn ang="0">
                  <a:pos x="328" y="144"/>
                </a:cxn>
                <a:cxn ang="0">
                  <a:pos x="312" y="0"/>
                </a:cxn>
                <a:cxn ang="0">
                  <a:pos x="120" y="96"/>
                </a:cxn>
                <a:cxn ang="0">
                  <a:pos x="48" y="96"/>
                </a:cxn>
              </a:cxnLst>
              <a:rect l="0" t="0" r="r" b="b"/>
              <a:pathLst>
                <a:path w="344" h="376">
                  <a:moveTo>
                    <a:pt x="48" y="96"/>
                  </a:moveTo>
                  <a:lnTo>
                    <a:pt x="0" y="208"/>
                  </a:lnTo>
                  <a:lnTo>
                    <a:pt x="112" y="280"/>
                  </a:lnTo>
                  <a:lnTo>
                    <a:pt x="128" y="184"/>
                  </a:lnTo>
                  <a:lnTo>
                    <a:pt x="248" y="176"/>
                  </a:lnTo>
                  <a:lnTo>
                    <a:pt x="272" y="376"/>
                  </a:lnTo>
                  <a:lnTo>
                    <a:pt x="344" y="376"/>
                  </a:lnTo>
                  <a:lnTo>
                    <a:pt x="312" y="216"/>
                  </a:lnTo>
                  <a:lnTo>
                    <a:pt x="288" y="168"/>
                  </a:lnTo>
                  <a:lnTo>
                    <a:pt x="328" y="144"/>
                  </a:lnTo>
                  <a:lnTo>
                    <a:pt x="312" y="0"/>
                  </a:lnTo>
                  <a:lnTo>
                    <a:pt x="120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1" name="Freeform 21">
              <a:extLst>
                <a:ext uri="{FF2B5EF4-FFF2-40B4-BE49-F238E27FC236}">
                  <a16:creationId xmlns:a16="http://schemas.microsoft.com/office/drawing/2014/main" id="{9A9E68FF-5159-4B5A-BDF7-A04224E2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882" y="3407707"/>
              <a:ext cx="266260" cy="24189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32"/>
                </a:cxn>
                <a:cxn ang="0">
                  <a:pos x="16" y="312"/>
                </a:cxn>
                <a:cxn ang="0">
                  <a:pos x="240" y="392"/>
                </a:cxn>
                <a:cxn ang="0">
                  <a:pos x="264" y="256"/>
                </a:cxn>
                <a:cxn ang="0">
                  <a:pos x="424" y="192"/>
                </a:cxn>
                <a:cxn ang="0">
                  <a:pos x="496" y="24"/>
                </a:cxn>
                <a:cxn ang="0">
                  <a:pos x="408" y="0"/>
                </a:cxn>
                <a:cxn ang="0">
                  <a:pos x="56" y="0"/>
                </a:cxn>
              </a:cxnLst>
              <a:rect l="0" t="0" r="r" b="b"/>
              <a:pathLst>
                <a:path w="496" h="392">
                  <a:moveTo>
                    <a:pt x="56" y="0"/>
                  </a:moveTo>
                  <a:lnTo>
                    <a:pt x="0" y="32"/>
                  </a:lnTo>
                  <a:lnTo>
                    <a:pt x="16" y="312"/>
                  </a:lnTo>
                  <a:lnTo>
                    <a:pt x="240" y="392"/>
                  </a:lnTo>
                  <a:lnTo>
                    <a:pt x="264" y="256"/>
                  </a:lnTo>
                  <a:lnTo>
                    <a:pt x="424" y="192"/>
                  </a:lnTo>
                  <a:lnTo>
                    <a:pt x="496" y="24"/>
                  </a:lnTo>
                  <a:lnTo>
                    <a:pt x="40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8916636F-A1D0-46CE-A517-CEF28BCE7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8047" y="3422148"/>
              <a:ext cx="163367" cy="241890"/>
            </a:xfrm>
            <a:custGeom>
              <a:avLst/>
              <a:gdLst/>
              <a:ahLst/>
              <a:cxnLst>
                <a:cxn ang="0">
                  <a:pos x="256" y="0"/>
                </a:cxn>
                <a:cxn ang="0">
                  <a:pos x="176" y="160"/>
                </a:cxn>
                <a:cxn ang="0">
                  <a:pos x="16" y="232"/>
                </a:cxn>
                <a:cxn ang="0">
                  <a:pos x="0" y="360"/>
                </a:cxn>
                <a:cxn ang="0">
                  <a:pos x="0" y="392"/>
                </a:cxn>
                <a:cxn ang="0">
                  <a:pos x="296" y="360"/>
                </a:cxn>
                <a:cxn ang="0">
                  <a:pos x="304" y="328"/>
                </a:cxn>
                <a:cxn ang="0">
                  <a:pos x="280" y="312"/>
                </a:cxn>
                <a:cxn ang="0">
                  <a:pos x="272" y="256"/>
                </a:cxn>
                <a:cxn ang="0">
                  <a:pos x="296" y="200"/>
                </a:cxn>
                <a:cxn ang="0">
                  <a:pos x="248" y="168"/>
                </a:cxn>
                <a:cxn ang="0">
                  <a:pos x="296" y="120"/>
                </a:cxn>
                <a:cxn ang="0">
                  <a:pos x="256" y="0"/>
                </a:cxn>
              </a:cxnLst>
              <a:rect l="0" t="0" r="r" b="b"/>
              <a:pathLst>
                <a:path w="304" h="392">
                  <a:moveTo>
                    <a:pt x="256" y="0"/>
                  </a:moveTo>
                  <a:lnTo>
                    <a:pt x="176" y="160"/>
                  </a:lnTo>
                  <a:lnTo>
                    <a:pt x="16" y="232"/>
                  </a:lnTo>
                  <a:lnTo>
                    <a:pt x="0" y="360"/>
                  </a:lnTo>
                  <a:lnTo>
                    <a:pt x="0" y="392"/>
                  </a:lnTo>
                  <a:lnTo>
                    <a:pt x="296" y="360"/>
                  </a:lnTo>
                  <a:lnTo>
                    <a:pt x="304" y="328"/>
                  </a:lnTo>
                  <a:lnTo>
                    <a:pt x="280" y="312"/>
                  </a:lnTo>
                  <a:lnTo>
                    <a:pt x="272" y="256"/>
                  </a:lnTo>
                  <a:lnTo>
                    <a:pt x="296" y="200"/>
                  </a:lnTo>
                  <a:lnTo>
                    <a:pt x="248" y="168"/>
                  </a:lnTo>
                  <a:lnTo>
                    <a:pt x="29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3" name="Freeform 23">
              <a:extLst>
                <a:ext uri="{FF2B5EF4-FFF2-40B4-BE49-F238E27FC236}">
                  <a16:creationId xmlns:a16="http://schemas.microsoft.com/office/drawing/2014/main" id="{8AF7B12A-F943-46FA-8B0C-175A9D3C1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752" y="3491646"/>
              <a:ext cx="278896" cy="148023"/>
            </a:xfrm>
            <a:custGeom>
              <a:avLst/>
              <a:gdLst/>
              <a:ahLst/>
              <a:cxnLst>
                <a:cxn ang="0">
                  <a:pos x="24" y="80"/>
                </a:cxn>
                <a:cxn ang="0">
                  <a:pos x="0" y="144"/>
                </a:cxn>
                <a:cxn ang="0">
                  <a:pos x="16" y="208"/>
                </a:cxn>
                <a:cxn ang="0">
                  <a:pos x="40" y="224"/>
                </a:cxn>
                <a:cxn ang="0">
                  <a:pos x="80" y="208"/>
                </a:cxn>
                <a:cxn ang="0">
                  <a:pos x="112" y="240"/>
                </a:cxn>
                <a:cxn ang="0">
                  <a:pos x="160" y="192"/>
                </a:cxn>
                <a:cxn ang="0">
                  <a:pos x="248" y="216"/>
                </a:cxn>
                <a:cxn ang="0">
                  <a:pos x="360" y="216"/>
                </a:cxn>
                <a:cxn ang="0">
                  <a:pos x="520" y="192"/>
                </a:cxn>
                <a:cxn ang="0">
                  <a:pos x="456" y="96"/>
                </a:cxn>
                <a:cxn ang="0">
                  <a:pos x="384" y="88"/>
                </a:cxn>
                <a:cxn ang="0">
                  <a:pos x="336" y="0"/>
                </a:cxn>
                <a:cxn ang="0">
                  <a:pos x="184" y="64"/>
                </a:cxn>
                <a:cxn ang="0">
                  <a:pos x="24" y="80"/>
                </a:cxn>
              </a:cxnLst>
              <a:rect l="0" t="0" r="r" b="b"/>
              <a:pathLst>
                <a:path w="520" h="240">
                  <a:moveTo>
                    <a:pt x="24" y="80"/>
                  </a:moveTo>
                  <a:lnTo>
                    <a:pt x="0" y="144"/>
                  </a:lnTo>
                  <a:lnTo>
                    <a:pt x="16" y="208"/>
                  </a:lnTo>
                  <a:lnTo>
                    <a:pt x="40" y="224"/>
                  </a:lnTo>
                  <a:lnTo>
                    <a:pt x="80" y="208"/>
                  </a:lnTo>
                  <a:lnTo>
                    <a:pt x="112" y="240"/>
                  </a:lnTo>
                  <a:lnTo>
                    <a:pt x="160" y="192"/>
                  </a:lnTo>
                  <a:lnTo>
                    <a:pt x="248" y="216"/>
                  </a:lnTo>
                  <a:lnTo>
                    <a:pt x="360" y="216"/>
                  </a:lnTo>
                  <a:lnTo>
                    <a:pt x="520" y="192"/>
                  </a:lnTo>
                  <a:lnTo>
                    <a:pt x="456" y="96"/>
                  </a:lnTo>
                  <a:lnTo>
                    <a:pt x="384" y="88"/>
                  </a:lnTo>
                  <a:lnTo>
                    <a:pt x="336" y="0"/>
                  </a:lnTo>
                  <a:lnTo>
                    <a:pt x="184" y="64"/>
                  </a:lnTo>
                  <a:lnTo>
                    <a:pt x="24" y="8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4" name="Freeform 24">
              <a:extLst>
                <a:ext uri="{FF2B5EF4-FFF2-40B4-BE49-F238E27FC236}">
                  <a16:creationId xmlns:a16="http://schemas.microsoft.com/office/drawing/2014/main" id="{3B6F4D1A-4C97-4B7A-B011-583086445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15" y="3654110"/>
              <a:ext cx="98381" cy="153438"/>
            </a:xfrm>
            <a:custGeom>
              <a:avLst/>
              <a:gdLst/>
              <a:ahLst/>
              <a:cxnLst>
                <a:cxn ang="0">
                  <a:pos x="24" y="16"/>
                </a:cxn>
                <a:cxn ang="0">
                  <a:pos x="184" y="0"/>
                </a:cxn>
                <a:cxn ang="0">
                  <a:pos x="184" y="152"/>
                </a:cxn>
                <a:cxn ang="0">
                  <a:pos x="56" y="192"/>
                </a:cxn>
                <a:cxn ang="0">
                  <a:pos x="40" y="248"/>
                </a:cxn>
                <a:cxn ang="0">
                  <a:pos x="0" y="184"/>
                </a:cxn>
                <a:cxn ang="0">
                  <a:pos x="24" y="16"/>
                </a:cxn>
              </a:cxnLst>
              <a:rect l="0" t="0" r="r" b="b"/>
              <a:pathLst>
                <a:path w="184" h="248">
                  <a:moveTo>
                    <a:pt x="24" y="16"/>
                  </a:moveTo>
                  <a:lnTo>
                    <a:pt x="184" y="0"/>
                  </a:lnTo>
                  <a:lnTo>
                    <a:pt x="184" y="152"/>
                  </a:lnTo>
                  <a:lnTo>
                    <a:pt x="56" y="192"/>
                  </a:lnTo>
                  <a:lnTo>
                    <a:pt x="40" y="248"/>
                  </a:lnTo>
                  <a:lnTo>
                    <a:pt x="0" y="184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5" name="Freeform 25">
              <a:extLst>
                <a:ext uri="{FF2B5EF4-FFF2-40B4-BE49-F238E27FC236}">
                  <a16:creationId xmlns:a16="http://schemas.microsoft.com/office/drawing/2014/main" id="{1DA07F55-F203-4483-BFAF-6DBEDE7D7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463" y="3619812"/>
              <a:ext cx="196762" cy="212106"/>
            </a:xfrm>
            <a:custGeom>
              <a:avLst/>
              <a:gdLst/>
              <a:ahLst/>
              <a:cxnLst>
                <a:cxn ang="0">
                  <a:pos x="152" y="48"/>
                </a:cxn>
                <a:cxn ang="0">
                  <a:pos x="288" y="40"/>
                </a:cxn>
                <a:cxn ang="0">
                  <a:pos x="296" y="16"/>
                </a:cxn>
                <a:cxn ang="0">
                  <a:pos x="336" y="0"/>
                </a:cxn>
                <a:cxn ang="0">
                  <a:pos x="368" y="32"/>
                </a:cxn>
                <a:cxn ang="0">
                  <a:pos x="224" y="288"/>
                </a:cxn>
                <a:cxn ang="0">
                  <a:pos x="32" y="344"/>
                </a:cxn>
                <a:cxn ang="0">
                  <a:pos x="0" y="296"/>
                </a:cxn>
                <a:cxn ang="0">
                  <a:pos x="16" y="248"/>
                </a:cxn>
                <a:cxn ang="0">
                  <a:pos x="152" y="208"/>
                </a:cxn>
                <a:cxn ang="0">
                  <a:pos x="152" y="48"/>
                </a:cxn>
              </a:cxnLst>
              <a:rect l="0" t="0" r="r" b="b"/>
              <a:pathLst>
                <a:path w="368" h="344">
                  <a:moveTo>
                    <a:pt x="152" y="48"/>
                  </a:moveTo>
                  <a:lnTo>
                    <a:pt x="288" y="40"/>
                  </a:lnTo>
                  <a:lnTo>
                    <a:pt x="296" y="16"/>
                  </a:lnTo>
                  <a:lnTo>
                    <a:pt x="336" y="0"/>
                  </a:lnTo>
                  <a:lnTo>
                    <a:pt x="368" y="32"/>
                  </a:lnTo>
                  <a:lnTo>
                    <a:pt x="224" y="288"/>
                  </a:lnTo>
                  <a:lnTo>
                    <a:pt x="32" y="344"/>
                  </a:lnTo>
                  <a:lnTo>
                    <a:pt x="0" y="296"/>
                  </a:lnTo>
                  <a:lnTo>
                    <a:pt x="16" y="248"/>
                  </a:lnTo>
                  <a:lnTo>
                    <a:pt x="152" y="20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6" name="Freeform 26">
              <a:extLst>
                <a:ext uri="{FF2B5EF4-FFF2-40B4-BE49-F238E27FC236}">
                  <a16:creationId xmlns:a16="http://schemas.microsoft.com/office/drawing/2014/main" id="{1032D353-318E-40F4-A609-5A42C0271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099" y="3605371"/>
              <a:ext cx="514469" cy="429627"/>
            </a:xfrm>
            <a:custGeom>
              <a:avLst/>
              <a:gdLst/>
              <a:ahLst/>
              <a:cxnLst>
                <a:cxn ang="0">
                  <a:pos x="752" y="0"/>
                </a:cxn>
                <a:cxn ang="0">
                  <a:pos x="912" y="56"/>
                </a:cxn>
                <a:cxn ang="0">
                  <a:pos x="944" y="128"/>
                </a:cxn>
                <a:cxn ang="0">
                  <a:pos x="848" y="208"/>
                </a:cxn>
                <a:cxn ang="0">
                  <a:pos x="912" y="288"/>
                </a:cxn>
                <a:cxn ang="0">
                  <a:pos x="904" y="376"/>
                </a:cxn>
                <a:cxn ang="0">
                  <a:pos x="960" y="512"/>
                </a:cxn>
                <a:cxn ang="0">
                  <a:pos x="744" y="512"/>
                </a:cxn>
                <a:cxn ang="0">
                  <a:pos x="744" y="600"/>
                </a:cxn>
                <a:cxn ang="0">
                  <a:pos x="824" y="672"/>
                </a:cxn>
                <a:cxn ang="0">
                  <a:pos x="792" y="696"/>
                </a:cxn>
                <a:cxn ang="0">
                  <a:pos x="472" y="624"/>
                </a:cxn>
                <a:cxn ang="0">
                  <a:pos x="456" y="432"/>
                </a:cxn>
                <a:cxn ang="0">
                  <a:pos x="392" y="432"/>
                </a:cxn>
                <a:cxn ang="0">
                  <a:pos x="328" y="480"/>
                </a:cxn>
                <a:cxn ang="0">
                  <a:pos x="232" y="472"/>
                </a:cxn>
                <a:cxn ang="0">
                  <a:pos x="224" y="408"/>
                </a:cxn>
                <a:cxn ang="0">
                  <a:pos x="48" y="448"/>
                </a:cxn>
                <a:cxn ang="0">
                  <a:pos x="0" y="368"/>
                </a:cxn>
                <a:cxn ang="0">
                  <a:pos x="192" y="312"/>
                </a:cxn>
                <a:cxn ang="0">
                  <a:pos x="344" y="56"/>
                </a:cxn>
                <a:cxn ang="0">
                  <a:pos x="392" y="8"/>
                </a:cxn>
                <a:cxn ang="0">
                  <a:pos x="480" y="32"/>
                </a:cxn>
                <a:cxn ang="0">
                  <a:pos x="592" y="32"/>
                </a:cxn>
                <a:cxn ang="0">
                  <a:pos x="752" y="0"/>
                </a:cxn>
              </a:cxnLst>
              <a:rect l="0" t="0" r="r" b="b"/>
              <a:pathLst>
                <a:path w="960" h="696">
                  <a:moveTo>
                    <a:pt x="752" y="0"/>
                  </a:moveTo>
                  <a:lnTo>
                    <a:pt x="912" y="56"/>
                  </a:lnTo>
                  <a:lnTo>
                    <a:pt x="944" y="128"/>
                  </a:lnTo>
                  <a:lnTo>
                    <a:pt x="848" y="208"/>
                  </a:lnTo>
                  <a:lnTo>
                    <a:pt x="912" y="288"/>
                  </a:lnTo>
                  <a:lnTo>
                    <a:pt x="904" y="376"/>
                  </a:lnTo>
                  <a:lnTo>
                    <a:pt x="960" y="512"/>
                  </a:lnTo>
                  <a:lnTo>
                    <a:pt x="744" y="512"/>
                  </a:lnTo>
                  <a:lnTo>
                    <a:pt x="744" y="600"/>
                  </a:lnTo>
                  <a:lnTo>
                    <a:pt x="824" y="672"/>
                  </a:lnTo>
                  <a:lnTo>
                    <a:pt x="792" y="696"/>
                  </a:lnTo>
                  <a:lnTo>
                    <a:pt x="472" y="624"/>
                  </a:lnTo>
                  <a:lnTo>
                    <a:pt x="456" y="432"/>
                  </a:lnTo>
                  <a:lnTo>
                    <a:pt x="392" y="432"/>
                  </a:lnTo>
                  <a:lnTo>
                    <a:pt x="328" y="480"/>
                  </a:lnTo>
                  <a:lnTo>
                    <a:pt x="232" y="472"/>
                  </a:lnTo>
                  <a:lnTo>
                    <a:pt x="224" y="408"/>
                  </a:lnTo>
                  <a:lnTo>
                    <a:pt x="48" y="448"/>
                  </a:lnTo>
                  <a:lnTo>
                    <a:pt x="0" y="368"/>
                  </a:lnTo>
                  <a:lnTo>
                    <a:pt x="192" y="312"/>
                  </a:lnTo>
                  <a:lnTo>
                    <a:pt x="344" y="56"/>
                  </a:lnTo>
                  <a:lnTo>
                    <a:pt x="392" y="8"/>
                  </a:lnTo>
                  <a:lnTo>
                    <a:pt x="480" y="32"/>
                  </a:lnTo>
                  <a:lnTo>
                    <a:pt x="592" y="32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7" name="Freeform 27">
              <a:extLst>
                <a:ext uri="{FF2B5EF4-FFF2-40B4-BE49-F238E27FC236}">
                  <a16:creationId xmlns:a16="http://schemas.microsoft.com/office/drawing/2014/main" id="{09EA6A74-D7FE-48EC-A23D-9044029AE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287" y="3343624"/>
              <a:ext cx="252721" cy="320415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0" y="264"/>
                </a:cxn>
                <a:cxn ang="0">
                  <a:pos x="16" y="408"/>
                </a:cxn>
                <a:cxn ang="0">
                  <a:pos x="248" y="520"/>
                </a:cxn>
                <a:cxn ang="0">
                  <a:pos x="320" y="472"/>
                </a:cxn>
                <a:cxn ang="0">
                  <a:pos x="432" y="440"/>
                </a:cxn>
                <a:cxn ang="0">
                  <a:pos x="472" y="360"/>
                </a:cxn>
                <a:cxn ang="0">
                  <a:pos x="328" y="280"/>
                </a:cxn>
                <a:cxn ang="0">
                  <a:pos x="336" y="200"/>
                </a:cxn>
                <a:cxn ang="0">
                  <a:pos x="312" y="184"/>
                </a:cxn>
                <a:cxn ang="0">
                  <a:pos x="328" y="112"/>
                </a:cxn>
                <a:cxn ang="0">
                  <a:pos x="104" y="0"/>
                </a:cxn>
              </a:cxnLst>
              <a:rect l="0" t="0" r="r" b="b"/>
              <a:pathLst>
                <a:path w="472" h="520">
                  <a:moveTo>
                    <a:pt x="104" y="0"/>
                  </a:moveTo>
                  <a:lnTo>
                    <a:pt x="0" y="264"/>
                  </a:lnTo>
                  <a:lnTo>
                    <a:pt x="16" y="408"/>
                  </a:lnTo>
                  <a:lnTo>
                    <a:pt x="248" y="520"/>
                  </a:lnTo>
                  <a:lnTo>
                    <a:pt x="320" y="472"/>
                  </a:lnTo>
                  <a:lnTo>
                    <a:pt x="432" y="440"/>
                  </a:lnTo>
                  <a:lnTo>
                    <a:pt x="472" y="360"/>
                  </a:lnTo>
                  <a:lnTo>
                    <a:pt x="328" y="280"/>
                  </a:lnTo>
                  <a:lnTo>
                    <a:pt x="336" y="200"/>
                  </a:lnTo>
                  <a:lnTo>
                    <a:pt x="312" y="184"/>
                  </a:lnTo>
                  <a:lnTo>
                    <a:pt x="328" y="11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8" name="Freeform 28">
              <a:extLst>
                <a:ext uri="{FF2B5EF4-FFF2-40B4-BE49-F238E27FC236}">
                  <a16:creationId xmlns:a16="http://schemas.microsoft.com/office/drawing/2014/main" id="{770AC95C-1603-4970-BBC4-34EBB8652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939" y="3427563"/>
              <a:ext cx="231963" cy="315901"/>
            </a:xfrm>
            <a:custGeom>
              <a:avLst/>
              <a:gdLst/>
              <a:ahLst/>
              <a:cxnLst>
                <a:cxn ang="0">
                  <a:pos x="104" y="64"/>
                </a:cxn>
                <a:cxn ang="0">
                  <a:pos x="96" y="144"/>
                </a:cxn>
                <a:cxn ang="0">
                  <a:pos x="240" y="224"/>
                </a:cxn>
                <a:cxn ang="0">
                  <a:pos x="200" y="304"/>
                </a:cxn>
                <a:cxn ang="0">
                  <a:pos x="88" y="336"/>
                </a:cxn>
                <a:cxn ang="0">
                  <a:pos x="16" y="376"/>
                </a:cxn>
                <a:cxn ang="0">
                  <a:pos x="0" y="432"/>
                </a:cxn>
                <a:cxn ang="0">
                  <a:pos x="56" y="512"/>
                </a:cxn>
                <a:cxn ang="0">
                  <a:pos x="296" y="376"/>
                </a:cxn>
                <a:cxn ang="0">
                  <a:pos x="432" y="0"/>
                </a:cxn>
                <a:cxn ang="0">
                  <a:pos x="224" y="88"/>
                </a:cxn>
                <a:cxn ang="0">
                  <a:pos x="104" y="64"/>
                </a:cxn>
              </a:cxnLst>
              <a:rect l="0" t="0" r="r" b="b"/>
              <a:pathLst>
                <a:path w="432" h="512">
                  <a:moveTo>
                    <a:pt x="104" y="64"/>
                  </a:moveTo>
                  <a:lnTo>
                    <a:pt x="96" y="144"/>
                  </a:lnTo>
                  <a:lnTo>
                    <a:pt x="240" y="224"/>
                  </a:lnTo>
                  <a:lnTo>
                    <a:pt x="200" y="304"/>
                  </a:lnTo>
                  <a:lnTo>
                    <a:pt x="88" y="336"/>
                  </a:lnTo>
                  <a:lnTo>
                    <a:pt x="16" y="376"/>
                  </a:lnTo>
                  <a:lnTo>
                    <a:pt x="0" y="432"/>
                  </a:lnTo>
                  <a:lnTo>
                    <a:pt x="56" y="512"/>
                  </a:lnTo>
                  <a:lnTo>
                    <a:pt x="296" y="376"/>
                  </a:lnTo>
                  <a:lnTo>
                    <a:pt x="432" y="0"/>
                  </a:lnTo>
                  <a:lnTo>
                    <a:pt x="224" y="88"/>
                  </a:lnTo>
                  <a:lnTo>
                    <a:pt x="104" y="64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id="{DE0F4929-4F15-4C37-9ACC-2A953B48E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527" y="3595443"/>
              <a:ext cx="174197" cy="24640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64"/>
                </a:cxn>
                <a:cxn ang="0">
                  <a:pos x="40" y="120"/>
                </a:cxn>
                <a:cxn ang="0">
                  <a:pos x="0" y="224"/>
                </a:cxn>
                <a:cxn ang="0">
                  <a:pos x="40" y="280"/>
                </a:cxn>
                <a:cxn ang="0">
                  <a:pos x="144" y="320"/>
                </a:cxn>
                <a:cxn ang="0">
                  <a:pos x="256" y="400"/>
                </a:cxn>
                <a:cxn ang="0">
                  <a:pos x="328" y="328"/>
                </a:cxn>
                <a:cxn ang="0">
                  <a:pos x="328" y="240"/>
                </a:cxn>
                <a:cxn ang="0">
                  <a:pos x="272" y="160"/>
                </a:cxn>
                <a:cxn ang="0">
                  <a:pos x="288" y="112"/>
                </a:cxn>
                <a:cxn ang="0">
                  <a:pos x="56" y="0"/>
                </a:cxn>
              </a:cxnLst>
              <a:rect l="0" t="0" r="r" b="b"/>
              <a:pathLst>
                <a:path w="328" h="400">
                  <a:moveTo>
                    <a:pt x="56" y="0"/>
                  </a:moveTo>
                  <a:lnTo>
                    <a:pt x="8" y="64"/>
                  </a:lnTo>
                  <a:lnTo>
                    <a:pt x="40" y="120"/>
                  </a:lnTo>
                  <a:lnTo>
                    <a:pt x="0" y="224"/>
                  </a:lnTo>
                  <a:lnTo>
                    <a:pt x="40" y="280"/>
                  </a:lnTo>
                  <a:lnTo>
                    <a:pt x="144" y="320"/>
                  </a:lnTo>
                  <a:lnTo>
                    <a:pt x="256" y="400"/>
                  </a:lnTo>
                  <a:lnTo>
                    <a:pt x="328" y="328"/>
                  </a:lnTo>
                  <a:lnTo>
                    <a:pt x="328" y="240"/>
                  </a:lnTo>
                  <a:lnTo>
                    <a:pt x="272" y="160"/>
                  </a:lnTo>
                  <a:lnTo>
                    <a:pt x="288" y="11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0" name="Freeform 30">
              <a:extLst>
                <a:ext uri="{FF2B5EF4-FFF2-40B4-BE49-F238E27FC236}">
                  <a16:creationId xmlns:a16="http://schemas.microsoft.com/office/drawing/2014/main" id="{5F8533B9-DC4C-476C-AAEC-20E4AC3FE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0095" y="3639668"/>
              <a:ext cx="252721" cy="33575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256" y="208"/>
                </a:cxn>
                <a:cxn ang="0">
                  <a:pos x="368" y="248"/>
                </a:cxn>
                <a:cxn ang="0">
                  <a:pos x="472" y="328"/>
                </a:cxn>
                <a:cxn ang="0">
                  <a:pos x="376" y="416"/>
                </a:cxn>
                <a:cxn ang="0">
                  <a:pos x="424" y="480"/>
                </a:cxn>
                <a:cxn ang="0">
                  <a:pos x="408" y="544"/>
                </a:cxn>
                <a:cxn ang="0">
                  <a:pos x="264" y="544"/>
                </a:cxn>
                <a:cxn ang="0">
                  <a:pos x="216" y="496"/>
                </a:cxn>
                <a:cxn ang="0">
                  <a:pos x="112" y="456"/>
                </a:cxn>
                <a:cxn ang="0">
                  <a:pos x="48" y="320"/>
                </a:cxn>
                <a:cxn ang="0">
                  <a:pos x="64" y="23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472" h="544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256" y="208"/>
                  </a:lnTo>
                  <a:lnTo>
                    <a:pt x="368" y="248"/>
                  </a:lnTo>
                  <a:lnTo>
                    <a:pt x="472" y="328"/>
                  </a:lnTo>
                  <a:lnTo>
                    <a:pt x="376" y="416"/>
                  </a:lnTo>
                  <a:lnTo>
                    <a:pt x="424" y="480"/>
                  </a:lnTo>
                  <a:lnTo>
                    <a:pt x="408" y="544"/>
                  </a:lnTo>
                  <a:lnTo>
                    <a:pt x="264" y="544"/>
                  </a:lnTo>
                  <a:lnTo>
                    <a:pt x="216" y="496"/>
                  </a:lnTo>
                  <a:lnTo>
                    <a:pt x="112" y="456"/>
                  </a:lnTo>
                  <a:lnTo>
                    <a:pt x="48" y="320"/>
                  </a:lnTo>
                  <a:lnTo>
                    <a:pt x="64" y="23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1" name="Freeform 31">
              <a:extLst>
                <a:ext uri="{FF2B5EF4-FFF2-40B4-BE49-F238E27FC236}">
                  <a16:creationId xmlns:a16="http://schemas.microsoft.com/office/drawing/2014/main" id="{733D67B3-2844-40CC-B987-32E55ECC4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516" y="3975426"/>
              <a:ext cx="202177" cy="399842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320" y="0"/>
                </a:cxn>
                <a:cxn ang="0">
                  <a:pos x="376" y="64"/>
                </a:cxn>
                <a:cxn ang="0">
                  <a:pos x="344" y="232"/>
                </a:cxn>
                <a:cxn ang="0">
                  <a:pos x="200" y="432"/>
                </a:cxn>
                <a:cxn ang="0">
                  <a:pos x="144" y="568"/>
                </a:cxn>
                <a:cxn ang="0">
                  <a:pos x="32" y="648"/>
                </a:cxn>
                <a:cxn ang="0">
                  <a:pos x="0" y="488"/>
                </a:cxn>
                <a:cxn ang="0">
                  <a:pos x="88" y="264"/>
                </a:cxn>
                <a:cxn ang="0">
                  <a:pos x="16" y="224"/>
                </a:cxn>
                <a:cxn ang="0">
                  <a:pos x="104" y="152"/>
                </a:cxn>
                <a:cxn ang="0">
                  <a:pos x="120" y="184"/>
                </a:cxn>
                <a:cxn ang="0">
                  <a:pos x="168" y="224"/>
                </a:cxn>
                <a:cxn ang="0">
                  <a:pos x="224" y="184"/>
                </a:cxn>
                <a:cxn ang="0">
                  <a:pos x="168" y="96"/>
                </a:cxn>
                <a:cxn ang="0">
                  <a:pos x="184" y="0"/>
                </a:cxn>
              </a:cxnLst>
              <a:rect l="0" t="0" r="r" b="b"/>
              <a:pathLst>
                <a:path w="376" h="648">
                  <a:moveTo>
                    <a:pt x="184" y="0"/>
                  </a:moveTo>
                  <a:lnTo>
                    <a:pt x="320" y="0"/>
                  </a:lnTo>
                  <a:lnTo>
                    <a:pt x="376" y="64"/>
                  </a:lnTo>
                  <a:lnTo>
                    <a:pt x="344" y="232"/>
                  </a:lnTo>
                  <a:lnTo>
                    <a:pt x="200" y="432"/>
                  </a:lnTo>
                  <a:lnTo>
                    <a:pt x="144" y="568"/>
                  </a:lnTo>
                  <a:lnTo>
                    <a:pt x="32" y="648"/>
                  </a:lnTo>
                  <a:lnTo>
                    <a:pt x="0" y="488"/>
                  </a:lnTo>
                  <a:lnTo>
                    <a:pt x="88" y="264"/>
                  </a:lnTo>
                  <a:lnTo>
                    <a:pt x="16" y="224"/>
                  </a:lnTo>
                  <a:lnTo>
                    <a:pt x="104" y="152"/>
                  </a:lnTo>
                  <a:lnTo>
                    <a:pt x="120" y="184"/>
                  </a:lnTo>
                  <a:lnTo>
                    <a:pt x="168" y="224"/>
                  </a:lnTo>
                  <a:lnTo>
                    <a:pt x="224" y="184"/>
                  </a:lnTo>
                  <a:lnTo>
                    <a:pt x="168" y="96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2" name="Freeform 32">
              <a:extLst>
                <a:ext uri="{FF2B5EF4-FFF2-40B4-BE49-F238E27FC236}">
                  <a16:creationId xmlns:a16="http://schemas.microsoft.com/office/drawing/2014/main" id="{B893C971-BFBA-45C7-93A0-920044AF1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479" y="3995284"/>
              <a:ext cx="106503" cy="331245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12" y="136"/>
                </a:cxn>
                <a:cxn ang="0">
                  <a:pos x="32" y="184"/>
                </a:cxn>
                <a:cxn ang="0">
                  <a:pos x="48" y="328"/>
                </a:cxn>
                <a:cxn ang="0">
                  <a:pos x="0" y="408"/>
                </a:cxn>
                <a:cxn ang="0">
                  <a:pos x="8" y="536"/>
                </a:cxn>
                <a:cxn ang="0">
                  <a:pos x="136" y="480"/>
                </a:cxn>
                <a:cxn ang="0">
                  <a:pos x="200" y="208"/>
                </a:cxn>
                <a:cxn ang="0">
                  <a:pos x="168" y="0"/>
                </a:cxn>
              </a:cxnLst>
              <a:rect l="0" t="0" r="r" b="b"/>
              <a:pathLst>
                <a:path w="200" h="536">
                  <a:moveTo>
                    <a:pt x="168" y="0"/>
                  </a:moveTo>
                  <a:lnTo>
                    <a:pt x="112" y="136"/>
                  </a:lnTo>
                  <a:lnTo>
                    <a:pt x="32" y="184"/>
                  </a:lnTo>
                  <a:lnTo>
                    <a:pt x="48" y="328"/>
                  </a:lnTo>
                  <a:lnTo>
                    <a:pt x="0" y="408"/>
                  </a:lnTo>
                  <a:lnTo>
                    <a:pt x="8" y="536"/>
                  </a:lnTo>
                  <a:lnTo>
                    <a:pt x="136" y="480"/>
                  </a:lnTo>
                  <a:lnTo>
                    <a:pt x="200" y="20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3" name="Freeform 33">
              <a:extLst>
                <a:ext uri="{FF2B5EF4-FFF2-40B4-BE49-F238E27FC236}">
                  <a16:creationId xmlns:a16="http://schemas.microsoft.com/office/drawing/2014/main" id="{C8317F8F-EDCF-49FB-A854-6FECC2902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38" y="4093665"/>
              <a:ext cx="180515" cy="213008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192" y="0"/>
                </a:cxn>
                <a:cxn ang="0">
                  <a:pos x="336" y="72"/>
                </a:cxn>
                <a:cxn ang="0">
                  <a:pos x="256" y="296"/>
                </a:cxn>
                <a:cxn ang="0">
                  <a:pos x="128" y="344"/>
                </a:cxn>
                <a:cxn ang="0">
                  <a:pos x="0" y="152"/>
                </a:cxn>
              </a:cxnLst>
              <a:rect l="0" t="0" r="r" b="b"/>
              <a:pathLst>
                <a:path w="336" h="344">
                  <a:moveTo>
                    <a:pt x="0" y="152"/>
                  </a:moveTo>
                  <a:lnTo>
                    <a:pt x="192" y="0"/>
                  </a:lnTo>
                  <a:lnTo>
                    <a:pt x="336" y="72"/>
                  </a:lnTo>
                  <a:lnTo>
                    <a:pt x="256" y="296"/>
                  </a:lnTo>
                  <a:lnTo>
                    <a:pt x="128" y="344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4" name="Freeform 34">
              <a:extLst>
                <a:ext uri="{FF2B5EF4-FFF2-40B4-BE49-F238E27FC236}">
                  <a16:creationId xmlns:a16="http://schemas.microsoft.com/office/drawing/2014/main" id="{2121C012-EBDE-4342-ABB5-5B7C7577E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970" y="3921272"/>
              <a:ext cx="282507" cy="271676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456" y="0"/>
                </a:cxn>
                <a:cxn ang="0">
                  <a:pos x="496" y="80"/>
                </a:cxn>
                <a:cxn ang="0">
                  <a:pos x="496" y="168"/>
                </a:cxn>
                <a:cxn ang="0">
                  <a:pos x="528" y="240"/>
                </a:cxn>
                <a:cxn ang="0">
                  <a:pos x="440" y="312"/>
                </a:cxn>
                <a:cxn ang="0">
                  <a:pos x="368" y="280"/>
                </a:cxn>
                <a:cxn ang="0">
                  <a:pos x="176" y="440"/>
                </a:cxn>
                <a:cxn ang="0">
                  <a:pos x="64" y="384"/>
                </a:cxn>
                <a:cxn ang="0">
                  <a:pos x="0" y="256"/>
                </a:cxn>
                <a:cxn ang="0">
                  <a:pos x="104" y="208"/>
                </a:cxn>
                <a:cxn ang="0">
                  <a:pos x="56" y="128"/>
                </a:cxn>
                <a:cxn ang="0">
                  <a:pos x="288" y="176"/>
                </a:cxn>
                <a:cxn ang="0">
                  <a:pos x="320" y="160"/>
                </a:cxn>
                <a:cxn ang="0">
                  <a:pos x="240" y="88"/>
                </a:cxn>
                <a:cxn ang="0">
                  <a:pos x="240" y="0"/>
                </a:cxn>
              </a:cxnLst>
              <a:rect l="0" t="0" r="r" b="b"/>
              <a:pathLst>
                <a:path w="528" h="440">
                  <a:moveTo>
                    <a:pt x="240" y="0"/>
                  </a:moveTo>
                  <a:lnTo>
                    <a:pt x="456" y="0"/>
                  </a:lnTo>
                  <a:lnTo>
                    <a:pt x="496" y="80"/>
                  </a:lnTo>
                  <a:lnTo>
                    <a:pt x="496" y="168"/>
                  </a:lnTo>
                  <a:lnTo>
                    <a:pt x="528" y="240"/>
                  </a:lnTo>
                  <a:lnTo>
                    <a:pt x="440" y="312"/>
                  </a:lnTo>
                  <a:lnTo>
                    <a:pt x="368" y="280"/>
                  </a:lnTo>
                  <a:lnTo>
                    <a:pt x="176" y="440"/>
                  </a:lnTo>
                  <a:lnTo>
                    <a:pt x="64" y="384"/>
                  </a:lnTo>
                  <a:lnTo>
                    <a:pt x="0" y="256"/>
                  </a:lnTo>
                  <a:lnTo>
                    <a:pt x="104" y="208"/>
                  </a:lnTo>
                  <a:lnTo>
                    <a:pt x="56" y="128"/>
                  </a:lnTo>
                  <a:lnTo>
                    <a:pt x="288" y="176"/>
                  </a:lnTo>
                  <a:lnTo>
                    <a:pt x="320" y="160"/>
                  </a:lnTo>
                  <a:lnTo>
                    <a:pt x="240" y="8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5" name="Freeform 35">
              <a:extLst>
                <a:ext uri="{FF2B5EF4-FFF2-40B4-BE49-F238E27FC236}">
                  <a16:creationId xmlns:a16="http://schemas.microsoft.com/office/drawing/2014/main" id="{5EC161E7-54D0-408E-B09B-1F64C1E9F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056" y="3915857"/>
              <a:ext cx="106503" cy="1976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40"/>
                </a:cxn>
                <a:cxn ang="0">
                  <a:pos x="160" y="96"/>
                </a:cxn>
                <a:cxn ang="0">
                  <a:pos x="144" y="192"/>
                </a:cxn>
                <a:cxn ang="0">
                  <a:pos x="200" y="280"/>
                </a:cxn>
                <a:cxn ang="0">
                  <a:pos x="144" y="320"/>
                </a:cxn>
                <a:cxn ang="0">
                  <a:pos x="88" y="280"/>
                </a:cxn>
                <a:cxn ang="0">
                  <a:pos x="72" y="240"/>
                </a:cxn>
                <a:cxn ang="0">
                  <a:pos x="40" y="176"/>
                </a:cxn>
                <a:cxn ang="0">
                  <a:pos x="40" y="88"/>
                </a:cxn>
                <a:cxn ang="0">
                  <a:pos x="0" y="0"/>
                </a:cxn>
              </a:cxnLst>
              <a:rect l="0" t="0" r="r" b="b"/>
              <a:pathLst>
                <a:path w="200" h="320">
                  <a:moveTo>
                    <a:pt x="0" y="0"/>
                  </a:moveTo>
                  <a:lnTo>
                    <a:pt x="120" y="40"/>
                  </a:lnTo>
                  <a:lnTo>
                    <a:pt x="160" y="96"/>
                  </a:lnTo>
                  <a:lnTo>
                    <a:pt x="144" y="192"/>
                  </a:lnTo>
                  <a:lnTo>
                    <a:pt x="200" y="280"/>
                  </a:lnTo>
                  <a:lnTo>
                    <a:pt x="144" y="320"/>
                  </a:lnTo>
                  <a:lnTo>
                    <a:pt x="88" y="280"/>
                  </a:lnTo>
                  <a:lnTo>
                    <a:pt x="72" y="240"/>
                  </a:lnTo>
                  <a:lnTo>
                    <a:pt x="40" y="176"/>
                  </a:lnTo>
                  <a:lnTo>
                    <a:pt x="4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6" name="Freeform 36">
              <a:extLst>
                <a:ext uri="{FF2B5EF4-FFF2-40B4-BE49-F238E27FC236}">
                  <a16:creationId xmlns:a16="http://schemas.microsoft.com/office/drawing/2014/main" id="{B54111FA-6AEE-47D8-8FAC-333151907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371" y="3857190"/>
              <a:ext cx="305071" cy="30146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84" y="0"/>
                </a:cxn>
                <a:cxn ang="0">
                  <a:pos x="184" y="64"/>
                </a:cxn>
                <a:cxn ang="0">
                  <a:pos x="280" y="72"/>
                </a:cxn>
                <a:cxn ang="0">
                  <a:pos x="336" y="24"/>
                </a:cxn>
                <a:cxn ang="0">
                  <a:pos x="408" y="24"/>
                </a:cxn>
                <a:cxn ang="0">
                  <a:pos x="424" y="216"/>
                </a:cxn>
                <a:cxn ang="0">
                  <a:pos x="520" y="232"/>
                </a:cxn>
                <a:cxn ang="0">
                  <a:pos x="568" y="312"/>
                </a:cxn>
                <a:cxn ang="0">
                  <a:pos x="464" y="360"/>
                </a:cxn>
                <a:cxn ang="0">
                  <a:pos x="520" y="488"/>
                </a:cxn>
                <a:cxn ang="0">
                  <a:pos x="8" y="488"/>
                </a:cxn>
                <a:cxn ang="0">
                  <a:pos x="104" y="304"/>
                </a:cxn>
                <a:cxn ang="0">
                  <a:pos x="48" y="216"/>
                </a:cxn>
                <a:cxn ang="0">
                  <a:pos x="56" y="136"/>
                </a:cxn>
                <a:cxn ang="0">
                  <a:pos x="0" y="32"/>
                </a:cxn>
              </a:cxnLst>
              <a:rect l="0" t="0" r="r" b="b"/>
              <a:pathLst>
                <a:path w="568" h="488">
                  <a:moveTo>
                    <a:pt x="0" y="32"/>
                  </a:moveTo>
                  <a:lnTo>
                    <a:pt x="184" y="0"/>
                  </a:lnTo>
                  <a:lnTo>
                    <a:pt x="184" y="64"/>
                  </a:lnTo>
                  <a:lnTo>
                    <a:pt x="280" y="72"/>
                  </a:lnTo>
                  <a:lnTo>
                    <a:pt x="336" y="24"/>
                  </a:lnTo>
                  <a:lnTo>
                    <a:pt x="408" y="24"/>
                  </a:lnTo>
                  <a:lnTo>
                    <a:pt x="424" y="216"/>
                  </a:lnTo>
                  <a:lnTo>
                    <a:pt x="520" y="232"/>
                  </a:lnTo>
                  <a:lnTo>
                    <a:pt x="568" y="312"/>
                  </a:lnTo>
                  <a:lnTo>
                    <a:pt x="464" y="360"/>
                  </a:lnTo>
                  <a:lnTo>
                    <a:pt x="520" y="488"/>
                  </a:lnTo>
                  <a:lnTo>
                    <a:pt x="8" y="488"/>
                  </a:lnTo>
                  <a:lnTo>
                    <a:pt x="104" y="304"/>
                  </a:lnTo>
                  <a:lnTo>
                    <a:pt x="48" y="216"/>
                  </a:lnTo>
                  <a:lnTo>
                    <a:pt x="56" y="1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7" name="Freeform 37">
              <a:extLst>
                <a:ext uri="{FF2B5EF4-FFF2-40B4-BE49-F238E27FC236}">
                  <a16:creationId xmlns:a16="http://schemas.microsoft.com/office/drawing/2014/main" id="{B3F40B21-7709-4C11-9165-35829DA95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885" y="4158650"/>
              <a:ext cx="338466" cy="2807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2" y="0"/>
                </a:cxn>
                <a:cxn ang="0">
                  <a:pos x="632" y="56"/>
                </a:cxn>
                <a:cxn ang="0">
                  <a:pos x="464" y="64"/>
                </a:cxn>
                <a:cxn ang="0">
                  <a:pos x="440" y="184"/>
                </a:cxn>
                <a:cxn ang="0">
                  <a:pos x="384" y="184"/>
                </a:cxn>
                <a:cxn ang="0">
                  <a:pos x="384" y="456"/>
                </a:cxn>
                <a:cxn ang="0">
                  <a:pos x="192" y="440"/>
                </a:cxn>
                <a:cxn ang="0">
                  <a:pos x="120" y="248"/>
                </a:cxn>
                <a:cxn ang="0">
                  <a:pos x="0" y="0"/>
                </a:cxn>
              </a:cxnLst>
              <a:rect l="0" t="0" r="r" b="b"/>
              <a:pathLst>
                <a:path w="632" h="456">
                  <a:moveTo>
                    <a:pt x="0" y="0"/>
                  </a:moveTo>
                  <a:lnTo>
                    <a:pt x="512" y="0"/>
                  </a:lnTo>
                  <a:lnTo>
                    <a:pt x="632" y="56"/>
                  </a:lnTo>
                  <a:lnTo>
                    <a:pt x="464" y="64"/>
                  </a:lnTo>
                  <a:lnTo>
                    <a:pt x="440" y="184"/>
                  </a:lnTo>
                  <a:lnTo>
                    <a:pt x="384" y="184"/>
                  </a:lnTo>
                  <a:lnTo>
                    <a:pt x="384" y="456"/>
                  </a:lnTo>
                  <a:lnTo>
                    <a:pt x="192" y="440"/>
                  </a:lnTo>
                  <a:lnTo>
                    <a:pt x="120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8" name="Freeform 38">
              <a:extLst>
                <a:ext uri="{FF2B5EF4-FFF2-40B4-BE49-F238E27FC236}">
                  <a16:creationId xmlns:a16="http://schemas.microsoft.com/office/drawing/2014/main" id="{5EC0D868-B2C7-4DBC-AEFC-922856D4C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062" y="4187532"/>
              <a:ext cx="200372" cy="222936"/>
            </a:xfrm>
            <a:custGeom>
              <a:avLst/>
              <a:gdLst/>
              <a:ahLst/>
              <a:cxnLst>
                <a:cxn ang="0">
                  <a:pos x="88" y="16"/>
                </a:cxn>
                <a:cxn ang="0">
                  <a:pos x="248" y="0"/>
                </a:cxn>
                <a:cxn ang="0">
                  <a:pos x="376" y="184"/>
                </a:cxn>
                <a:cxn ang="0">
                  <a:pos x="192" y="312"/>
                </a:cxn>
                <a:cxn ang="0">
                  <a:pos x="136" y="288"/>
                </a:cxn>
                <a:cxn ang="0">
                  <a:pos x="64" y="360"/>
                </a:cxn>
                <a:cxn ang="0">
                  <a:pos x="0" y="272"/>
                </a:cxn>
                <a:cxn ang="0">
                  <a:pos x="0" y="136"/>
                </a:cxn>
                <a:cxn ang="0">
                  <a:pos x="64" y="136"/>
                </a:cxn>
                <a:cxn ang="0">
                  <a:pos x="88" y="16"/>
                </a:cxn>
              </a:cxnLst>
              <a:rect l="0" t="0" r="r" b="b"/>
              <a:pathLst>
                <a:path w="376" h="360">
                  <a:moveTo>
                    <a:pt x="88" y="16"/>
                  </a:moveTo>
                  <a:lnTo>
                    <a:pt x="248" y="0"/>
                  </a:lnTo>
                  <a:lnTo>
                    <a:pt x="376" y="184"/>
                  </a:lnTo>
                  <a:lnTo>
                    <a:pt x="192" y="312"/>
                  </a:lnTo>
                  <a:lnTo>
                    <a:pt x="136" y="288"/>
                  </a:lnTo>
                  <a:lnTo>
                    <a:pt x="64" y="360"/>
                  </a:lnTo>
                  <a:lnTo>
                    <a:pt x="0" y="272"/>
                  </a:lnTo>
                  <a:lnTo>
                    <a:pt x="0" y="136"/>
                  </a:lnTo>
                  <a:lnTo>
                    <a:pt x="64" y="136"/>
                  </a:lnTo>
                  <a:lnTo>
                    <a:pt x="88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19" name="Freeform 39">
              <a:extLst>
                <a:ext uri="{FF2B5EF4-FFF2-40B4-BE49-F238E27FC236}">
                  <a16:creationId xmlns:a16="http://schemas.microsoft.com/office/drawing/2014/main" id="{4D302788-1276-4A2D-9687-72E7332D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778" y="4276888"/>
              <a:ext cx="381790" cy="315901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92" y="256"/>
                </a:cxn>
                <a:cxn ang="0">
                  <a:pos x="192" y="128"/>
                </a:cxn>
                <a:cxn ang="0">
                  <a:pos x="256" y="208"/>
                </a:cxn>
                <a:cxn ang="0">
                  <a:pos x="320" y="144"/>
                </a:cxn>
                <a:cxn ang="0">
                  <a:pos x="376" y="160"/>
                </a:cxn>
                <a:cxn ang="0">
                  <a:pos x="560" y="40"/>
                </a:cxn>
                <a:cxn ang="0">
                  <a:pos x="688" y="0"/>
                </a:cxn>
                <a:cxn ang="0">
                  <a:pos x="712" y="152"/>
                </a:cxn>
                <a:cxn ang="0">
                  <a:pos x="688" y="256"/>
                </a:cxn>
                <a:cxn ang="0">
                  <a:pos x="576" y="376"/>
                </a:cxn>
                <a:cxn ang="0">
                  <a:pos x="304" y="496"/>
                </a:cxn>
                <a:cxn ang="0">
                  <a:pos x="152" y="512"/>
                </a:cxn>
                <a:cxn ang="0">
                  <a:pos x="0" y="248"/>
                </a:cxn>
              </a:cxnLst>
              <a:rect l="0" t="0" r="r" b="b"/>
              <a:pathLst>
                <a:path w="712" h="512">
                  <a:moveTo>
                    <a:pt x="0" y="248"/>
                  </a:moveTo>
                  <a:lnTo>
                    <a:pt x="192" y="256"/>
                  </a:lnTo>
                  <a:lnTo>
                    <a:pt x="192" y="128"/>
                  </a:lnTo>
                  <a:lnTo>
                    <a:pt x="256" y="208"/>
                  </a:lnTo>
                  <a:lnTo>
                    <a:pt x="320" y="144"/>
                  </a:lnTo>
                  <a:lnTo>
                    <a:pt x="376" y="160"/>
                  </a:lnTo>
                  <a:lnTo>
                    <a:pt x="560" y="40"/>
                  </a:lnTo>
                  <a:lnTo>
                    <a:pt x="688" y="0"/>
                  </a:lnTo>
                  <a:lnTo>
                    <a:pt x="712" y="152"/>
                  </a:lnTo>
                  <a:lnTo>
                    <a:pt x="688" y="256"/>
                  </a:lnTo>
                  <a:lnTo>
                    <a:pt x="576" y="376"/>
                  </a:lnTo>
                  <a:lnTo>
                    <a:pt x="304" y="496"/>
                  </a:lnTo>
                  <a:lnTo>
                    <a:pt x="152" y="512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0" name="Freeform 40">
              <a:extLst>
                <a:ext uri="{FF2B5EF4-FFF2-40B4-BE49-F238E27FC236}">
                  <a16:creationId xmlns:a16="http://schemas.microsoft.com/office/drawing/2014/main" id="{6BAA8481-578B-4FF9-9816-5DBB51379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250" y="3387849"/>
              <a:ext cx="55960" cy="992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8" y="16"/>
                </a:cxn>
                <a:cxn ang="0">
                  <a:pos x="104" y="8"/>
                </a:cxn>
                <a:cxn ang="0">
                  <a:pos x="8" y="0"/>
                </a:cxn>
                <a:cxn ang="0">
                  <a:pos x="0" y="16"/>
                </a:cxn>
              </a:cxnLst>
              <a:rect l="0" t="0" r="r" b="b"/>
              <a:pathLst>
                <a:path w="104" h="16">
                  <a:moveTo>
                    <a:pt x="0" y="16"/>
                  </a:moveTo>
                  <a:lnTo>
                    <a:pt x="88" y="16"/>
                  </a:lnTo>
                  <a:lnTo>
                    <a:pt x="104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1" name="Freeform 41">
              <a:extLst>
                <a:ext uri="{FF2B5EF4-FFF2-40B4-BE49-F238E27FC236}">
                  <a16:creationId xmlns:a16="http://schemas.microsoft.com/office/drawing/2014/main" id="{51022DBF-6657-46E8-873F-9EE55310D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163" y="3471789"/>
              <a:ext cx="51447" cy="128166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8"/>
                </a:cxn>
                <a:cxn ang="0">
                  <a:pos x="24" y="208"/>
                </a:cxn>
                <a:cxn ang="0">
                  <a:pos x="96" y="208"/>
                </a:cxn>
                <a:cxn ang="0">
                  <a:pos x="64" y="48"/>
                </a:cxn>
                <a:cxn ang="0">
                  <a:pos x="40" y="0"/>
                </a:cxn>
              </a:cxnLst>
              <a:rect l="0" t="0" r="r" b="b"/>
              <a:pathLst>
                <a:path w="96" h="208">
                  <a:moveTo>
                    <a:pt x="40" y="0"/>
                  </a:moveTo>
                  <a:lnTo>
                    <a:pt x="0" y="8"/>
                  </a:lnTo>
                  <a:lnTo>
                    <a:pt x="24" y="208"/>
                  </a:lnTo>
                  <a:lnTo>
                    <a:pt x="96" y="208"/>
                  </a:lnTo>
                  <a:lnTo>
                    <a:pt x="64" y="4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2" name="Freeform 42">
              <a:extLst>
                <a:ext uri="{FF2B5EF4-FFF2-40B4-BE49-F238E27FC236}">
                  <a16:creationId xmlns:a16="http://schemas.microsoft.com/office/drawing/2014/main" id="{8DFDA46D-08E8-4F89-9CF5-2D75373D6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922" y="3427563"/>
              <a:ext cx="64985" cy="172393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40" y="48"/>
                </a:cxn>
                <a:cxn ang="0">
                  <a:pos x="0" y="72"/>
                </a:cxn>
                <a:cxn ang="0">
                  <a:pos x="24" y="120"/>
                </a:cxn>
                <a:cxn ang="0">
                  <a:pos x="56" y="280"/>
                </a:cxn>
                <a:cxn ang="0">
                  <a:pos x="120" y="280"/>
                </a:cxn>
                <a:cxn ang="0">
                  <a:pos x="112" y="0"/>
                </a:cxn>
              </a:cxnLst>
              <a:rect l="0" t="0" r="r" b="b"/>
              <a:pathLst>
                <a:path w="120" h="280">
                  <a:moveTo>
                    <a:pt x="112" y="0"/>
                  </a:moveTo>
                  <a:lnTo>
                    <a:pt x="40" y="48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56" y="280"/>
                  </a:lnTo>
                  <a:lnTo>
                    <a:pt x="120" y="28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3" name="Freeform 43">
              <a:extLst>
                <a:ext uri="{FF2B5EF4-FFF2-40B4-BE49-F238E27FC236}">
                  <a16:creationId xmlns:a16="http://schemas.microsoft.com/office/drawing/2014/main" id="{3C9D1B28-9C4A-4DF7-AA88-832C452F2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437" y="3659525"/>
              <a:ext cx="38811" cy="29785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72" y="0"/>
                </a:cxn>
                <a:cxn ang="0">
                  <a:pos x="72" y="40"/>
                </a:cxn>
                <a:cxn ang="0">
                  <a:pos x="0" y="48"/>
                </a:cxn>
                <a:cxn ang="0">
                  <a:pos x="8" y="8"/>
                </a:cxn>
              </a:cxnLst>
              <a:rect l="0" t="0" r="r" b="b"/>
              <a:pathLst>
                <a:path w="72" h="48">
                  <a:moveTo>
                    <a:pt x="8" y="8"/>
                  </a:moveTo>
                  <a:lnTo>
                    <a:pt x="72" y="0"/>
                  </a:lnTo>
                  <a:lnTo>
                    <a:pt x="72" y="40"/>
                  </a:lnTo>
                  <a:lnTo>
                    <a:pt x="0" y="4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4" name="Freeform 44">
              <a:extLst>
                <a:ext uri="{FF2B5EF4-FFF2-40B4-BE49-F238E27FC236}">
                  <a16:creationId xmlns:a16="http://schemas.microsoft.com/office/drawing/2014/main" id="{CB3E374B-01E6-4755-A0AF-B31E5B4A5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0095" y="3639668"/>
              <a:ext cx="137191" cy="118237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24" y="0"/>
                </a:cxn>
                <a:cxn ang="0">
                  <a:pos x="256" y="48"/>
                </a:cxn>
                <a:cxn ang="0">
                  <a:pos x="216" y="152"/>
                </a:cxn>
                <a:cxn ang="0">
                  <a:pos x="32" y="192"/>
                </a:cxn>
                <a:cxn ang="0">
                  <a:pos x="0" y="152"/>
                </a:cxn>
                <a:cxn ang="0">
                  <a:pos x="88" y="72"/>
                </a:cxn>
                <a:cxn ang="0">
                  <a:pos x="64" y="0"/>
                </a:cxn>
              </a:cxnLst>
              <a:rect l="0" t="0" r="r" b="b"/>
              <a:pathLst>
                <a:path w="256" h="192">
                  <a:moveTo>
                    <a:pt x="64" y="0"/>
                  </a:moveTo>
                  <a:lnTo>
                    <a:pt x="224" y="0"/>
                  </a:lnTo>
                  <a:lnTo>
                    <a:pt x="256" y="48"/>
                  </a:lnTo>
                  <a:lnTo>
                    <a:pt x="216" y="152"/>
                  </a:lnTo>
                  <a:lnTo>
                    <a:pt x="32" y="192"/>
                  </a:lnTo>
                  <a:lnTo>
                    <a:pt x="0" y="152"/>
                  </a:lnTo>
                  <a:lnTo>
                    <a:pt x="8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5" name="Freeform 45">
              <a:extLst>
                <a:ext uri="{FF2B5EF4-FFF2-40B4-BE49-F238E27FC236}">
                  <a16:creationId xmlns:a16="http://schemas.microsoft.com/office/drawing/2014/main" id="{B77FB8C3-437C-4E13-B9E9-7FFD09E2F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245" y="3747977"/>
              <a:ext cx="51447" cy="35201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4" y="0"/>
                </a:cxn>
                <a:cxn ang="0">
                  <a:pos x="96" y="48"/>
                </a:cxn>
                <a:cxn ang="0">
                  <a:pos x="56" y="48"/>
                </a:cxn>
                <a:cxn ang="0">
                  <a:pos x="24" y="56"/>
                </a:cxn>
                <a:cxn ang="0">
                  <a:pos x="0" y="16"/>
                </a:cxn>
              </a:cxnLst>
              <a:rect l="0" t="0" r="r" b="b"/>
              <a:pathLst>
                <a:path w="96" h="56">
                  <a:moveTo>
                    <a:pt x="0" y="16"/>
                  </a:moveTo>
                  <a:lnTo>
                    <a:pt x="64" y="0"/>
                  </a:lnTo>
                  <a:lnTo>
                    <a:pt x="96" y="48"/>
                  </a:lnTo>
                  <a:lnTo>
                    <a:pt x="56" y="48"/>
                  </a:lnTo>
                  <a:lnTo>
                    <a:pt x="24" y="5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1532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6" name="Freeform 46">
              <a:extLst>
                <a:ext uri="{FF2B5EF4-FFF2-40B4-BE49-F238E27FC236}">
                  <a16:creationId xmlns:a16="http://schemas.microsoft.com/office/drawing/2014/main" id="{DBFFFE7A-449C-4826-B3B5-9BD39D81D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6270" y="3777762"/>
              <a:ext cx="42421" cy="5957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40" y="0"/>
                </a:cxn>
                <a:cxn ang="0">
                  <a:pos x="8" y="8"/>
                </a:cxn>
                <a:cxn ang="0">
                  <a:pos x="8" y="56"/>
                </a:cxn>
                <a:cxn ang="0">
                  <a:pos x="0" y="96"/>
                </a:cxn>
                <a:cxn ang="0">
                  <a:pos x="48" y="64"/>
                </a:cxn>
                <a:cxn ang="0">
                  <a:pos x="72" y="48"/>
                </a:cxn>
                <a:cxn ang="0">
                  <a:pos x="80" y="0"/>
                </a:cxn>
              </a:cxnLst>
              <a:rect l="0" t="0" r="r" b="b"/>
              <a:pathLst>
                <a:path w="80" h="96">
                  <a:moveTo>
                    <a:pt x="80" y="0"/>
                  </a:moveTo>
                  <a:lnTo>
                    <a:pt x="40" y="0"/>
                  </a:lnTo>
                  <a:lnTo>
                    <a:pt x="8" y="8"/>
                  </a:lnTo>
                  <a:lnTo>
                    <a:pt x="8" y="56"/>
                  </a:lnTo>
                  <a:lnTo>
                    <a:pt x="0" y="96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7" name="Freeform 47">
              <a:extLst>
                <a:ext uri="{FF2B5EF4-FFF2-40B4-BE49-F238E27FC236}">
                  <a16:creationId xmlns:a16="http://schemas.microsoft.com/office/drawing/2014/main" id="{A26F47A3-F1DD-46CE-8D91-9D072FD3C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104" y="4444766"/>
              <a:ext cx="50545" cy="49642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6" y="24"/>
                </a:cxn>
                <a:cxn ang="0">
                  <a:pos x="0" y="72"/>
                </a:cxn>
                <a:cxn ang="0">
                  <a:pos x="40" y="80"/>
                </a:cxn>
                <a:cxn ang="0">
                  <a:pos x="80" y="56"/>
                </a:cxn>
                <a:cxn ang="0">
                  <a:pos x="96" y="32"/>
                </a:cxn>
                <a:cxn ang="0">
                  <a:pos x="72" y="0"/>
                </a:cxn>
              </a:cxnLst>
              <a:rect l="0" t="0" r="r" b="b"/>
              <a:pathLst>
                <a:path w="96" h="80">
                  <a:moveTo>
                    <a:pt x="72" y="0"/>
                  </a:moveTo>
                  <a:lnTo>
                    <a:pt x="16" y="24"/>
                  </a:lnTo>
                  <a:lnTo>
                    <a:pt x="0" y="72"/>
                  </a:lnTo>
                  <a:lnTo>
                    <a:pt x="40" y="80"/>
                  </a:lnTo>
                  <a:lnTo>
                    <a:pt x="80" y="56"/>
                  </a:lnTo>
                  <a:lnTo>
                    <a:pt x="96" y="3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8" name="Freeform 48">
              <a:extLst>
                <a:ext uri="{FF2B5EF4-FFF2-40B4-BE49-F238E27FC236}">
                  <a16:creationId xmlns:a16="http://schemas.microsoft.com/office/drawing/2014/main" id="{362C2EA0-AE09-4EAE-A97D-6F4EB974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6270" y="4335555"/>
              <a:ext cx="34298" cy="45128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4" y="0"/>
                </a:cxn>
                <a:cxn ang="0">
                  <a:pos x="8" y="8"/>
                </a:cxn>
                <a:cxn ang="0">
                  <a:pos x="0" y="40"/>
                </a:cxn>
                <a:cxn ang="0">
                  <a:pos x="16" y="72"/>
                </a:cxn>
                <a:cxn ang="0">
                  <a:pos x="32" y="72"/>
                </a:cxn>
                <a:cxn ang="0">
                  <a:pos x="64" y="56"/>
                </a:cxn>
                <a:cxn ang="0">
                  <a:pos x="56" y="0"/>
                </a:cxn>
              </a:cxnLst>
              <a:rect l="0" t="0" r="r" b="b"/>
              <a:pathLst>
                <a:path w="64" h="72">
                  <a:moveTo>
                    <a:pt x="56" y="0"/>
                  </a:moveTo>
                  <a:lnTo>
                    <a:pt x="24" y="0"/>
                  </a:lnTo>
                  <a:lnTo>
                    <a:pt x="8" y="8"/>
                  </a:lnTo>
                  <a:lnTo>
                    <a:pt x="0" y="40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64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29" name="Freeform 49">
              <a:extLst>
                <a:ext uri="{FF2B5EF4-FFF2-40B4-BE49-F238E27FC236}">
                  <a16:creationId xmlns:a16="http://schemas.microsoft.com/office/drawing/2014/main" id="{F0FDEFF0-B84E-4642-80A2-8D78FC660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992" y="3412219"/>
              <a:ext cx="37908" cy="5957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40"/>
                </a:cxn>
                <a:cxn ang="0">
                  <a:pos x="8" y="96"/>
                </a:cxn>
                <a:cxn ang="0">
                  <a:pos x="64" y="96"/>
                </a:cxn>
                <a:cxn ang="0">
                  <a:pos x="72" y="88"/>
                </a:cxn>
                <a:cxn ang="0">
                  <a:pos x="48" y="72"/>
                </a:cxn>
                <a:cxn ang="0">
                  <a:pos x="64" y="0"/>
                </a:cxn>
              </a:cxnLst>
              <a:rect l="0" t="0" r="r" b="b"/>
              <a:pathLst>
                <a:path w="72" h="96">
                  <a:moveTo>
                    <a:pt x="64" y="0"/>
                  </a:moveTo>
                  <a:lnTo>
                    <a:pt x="0" y="40"/>
                  </a:lnTo>
                  <a:lnTo>
                    <a:pt x="8" y="96"/>
                  </a:lnTo>
                  <a:lnTo>
                    <a:pt x="64" y="96"/>
                  </a:lnTo>
                  <a:lnTo>
                    <a:pt x="72" y="88"/>
                  </a:lnTo>
                  <a:lnTo>
                    <a:pt x="48" y="7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30" name="Freeform 50">
              <a:extLst>
                <a:ext uri="{FF2B5EF4-FFF2-40B4-BE49-F238E27FC236}">
                  <a16:creationId xmlns:a16="http://schemas.microsoft.com/office/drawing/2014/main" id="{2F730231-4FDE-4291-8C1D-7B00A3EA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119" y="3484425"/>
              <a:ext cx="60473" cy="8394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48"/>
                </a:cxn>
                <a:cxn ang="0">
                  <a:pos x="88" y="136"/>
                </a:cxn>
                <a:cxn ang="0">
                  <a:pos x="112" y="56"/>
                </a:cxn>
                <a:cxn ang="0">
                  <a:pos x="56" y="0"/>
                </a:cxn>
              </a:cxnLst>
              <a:rect l="0" t="0" r="r" b="b"/>
              <a:pathLst>
                <a:path w="112" h="136">
                  <a:moveTo>
                    <a:pt x="56" y="0"/>
                  </a:moveTo>
                  <a:lnTo>
                    <a:pt x="0" y="48"/>
                  </a:lnTo>
                  <a:lnTo>
                    <a:pt x="88" y="136"/>
                  </a:lnTo>
                  <a:lnTo>
                    <a:pt x="112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31" name="Freeform 51">
              <a:extLst>
                <a:ext uri="{FF2B5EF4-FFF2-40B4-BE49-F238E27FC236}">
                  <a16:creationId xmlns:a16="http://schemas.microsoft.com/office/drawing/2014/main" id="{811B5F1E-54F4-425A-BDA3-462ED85A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4954" y="3519626"/>
              <a:ext cx="60473" cy="10379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80"/>
                </a:cxn>
                <a:cxn ang="0">
                  <a:pos x="88" y="168"/>
                </a:cxn>
                <a:cxn ang="0">
                  <a:pos x="112" y="64"/>
                </a:cxn>
                <a:cxn ang="0">
                  <a:pos x="24" y="0"/>
                </a:cxn>
              </a:cxnLst>
              <a:rect l="0" t="0" r="r" b="b"/>
              <a:pathLst>
                <a:path w="112" h="168">
                  <a:moveTo>
                    <a:pt x="24" y="0"/>
                  </a:moveTo>
                  <a:lnTo>
                    <a:pt x="0" y="80"/>
                  </a:lnTo>
                  <a:lnTo>
                    <a:pt x="88" y="168"/>
                  </a:lnTo>
                  <a:lnTo>
                    <a:pt x="112" y="6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9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/>
              <a:endParaRPr lang="de-DE" sz="900"/>
            </a:p>
          </p:txBody>
        </p:sp>
        <p:sp>
          <p:nvSpPr>
            <p:cNvPr id="132" name="TextBox 5">
              <a:extLst>
                <a:ext uri="{FF2B5EF4-FFF2-40B4-BE49-F238E27FC236}">
                  <a16:creationId xmlns:a16="http://schemas.microsoft.com/office/drawing/2014/main" id="{8DD9ECAC-6C25-4113-862C-F2282A3826C6}"/>
                </a:ext>
              </a:extLst>
            </p:cNvPr>
            <p:cNvSpPr txBox="1"/>
            <p:nvPr/>
          </p:nvSpPr>
          <p:spPr>
            <a:xfrm>
              <a:off x="7309009" y="3167510"/>
              <a:ext cx="600467" cy="346249"/>
            </a:xfrm>
            <a:prstGeom prst="rect">
              <a:avLst/>
            </a:prstGeom>
            <a:noFill/>
          </p:spPr>
          <p:txBody>
            <a:bodyPr wrap="square" lIns="91440" tIns="91440" rIns="91440" bIns="91440" rtlCol="0" anchor="ctr">
              <a:noAutofit/>
            </a:bodyPr>
            <a:lstStyle/>
            <a:p>
              <a:pPr algn="ctr"/>
              <a:r>
                <a:rPr lang="en-US" sz="900" b="1" dirty="0">
                  <a:cs typeface="Calibri"/>
                </a:rPr>
                <a:t>Ethiopia</a:t>
              </a:r>
            </a:p>
          </p:txBody>
        </p:sp>
        <p:sp>
          <p:nvSpPr>
            <p:cNvPr id="133" name="TextBox 243">
              <a:extLst>
                <a:ext uri="{FF2B5EF4-FFF2-40B4-BE49-F238E27FC236}">
                  <a16:creationId xmlns:a16="http://schemas.microsoft.com/office/drawing/2014/main" id="{E56D2B01-E82C-494E-B29B-435D6F7ABE24}"/>
                </a:ext>
              </a:extLst>
            </p:cNvPr>
            <p:cNvSpPr txBox="1"/>
            <p:nvPr/>
          </p:nvSpPr>
          <p:spPr>
            <a:xfrm>
              <a:off x="7314987" y="3730209"/>
              <a:ext cx="592676" cy="124271"/>
            </a:xfrm>
            <a:prstGeom prst="rect">
              <a:avLst/>
            </a:prstGeom>
            <a:noFill/>
          </p:spPr>
          <p:txBody>
            <a:bodyPr wrap="square" lIns="91440" tIns="91440" rIns="91440" bIns="91440" rtlCol="0" anchor="ctr">
              <a:noAutofit/>
            </a:bodyPr>
            <a:lstStyle/>
            <a:p>
              <a:pPr algn="ctr"/>
              <a:r>
                <a:rPr lang="en-US" sz="900" b="1" dirty="0">
                  <a:cs typeface="Calibri"/>
                </a:rPr>
                <a:t>Kenya</a:t>
              </a:r>
            </a:p>
          </p:txBody>
        </p:sp>
        <p:sp>
          <p:nvSpPr>
            <p:cNvPr id="134" name="TextBox 244">
              <a:extLst>
                <a:ext uri="{FF2B5EF4-FFF2-40B4-BE49-F238E27FC236}">
                  <a16:creationId xmlns:a16="http://schemas.microsoft.com/office/drawing/2014/main" id="{54843E13-74E6-4D48-AD84-69506BA862AE}"/>
                </a:ext>
              </a:extLst>
            </p:cNvPr>
            <p:cNvSpPr txBox="1"/>
            <p:nvPr/>
          </p:nvSpPr>
          <p:spPr>
            <a:xfrm>
              <a:off x="5356553" y="4459352"/>
              <a:ext cx="609956" cy="193189"/>
            </a:xfrm>
            <a:prstGeom prst="rect">
              <a:avLst/>
            </a:prstGeom>
            <a:noFill/>
          </p:spPr>
          <p:txBody>
            <a:bodyPr wrap="square" lIns="91440" tIns="91440" rIns="91440" bIns="91440" rtlCol="0" anchor="ctr">
              <a:noAutofit/>
            </a:bodyPr>
            <a:lstStyle/>
            <a:p>
              <a:pPr algn="ctr"/>
              <a:r>
                <a:rPr lang="en-US" sz="900" b="1" dirty="0">
                  <a:cs typeface="Calibri"/>
                </a:rPr>
                <a:t>Tanzania</a:t>
              </a:r>
            </a:p>
          </p:txBody>
        </p:sp>
        <p:sp>
          <p:nvSpPr>
            <p:cNvPr id="135" name="TextBox 245">
              <a:extLst>
                <a:ext uri="{FF2B5EF4-FFF2-40B4-BE49-F238E27FC236}">
                  <a16:creationId xmlns:a16="http://schemas.microsoft.com/office/drawing/2014/main" id="{078D0DA7-3AB4-48EA-B8A2-701E825E667E}"/>
                </a:ext>
              </a:extLst>
            </p:cNvPr>
            <p:cNvSpPr txBox="1"/>
            <p:nvPr/>
          </p:nvSpPr>
          <p:spPr>
            <a:xfrm>
              <a:off x="5376931" y="3597842"/>
              <a:ext cx="569199" cy="125743"/>
            </a:xfrm>
            <a:prstGeom prst="rect">
              <a:avLst/>
            </a:prstGeom>
            <a:noFill/>
          </p:spPr>
          <p:txBody>
            <a:bodyPr wrap="square" lIns="91440" tIns="91440" rIns="91440" bIns="91440" rtlCol="0" anchor="ctr">
              <a:noAutofit/>
            </a:bodyPr>
            <a:lstStyle/>
            <a:p>
              <a:pPr algn="ctr"/>
              <a:r>
                <a:rPr lang="en-US" sz="900" b="1" dirty="0">
                  <a:cs typeface="Calibri"/>
                </a:rPr>
                <a:t>Uganda</a:t>
              </a:r>
            </a:p>
          </p:txBody>
        </p:sp>
        <p:sp>
          <p:nvSpPr>
            <p:cNvPr id="136" name="Oval 6">
              <a:extLst>
                <a:ext uri="{FF2B5EF4-FFF2-40B4-BE49-F238E27FC236}">
                  <a16:creationId xmlns:a16="http://schemas.microsoft.com/office/drawing/2014/main" id="{284A76A1-59F9-4D82-A8E7-EDB446978519}"/>
                </a:ext>
              </a:extLst>
            </p:cNvPr>
            <p:cNvSpPr/>
            <p:nvPr/>
          </p:nvSpPr>
          <p:spPr>
            <a:xfrm>
              <a:off x="6953312" y="3513759"/>
              <a:ext cx="33703" cy="33703"/>
            </a:xfrm>
            <a:prstGeom prst="ellipse">
              <a:avLst/>
            </a:prstGeom>
            <a:solidFill>
              <a:srgbClr val="E59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900"/>
            </a:p>
          </p:txBody>
        </p:sp>
        <p:cxnSp>
          <p:nvCxnSpPr>
            <p:cNvPr id="137" name="Elbow Connector 11">
              <a:extLst>
                <a:ext uri="{FF2B5EF4-FFF2-40B4-BE49-F238E27FC236}">
                  <a16:creationId xmlns:a16="http://schemas.microsoft.com/office/drawing/2014/main" id="{AEA37BE3-0363-46D7-90D6-0F58AF407FE8}"/>
                </a:ext>
              </a:extLst>
            </p:cNvPr>
            <p:cNvCxnSpPr>
              <a:cxnSpLocks/>
              <a:stCxn id="136" idx="0"/>
              <a:endCxn id="132" idx="1"/>
            </p:cNvCxnSpPr>
            <p:nvPr/>
          </p:nvCxnSpPr>
          <p:spPr>
            <a:xfrm rot="5400000" flipH="1" flipV="1">
              <a:off x="7053025" y="3257775"/>
              <a:ext cx="173124" cy="338845"/>
            </a:xfrm>
            <a:prstGeom prst="bentConnector2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246">
              <a:extLst>
                <a:ext uri="{FF2B5EF4-FFF2-40B4-BE49-F238E27FC236}">
                  <a16:creationId xmlns:a16="http://schemas.microsoft.com/office/drawing/2014/main" id="{EFC15E66-2C4F-4630-A427-7E0ECD85296D}"/>
                </a:ext>
              </a:extLst>
            </p:cNvPr>
            <p:cNvSpPr/>
            <p:nvPr/>
          </p:nvSpPr>
          <p:spPr>
            <a:xfrm>
              <a:off x="6921966" y="3688391"/>
              <a:ext cx="33703" cy="33703"/>
            </a:xfrm>
            <a:prstGeom prst="ellipse">
              <a:avLst/>
            </a:prstGeom>
            <a:solidFill>
              <a:srgbClr val="E59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900"/>
            </a:p>
          </p:txBody>
        </p:sp>
        <p:cxnSp>
          <p:nvCxnSpPr>
            <p:cNvPr id="139" name="Elbow Connector 247">
              <a:extLst>
                <a:ext uri="{FF2B5EF4-FFF2-40B4-BE49-F238E27FC236}">
                  <a16:creationId xmlns:a16="http://schemas.microsoft.com/office/drawing/2014/main" id="{34E85B70-BD43-42C4-9B68-D38023275012}"/>
                </a:ext>
              </a:extLst>
            </p:cNvPr>
            <p:cNvCxnSpPr>
              <a:cxnSpLocks/>
              <a:stCxn id="138" idx="4"/>
              <a:endCxn id="133" idx="1"/>
            </p:cNvCxnSpPr>
            <p:nvPr/>
          </p:nvCxnSpPr>
          <p:spPr>
            <a:xfrm rot="16200000" flipH="1">
              <a:off x="7091777" y="3569134"/>
              <a:ext cx="70251" cy="376169"/>
            </a:xfrm>
            <a:prstGeom prst="bentConnector2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Elbow Connector 248">
              <a:extLst>
                <a:ext uri="{FF2B5EF4-FFF2-40B4-BE49-F238E27FC236}">
                  <a16:creationId xmlns:a16="http://schemas.microsoft.com/office/drawing/2014/main" id="{46C2A0AA-2FA8-4205-AE3E-339E122F5C87}"/>
                </a:ext>
              </a:extLst>
            </p:cNvPr>
            <p:cNvCxnSpPr>
              <a:cxnSpLocks/>
              <a:stCxn id="141" idx="4"/>
              <a:endCxn id="134" idx="3"/>
            </p:cNvCxnSpPr>
            <p:nvPr/>
          </p:nvCxnSpPr>
          <p:spPr>
            <a:xfrm rot="5400000">
              <a:off x="6070963" y="3750027"/>
              <a:ext cx="701466" cy="910372"/>
            </a:xfrm>
            <a:prstGeom prst="bentConnector2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249">
              <a:extLst>
                <a:ext uri="{FF2B5EF4-FFF2-40B4-BE49-F238E27FC236}">
                  <a16:creationId xmlns:a16="http://schemas.microsoft.com/office/drawing/2014/main" id="{94F23C93-F692-4AE9-9A81-6E277E2AE36F}"/>
                </a:ext>
              </a:extLst>
            </p:cNvPr>
            <p:cNvSpPr/>
            <p:nvPr/>
          </p:nvSpPr>
          <p:spPr>
            <a:xfrm>
              <a:off x="6860029" y="3820778"/>
              <a:ext cx="33703" cy="33703"/>
            </a:xfrm>
            <a:prstGeom prst="ellipse">
              <a:avLst/>
            </a:prstGeom>
            <a:solidFill>
              <a:srgbClr val="E59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900"/>
            </a:p>
          </p:txBody>
        </p:sp>
        <p:cxnSp>
          <p:nvCxnSpPr>
            <p:cNvPr id="142" name="Elbow Connector 251">
              <a:extLst>
                <a:ext uri="{FF2B5EF4-FFF2-40B4-BE49-F238E27FC236}">
                  <a16:creationId xmlns:a16="http://schemas.microsoft.com/office/drawing/2014/main" id="{682F2161-4493-4D09-A04A-42CE457E265A}"/>
                </a:ext>
              </a:extLst>
            </p:cNvPr>
            <p:cNvCxnSpPr>
              <a:cxnSpLocks/>
              <a:stCxn id="143" idx="1"/>
              <a:endCxn id="135" idx="3"/>
            </p:cNvCxnSpPr>
            <p:nvPr/>
          </p:nvCxnSpPr>
          <p:spPr>
            <a:xfrm rot="16200000" flipV="1">
              <a:off x="6364082" y="3242761"/>
              <a:ext cx="32614" cy="868518"/>
            </a:xfrm>
            <a:prstGeom prst="bentConnector2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246">
              <a:extLst>
                <a:ext uri="{FF2B5EF4-FFF2-40B4-BE49-F238E27FC236}">
                  <a16:creationId xmlns:a16="http://schemas.microsoft.com/office/drawing/2014/main" id="{60030CE4-425C-48DD-BDBF-AC3402FCB941}"/>
                </a:ext>
              </a:extLst>
            </p:cNvPr>
            <p:cNvSpPr/>
            <p:nvPr/>
          </p:nvSpPr>
          <p:spPr>
            <a:xfrm>
              <a:off x="6809712" y="3688391"/>
              <a:ext cx="33703" cy="33703"/>
            </a:xfrm>
            <a:prstGeom prst="ellipse">
              <a:avLst/>
            </a:prstGeom>
            <a:solidFill>
              <a:srgbClr val="E59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900"/>
            </a:p>
          </p:txBody>
        </p:sp>
        <p:cxnSp>
          <p:nvCxnSpPr>
            <p:cNvPr id="144" name="Elbow Connector 248">
              <a:extLst>
                <a:ext uri="{FF2B5EF4-FFF2-40B4-BE49-F238E27FC236}">
                  <a16:creationId xmlns:a16="http://schemas.microsoft.com/office/drawing/2014/main" id="{DF64CA91-C704-4921-A8D1-238EA01D26E5}"/>
                </a:ext>
              </a:extLst>
            </p:cNvPr>
            <p:cNvCxnSpPr>
              <a:cxnSpLocks/>
              <a:stCxn id="146" idx="4"/>
              <a:endCxn id="145" idx="3"/>
            </p:cNvCxnSpPr>
            <p:nvPr/>
          </p:nvCxnSpPr>
          <p:spPr>
            <a:xfrm rot="5400000">
              <a:off x="6193241" y="3530462"/>
              <a:ext cx="339930" cy="824383"/>
            </a:xfrm>
            <a:prstGeom prst="bentConnector2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244">
              <a:extLst>
                <a:ext uri="{FF2B5EF4-FFF2-40B4-BE49-F238E27FC236}">
                  <a16:creationId xmlns:a16="http://schemas.microsoft.com/office/drawing/2014/main" id="{C3D2D9D5-5DE4-44F7-995C-C82CD914D862}"/>
                </a:ext>
              </a:extLst>
            </p:cNvPr>
            <p:cNvSpPr txBox="1"/>
            <p:nvPr/>
          </p:nvSpPr>
          <p:spPr>
            <a:xfrm>
              <a:off x="5372048" y="4024450"/>
              <a:ext cx="578966" cy="176337"/>
            </a:xfrm>
            <a:prstGeom prst="rect">
              <a:avLst/>
            </a:prstGeom>
            <a:noFill/>
          </p:spPr>
          <p:txBody>
            <a:bodyPr wrap="square" lIns="91440" tIns="91440" rIns="91440" bIns="91440" rtlCol="0" anchor="ctr">
              <a:noAutofit/>
            </a:bodyPr>
            <a:lstStyle/>
            <a:p>
              <a:pPr algn="ctr"/>
              <a:r>
                <a:rPr lang="en-US" sz="900" b="1" dirty="0">
                  <a:cs typeface="Calibri"/>
                </a:rPr>
                <a:t>Rwanda</a:t>
              </a:r>
            </a:p>
          </p:txBody>
        </p:sp>
        <p:sp>
          <p:nvSpPr>
            <p:cNvPr id="146" name="Oval 246">
              <a:extLst>
                <a:ext uri="{FF2B5EF4-FFF2-40B4-BE49-F238E27FC236}">
                  <a16:creationId xmlns:a16="http://schemas.microsoft.com/office/drawing/2014/main" id="{1B9F7650-3D8C-4FEB-89BE-08513F6EC7CD}"/>
                </a:ext>
              </a:extLst>
            </p:cNvPr>
            <p:cNvSpPr/>
            <p:nvPr/>
          </p:nvSpPr>
          <p:spPr>
            <a:xfrm>
              <a:off x="6758545" y="3738986"/>
              <a:ext cx="33703" cy="33703"/>
            </a:xfrm>
            <a:prstGeom prst="ellipse">
              <a:avLst/>
            </a:prstGeom>
            <a:solidFill>
              <a:srgbClr val="E59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149" name="Rektangel 42">
            <a:extLst>
              <a:ext uri="{FF2B5EF4-FFF2-40B4-BE49-F238E27FC236}">
                <a16:creationId xmlns:a16="http://schemas.microsoft.com/office/drawing/2014/main" id="{CFA76338-F98D-4D61-B556-680B0534EB6B}"/>
              </a:ext>
            </a:extLst>
          </p:cNvPr>
          <p:cNvSpPr/>
          <p:nvPr/>
        </p:nvSpPr>
        <p:spPr>
          <a:xfrm>
            <a:off x="1564066" y="2960455"/>
            <a:ext cx="653299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>
                <a:latin typeface="Gill Sans Light" charset="0"/>
              </a:rPr>
              <a:t>Fairly </a:t>
            </a:r>
            <a:r>
              <a:rPr lang="en-US" sz="2000" b="1" dirty="0">
                <a:latin typeface="Gill Sans Light" charset="0"/>
              </a:rPr>
              <a:t>stable political and macro-economic environments</a:t>
            </a:r>
          </a:p>
        </p:txBody>
      </p:sp>
      <p:sp>
        <p:nvSpPr>
          <p:cNvPr id="150" name="Rektangel 42">
            <a:extLst>
              <a:ext uri="{FF2B5EF4-FFF2-40B4-BE49-F238E27FC236}">
                <a16:creationId xmlns:a16="http://schemas.microsoft.com/office/drawing/2014/main" id="{4836EFC3-DD57-4398-B847-C4B868326FD9}"/>
              </a:ext>
            </a:extLst>
          </p:cNvPr>
          <p:cNvSpPr/>
          <p:nvPr/>
        </p:nvSpPr>
        <p:spPr>
          <a:xfrm>
            <a:off x="1566467" y="3530524"/>
            <a:ext cx="650878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>
                <a:latin typeface="Gill Sans Light" charset="0"/>
              </a:rPr>
              <a:t>Fast growing work force from a </a:t>
            </a:r>
            <a:r>
              <a:rPr lang="en-US" sz="2000" b="1" dirty="0">
                <a:latin typeface="Gill Sans Light" charset="0"/>
              </a:rPr>
              <a:t>combined population of over 250 million </a:t>
            </a:r>
            <a:r>
              <a:rPr lang="en-US" sz="2000" dirty="0">
                <a:latin typeface="Gill Sans Light" charset="0"/>
              </a:rPr>
              <a:t>of which majority lives for less than 5$ a day</a:t>
            </a:r>
            <a:endParaRPr lang="en-US" sz="2000" dirty="0">
              <a:effectLst/>
              <a:latin typeface="Gill Sans Light" charset="0"/>
            </a:endParaRPr>
          </a:p>
        </p:txBody>
      </p:sp>
      <p:sp>
        <p:nvSpPr>
          <p:cNvPr id="151" name="Rektangel 42">
            <a:extLst>
              <a:ext uri="{FF2B5EF4-FFF2-40B4-BE49-F238E27FC236}">
                <a16:creationId xmlns:a16="http://schemas.microsoft.com/office/drawing/2014/main" id="{7319EFCE-9160-44F5-A7B8-F9052347BE9F}"/>
              </a:ext>
            </a:extLst>
          </p:cNvPr>
          <p:cNvSpPr/>
          <p:nvPr/>
        </p:nvSpPr>
        <p:spPr>
          <a:xfrm>
            <a:off x="1566465" y="4233514"/>
            <a:ext cx="65112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>
                <a:latin typeface="Gill Sans Light" charset="0"/>
              </a:rPr>
              <a:t>The </a:t>
            </a:r>
            <a:r>
              <a:rPr lang="en-US" sz="2000" b="1" dirty="0">
                <a:latin typeface="Gill Sans Light" charset="0"/>
              </a:rPr>
              <a:t>low income segment comprises the mass market </a:t>
            </a:r>
            <a:r>
              <a:rPr lang="en-US" sz="2000" dirty="0">
                <a:latin typeface="Gill Sans Light" charset="0"/>
              </a:rPr>
              <a:t>in East Africa</a:t>
            </a:r>
          </a:p>
          <a:p>
            <a:pPr>
              <a:lnSpc>
                <a:spcPts val="1500"/>
              </a:lnSpc>
            </a:pPr>
            <a:endParaRPr lang="en-US" sz="2000" dirty="0">
              <a:latin typeface="Gill Sans Light" charset="0"/>
            </a:endParaRPr>
          </a:p>
          <a:p>
            <a:pPr>
              <a:lnSpc>
                <a:spcPts val="1500"/>
              </a:lnSpc>
            </a:pPr>
            <a:endParaRPr lang="en-US" sz="2000" dirty="0">
              <a:latin typeface="Gill Sans Light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5E6C387-605E-4BFA-81F1-016935EEF48B}"/>
              </a:ext>
            </a:extLst>
          </p:cNvPr>
          <p:cNvSpPr/>
          <p:nvPr/>
        </p:nvSpPr>
        <p:spPr>
          <a:xfrm>
            <a:off x="1564066" y="4795451"/>
            <a:ext cx="59668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>
                <a:latin typeface="Gill Sans Light" charset="0"/>
              </a:rPr>
              <a:t>Broad </a:t>
            </a:r>
            <a:r>
              <a:rPr lang="en-US" sz="2000" b="1" dirty="0">
                <a:latin typeface="Gill Sans Light" charset="0"/>
              </a:rPr>
              <a:t>industry diversification </a:t>
            </a:r>
            <a:r>
              <a:rPr lang="en-US" sz="2000" dirty="0">
                <a:latin typeface="Gill Sans Light" charset="0"/>
              </a:rPr>
              <a:t>and low dependency on commodities</a:t>
            </a:r>
          </a:p>
          <a:p>
            <a:pPr>
              <a:lnSpc>
                <a:spcPts val="1500"/>
              </a:lnSpc>
            </a:pPr>
            <a:endParaRPr lang="en-US" sz="2000" dirty="0">
              <a:latin typeface="Gill Sans Light" charset="0"/>
            </a:endParaRPr>
          </a:p>
          <a:p>
            <a:pPr>
              <a:lnSpc>
                <a:spcPts val="1500"/>
              </a:lnSpc>
            </a:pPr>
            <a:endParaRPr lang="en-US" sz="2000" dirty="0">
              <a:latin typeface="Gill Sans Light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202FB4C-6FC9-4CB1-B1CB-8FA1C780E9E3}"/>
              </a:ext>
            </a:extLst>
          </p:cNvPr>
          <p:cNvSpPr/>
          <p:nvPr/>
        </p:nvSpPr>
        <p:spPr>
          <a:xfrm>
            <a:off x="1566467" y="5515130"/>
            <a:ext cx="522748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>
                <a:latin typeface="Gill Sans Light" charset="0"/>
              </a:rPr>
              <a:t>Improving environment </a:t>
            </a:r>
            <a:r>
              <a:rPr lang="en-US" sz="2000" dirty="0">
                <a:latin typeface="Gill Sans Light" charset="0"/>
              </a:rPr>
              <a:t>for doing business and investment</a:t>
            </a:r>
          </a:p>
        </p:txBody>
      </p:sp>
    </p:spTree>
    <p:extLst>
      <p:ext uri="{BB962C8B-B14F-4D97-AF65-F5344CB8AC3E}">
        <p14:creationId xmlns:p14="http://schemas.microsoft.com/office/powerpoint/2010/main" val="277711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01226" y="641859"/>
            <a:ext cx="6377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GROWING WORKFORCE</a:t>
            </a:r>
          </a:p>
          <a:p>
            <a:r>
              <a:rPr lang="da-DK" sz="2000" dirty="0">
                <a:latin typeface="Gill Sans Light" charset="0"/>
                <a:ea typeface="Gill Sans Light" charset="0"/>
                <a:cs typeface="Gill Sans Light" charset="0"/>
              </a:rPr>
              <a:t>IN AN AGING WORLD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0CA5F82-BDFD-4FCB-B4B5-1174CC4F2433}"/>
              </a:ext>
            </a:extLst>
          </p:cNvPr>
          <p:cNvSpPr/>
          <p:nvPr/>
        </p:nvSpPr>
        <p:spPr>
          <a:xfrm>
            <a:off x="650270" y="1922743"/>
            <a:ext cx="10733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Light"/>
              </a:rPr>
              <a:t>BY 2034, AFRICA’S WORKFORCE WILL BE LARGER THAN THAT OF CHINA AND INDIA AT 1.1 BILLION</a:t>
            </a:r>
          </a:p>
          <a:p>
            <a:endParaRPr lang="da-DK" dirty="0">
              <a:latin typeface="Gill Sans Light"/>
            </a:endParaRPr>
          </a:p>
        </p:txBody>
      </p:sp>
      <p:sp>
        <p:nvSpPr>
          <p:cNvPr id="19" name="Rektangel 3"/>
          <p:cNvSpPr/>
          <p:nvPr/>
        </p:nvSpPr>
        <p:spPr>
          <a:xfrm>
            <a:off x="655784" y="2614126"/>
            <a:ext cx="4238446" cy="85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Gill Sans Light" charset="0"/>
              </a:rPr>
              <a:t>WORKING-AGE POPULATION IN LARGEST COUNTRIES AND REGIONS</a:t>
            </a:r>
          </a:p>
          <a:p>
            <a:pPr>
              <a:lnSpc>
                <a:spcPts val="2600"/>
              </a:lnSpc>
            </a:pPr>
            <a:r>
              <a:rPr lang="da-DK" sz="1200" b="1" dirty="0">
                <a:latin typeface="Gill Sans" charset="0"/>
              </a:rPr>
              <a:t>MILLION PEOPLE AGED 15-64</a:t>
            </a:r>
            <a:endParaRPr lang="da-DK" sz="1200" dirty="0">
              <a:effectLst/>
              <a:latin typeface="Gill Sans" charset="0"/>
            </a:endParaRPr>
          </a:p>
        </p:txBody>
      </p:sp>
      <p:graphicFrame>
        <p:nvGraphicFramePr>
          <p:cNvPr id="21" name="Chart 20"/>
          <p:cNvGraphicFramePr/>
          <p:nvPr>
            <p:extLst/>
          </p:nvPr>
        </p:nvGraphicFramePr>
        <p:xfrm>
          <a:off x="574496" y="3480627"/>
          <a:ext cx="4558913" cy="2816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ktangel 23">
            <a:extLst>
              <a:ext uri="{FF2B5EF4-FFF2-40B4-BE49-F238E27FC236}">
                <a16:creationId xmlns:a16="http://schemas.microsoft.com/office/drawing/2014/main" id="{CDE57964-0092-4514-A927-D1144B0630F8}"/>
              </a:ext>
            </a:extLst>
          </p:cNvPr>
          <p:cNvSpPr/>
          <p:nvPr/>
        </p:nvSpPr>
        <p:spPr>
          <a:xfrm>
            <a:off x="101600" y="6499481"/>
            <a:ext cx="26959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ill Sans Light" charset="0"/>
              </a:rPr>
              <a:t>Source: McKinsey Global Institute, 2016</a:t>
            </a:r>
          </a:p>
        </p:txBody>
      </p:sp>
      <p:graphicFrame>
        <p:nvGraphicFramePr>
          <p:cNvPr id="20" name="Chart 4">
            <a:extLst>
              <a:ext uri="{FF2B5EF4-FFF2-40B4-BE49-F238E27FC236}">
                <a16:creationId xmlns:a16="http://schemas.microsoft.com/office/drawing/2014/main" id="{08F5A064-1519-48BD-A0AD-625F7D91BA92}"/>
              </a:ext>
            </a:extLst>
          </p:cNvPr>
          <p:cNvGraphicFramePr>
            <a:graphicFrameLocks/>
          </p:cNvGraphicFramePr>
          <p:nvPr/>
        </p:nvGraphicFramePr>
        <p:xfrm>
          <a:off x="5897348" y="3340488"/>
          <a:ext cx="5219492" cy="317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ktangel 21">
            <a:extLst>
              <a:ext uri="{FF2B5EF4-FFF2-40B4-BE49-F238E27FC236}">
                <a16:creationId xmlns:a16="http://schemas.microsoft.com/office/drawing/2014/main" id="{570502A8-F7C5-41BC-8884-B38BCD59C3EE}"/>
              </a:ext>
            </a:extLst>
          </p:cNvPr>
          <p:cNvSpPr/>
          <p:nvPr/>
        </p:nvSpPr>
        <p:spPr>
          <a:xfrm>
            <a:off x="5955796" y="2652538"/>
            <a:ext cx="557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Gill Sans Light" charset="0"/>
              </a:rPr>
              <a:t>A RISING WORKING-AGE POPULATION SHARE IS POSITIVELY CORRELATED WITH GDP PER CAPITA GROWTH</a:t>
            </a:r>
          </a:p>
        </p:txBody>
      </p:sp>
      <p:sp>
        <p:nvSpPr>
          <p:cNvPr id="23" name="Rektangel 23">
            <a:extLst>
              <a:ext uri="{FF2B5EF4-FFF2-40B4-BE49-F238E27FC236}">
                <a16:creationId xmlns:a16="http://schemas.microsoft.com/office/drawing/2014/main" id="{11097B05-7C80-4EF0-8509-356CB8A3F272}"/>
              </a:ext>
            </a:extLst>
          </p:cNvPr>
          <p:cNvSpPr/>
          <p:nvPr/>
        </p:nvSpPr>
        <p:spPr>
          <a:xfrm>
            <a:off x="9801003" y="6519857"/>
            <a:ext cx="23267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Gill Sans Light" charset="0"/>
              </a:rPr>
              <a:t>Source: World Bank Group, 2016</a:t>
            </a:r>
          </a:p>
        </p:txBody>
      </p:sp>
    </p:spTree>
    <p:extLst>
      <p:ext uri="{BB962C8B-B14F-4D97-AF65-F5344CB8AC3E}">
        <p14:creationId xmlns:p14="http://schemas.microsoft.com/office/powerpoint/2010/main" val="131220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029729" y="641859"/>
            <a:ext cx="5066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Gill Sans Light" charset="0"/>
                <a:ea typeface="Gill Sans Light" charset="0"/>
                <a:cs typeface="Gill Sans Light" charset="0"/>
              </a:rPr>
              <a:t>LOW CORRELATION</a:t>
            </a:r>
          </a:p>
          <a:p>
            <a:r>
              <a:rPr lang="da-DK" sz="2000" dirty="0">
                <a:latin typeface="Gill Sans Light" charset="0"/>
                <a:ea typeface="Gill Sans Light" charset="0"/>
                <a:cs typeface="Gill Sans Light" charset="0"/>
              </a:rPr>
              <a:t>WITH INTERNATIONAL MARKETS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0CA5F82-BDFD-4FCB-B4B5-1174CC4F2433}"/>
              </a:ext>
            </a:extLst>
          </p:cNvPr>
          <p:cNvSpPr/>
          <p:nvPr/>
        </p:nvSpPr>
        <p:spPr>
          <a:xfrm>
            <a:off x="1123622" y="2341780"/>
            <a:ext cx="587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ill Sans Light"/>
              </a:rPr>
              <a:t>Monthly correlation</a:t>
            </a:r>
          </a:p>
          <a:p>
            <a:r>
              <a:rPr lang="en-US" sz="1200" dirty="0">
                <a:latin typeface="Gill Sans Light"/>
              </a:rPr>
              <a:t>2014-17</a:t>
            </a:r>
            <a:endParaRPr lang="en-US" sz="1200" i="1" dirty="0">
              <a:solidFill>
                <a:srgbClr val="000000"/>
              </a:solidFill>
              <a:latin typeface="Gill Sans Light"/>
            </a:endParaRP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CDECD702-9A89-42D9-9467-8E696A4587B1}"/>
              </a:ext>
            </a:extLst>
          </p:cNvPr>
          <p:cNvGrpSpPr/>
          <p:nvPr/>
        </p:nvGrpSpPr>
        <p:grpSpPr>
          <a:xfrm>
            <a:off x="1128611" y="2328438"/>
            <a:ext cx="9011471" cy="4517929"/>
            <a:chOff x="556811" y="2040116"/>
            <a:chExt cx="7975989" cy="4161056"/>
          </a:xfrm>
        </p:grpSpPr>
        <p:sp>
          <p:nvSpPr>
            <p:cNvPr id="23" name="Tekstfelt 46">
              <a:extLst>
                <a:ext uri="{FF2B5EF4-FFF2-40B4-BE49-F238E27FC236}">
                  <a16:creationId xmlns:a16="http://schemas.microsoft.com/office/drawing/2014/main" id="{992F050F-5D65-4AC4-81A2-57BBB47EAA61}"/>
                </a:ext>
              </a:extLst>
            </p:cNvPr>
            <p:cNvSpPr txBox="1"/>
            <p:nvPr/>
          </p:nvSpPr>
          <p:spPr>
            <a:xfrm>
              <a:off x="556811" y="5946053"/>
              <a:ext cx="7916655" cy="255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E19146"/>
                </a:buClr>
              </a:pPr>
              <a:r>
                <a:rPr lang="en-US" sz="1200" dirty="0">
                  <a:latin typeface="Gill Sans Light"/>
                  <a:cs typeface="Calibri"/>
                </a:rPr>
                <a:t>Sources: Investment Frontier (2017)</a:t>
              </a: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4D46920D-9263-478B-A427-2AC218A2917A}"/>
                </a:ext>
              </a:extLst>
            </p:cNvPr>
            <p:cNvSpPr/>
            <p:nvPr/>
          </p:nvSpPr>
          <p:spPr>
            <a:xfrm>
              <a:off x="611187" y="2515668"/>
              <a:ext cx="1236663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 dirty="0">
                  <a:solidFill>
                    <a:srgbClr val="001532"/>
                  </a:solidFill>
                  <a:latin typeface="Gill Sans Light"/>
                </a:rPr>
                <a:t>USA</a:t>
              </a: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A2A6643D-2663-4938-BE70-4B3CA97D0D51}"/>
                </a:ext>
              </a:extLst>
            </p:cNvPr>
            <p:cNvSpPr/>
            <p:nvPr/>
          </p:nvSpPr>
          <p:spPr>
            <a:xfrm>
              <a:off x="611187" y="2861609"/>
              <a:ext cx="1236663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Europe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39B4B74A-9946-4412-BF5B-887F157D5DFC}"/>
                </a:ext>
              </a:extLst>
            </p:cNvPr>
            <p:cNvSpPr/>
            <p:nvPr/>
          </p:nvSpPr>
          <p:spPr>
            <a:xfrm>
              <a:off x="611187" y="3207550"/>
              <a:ext cx="1236663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MSCI FM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72E415AA-BC45-4802-B1CC-C6DFDCC39AB7}"/>
                </a:ext>
              </a:extLst>
            </p:cNvPr>
            <p:cNvSpPr/>
            <p:nvPr/>
          </p:nvSpPr>
          <p:spPr>
            <a:xfrm>
              <a:off x="611187" y="3553491"/>
              <a:ext cx="1236663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 dirty="0">
                  <a:solidFill>
                    <a:srgbClr val="001532"/>
                  </a:solidFill>
                  <a:latin typeface="Gill Sans Light"/>
                </a:rPr>
                <a:t>South Africa</a:t>
              </a:r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CBD380D8-16F8-413D-B7D9-F62F4E6774F8}"/>
                </a:ext>
              </a:extLst>
            </p:cNvPr>
            <p:cNvSpPr/>
            <p:nvPr/>
          </p:nvSpPr>
          <p:spPr>
            <a:xfrm>
              <a:off x="611187" y="3903040"/>
              <a:ext cx="1236663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Kenya</a:t>
              </a:r>
              <a:endParaRPr lang="en-US" sz="1200" b="1" dirty="0">
                <a:solidFill>
                  <a:schemeClr val="bg1"/>
                </a:solidFill>
                <a:latin typeface="Gill Sans Light"/>
              </a:endParaRPr>
            </a:p>
          </p:txBody>
        </p:sp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id="{B8A6E7CF-9024-4626-8328-7536A8481479}"/>
                </a:ext>
              </a:extLst>
            </p:cNvPr>
            <p:cNvSpPr/>
            <p:nvPr/>
          </p:nvSpPr>
          <p:spPr>
            <a:xfrm>
              <a:off x="611187" y="4245373"/>
              <a:ext cx="1236663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 dirty="0">
                  <a:solidFill>
                    <a:schemeClr val="tx1"/>
                  </a:solidFill>
                  <a:latin typeface="Gill Sans Light"/>
                </a:rPr>
                <a:t>Nigeria</a:t>
              </a:r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id="{C4828172-1755-4BCF-876A-AFEA715FBFE2}"/>
                </a:ext>
              </a:extLst>
            </p:cNvPr>
            <p:cNvSpPr/>
            <p:nvPr/>
          </p:nvSpPr>
          <p:spPr>
            <a:xfrm>
              <a:off x="611187" y="4596726"/>
              <a:ext cx="1236663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Rwanda</a:t>
              </a:r>
            </a:p>
          </p:txBody>
        </p:sp>
        <p:sp>
          <p:nvSpPr>
            <p:cNvPr id="31" name="Rectangle 18">
              <a:extLst>
                <a:ext uri="{FF2B5EF4-FFF2-40B4-BE49-F238E27FC236}">
                  <a16:creationId xmlns:a16="http://schemas.microsoft.com/office/drawing/2014/main" id="{8B661E08-8CA3-425F-BF58-E738D721F4C1}"/>
                </a:ext>
              </a:extLst>
            </p:cNvPr>
            <p:cNvSpPr/>
            <p:nvPr/>
          </p:nvSpPr>
          <p:spPr>
            <a:xfrm>
              <a:off x="611187" y="4943569"/>
              <a:ext cx="1236663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Tanzania</a:t>
              </a:r>
            </a:p>
          </p:txBody>
        </p:sp>
        <p:sp>
          <p:nvSpPr>
            <p:cNvPr id="32" name="Rectangle 19">
              <a:extLst>
                <a:ext uri="{FF2B5EF4-FFF2-40B4-BE49-F238E27FC236}">
                  <a16:creationId xmlns:a16="http://schemas.microsoft.com/office/drawing/2014/main" id="{50161C6B-5864-4A06-9DC4-675343572E93}"/>
                </a:ext>
              </a:extLst>
            </p:cNvPr>
            <p:cNvSpPr/>
            <p:nvPr/>
          </p:nvSpPr>
          <p:spPr>
            <a:xfrm>
              <a:off x="611187" y="5290412"/>
              <a:ext cx="1236663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Uganda</a:t>
              </a:r>
            </a:p>
          </p:txBody>
        </p:sp>
        <p:sp>
          <p:nvSpPr>
            <p:cNvPr id="33" name="Rectangle 20">
              <a:extLst>
                <a:ext uri="{FF2B5EF4-FFF2-40B4-BE49-F238E27FC236}">
                  <a16:creationId xmlns:a16="http://schemas.microsoft.com/office/drawing/2014/main" id="{4A508949-1229-47F0-A70D-FA44F07500C0}"/>
                </a:ext>
              </a:extLst>
            </p:cNvPr>
            <p:cNvSpPr/>
            <p:nvPr/>
          </p:nvSpPr>
          <p:spPr>
            <a:xfrm>
              <a:off x="611187" y="5629136"/>
              <a:ext cx="1236663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r>
                <a:rPr lang="en-US" sz="1200" b="1">
                  <a:solidFill>
                    <a:schemeClr val="tx1"/>
                  </a:solidFill>
                  <a:latin typeface="Gill Sans Light"/>
                </a:rPr>
                <a:t>Zambia</a:t>
              </a:r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88146BFE-328D-4002-8FC4-0AC65A67777D}"/>
                </a:ext>
              </a:extLst>
            </p:cNvPr>
            <p:cNvSpPr/>
            <p:nvPr/>
          </p:nvSpPr>
          <p:spPr>
            <a:xfrm>
              <a:off x="1878960" y="2515668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1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40E53286-F89B-4346-97C2-328094ED331E}"/>
                </a:ext>
              </a:extLst>
            </p:cNvPr>
            <p:cNvSpPr/>
            <p:nvPr/>
          </p:nvSpPr>
          <p:spPr>
            <a:xfrm>
              <a:off x="1878960" y="2862511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0.665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0BEDC24E-CDC7-4D5F-BD6F-73BB1CE27382}"/>
                </a:ext>
              </a:extLst>
            </p:cNvPr>
            <p:cNvSpPr/>
            <p:nvPr/>
          </p:nvSpPr>
          <p:spPr>
            <a:xfrm>
              <a:off x="1878960" y="3209354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0.538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37" name="Rectangle 24">
              <a:extLst>
                <a:ext uri="{FF2B5EF4-FFF2-40B4-BE49-F238E27FC236}">
                  <a16:creationId xmlns:a16="http://schemas.microsoft.com/office/drawing/2014/main" id="{564B5DE6-E07B-487D-A8BA-6D93C6D66F2F}"/>
                </a:ext>
              </a:extLst>
            </p:cNvPr>
            <p:cNvSpPr/>
            <p:nvPr/>
          </p:nvSpPr>
          <p:spPr>
            <a:xfrm>
              <a:off x="1878960" y="3556197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0.57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7A169EE0-6F36-4B1C-B80F-8B944B589FBB}"/>
                </a:ext>
              </a:extLst>
            </p:cNvPr>
            <p:cNvSpPr/>
            <p:nvPr/>
          </p:nvSpPr>
          <p:spPr>
            <a:xfrm>
              <a:off x="1878960" y="3903040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Gill Sans Light"/>
                </a:rPr>
                <a:t>0.216</a:t>
              </a:r>
            </a:p>
          </p:txBody>
        </p:sp>
        <p:sp>
          <p:nvSpPr>
            <p:cNvPr id="39" name="Rectangle 26">
              <a:extLst>
                <a:ext uri="{FF2B5EF4-FFF2-40B4-BE49-F238E27FC236}">
                  <a16:creationId xmlns:a16="http://schemas.microsoft.com/office/drawing/2014/main" id="{2EA3F242-F759-4F43-8E1F-63B8F6943FA7}"/>
                </a:ext>
              </a:extLst>
            </p:cNvPr>
            <p:cNvSpPr/>
            <p:nvPr/>
          </p:nvSpPr>
          <p:spPr>
            <a:xfrm>
              <a:off x="1878960" y="4249883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Gill Sans Light"/>
                </a:rPr>
                <a:t>0.165</a:t>
              </a:r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D59BD0CA-FE01-4841-9F88-D59BD65ABD8E}"/>
                </a:ext>
              </a:extLst>
            </p:cNvPr>
            <p:cNvSpPr/>
            <p:nvPr/>
          </p:nvSpPr>
          <p:spPr>
            <a:xfrm>
              <a:off x="1878960" y="4596726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0.005</a:t>
              </a: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71219B13-3D49-42D9-B847-BC80A7EBBA4E}"/>
                </a:ext>
              </a:extLst>
            </p:cNvPr>
            <p:cNvSpPr/>
            <p:nvPr/>
          </p:nvSpPr>
          <p:spPr>
            <a:xfrm>
              <a:off x="1878960" y="4943569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0.055</a:t>
              </a: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3FB461C9-9894-4629-8AE6-2DC1E96D5E1B}"/>
                </a:ext>
              </a:extLst>
            </p:cNvPr>
            <p:cNvSpPr/>
            <p:nvPr/>
          </p:nvSpPr>
          <p:spPr>
            <a:xfrm>
              <a:off x="1878960" y="5290412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0.074</a:t>
              </a:r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AB2BAEED-C478-415F-A65B-6126B1560BC1}"/>
                </a:ext>
              </a:extLst>
            </p:cNvPr>
            <p:cNvSpPr/>
            <p:nvPr/>
          </p:nvSpPr>
          <p:spPr>
            <a:xfrm>
              <a:off x="1878960" y="5637252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Gill Sans Light"/>
                </a:rPr>
                <a:t>0.117</a:t>
              </a: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3F2EA0BB-010A-43BA-A1B2-B5044094A13B}"/>
                </a:ext>
              </a:extLst>
            </p:cNvPr>
            <p:cNvSpPr/>
            <p:nvPr/>
          </p:nvSpPr>
          <p:spPr>
            <a:xfrm>
              <a:off x="1878960" y="2040116"/>
              <a:ext cx="640080" cy="43273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 dirty="0">
                  <a:solidFill>
                    <a:srgbClr val="001532"/>
                  </a:solidFill>
                  <a:latin typeface="Gill Sans Light"/>
                </a:rPr>
                <a:t>USA</a:t>
              </a:r>
            </a:p>
          </p:txBody>
        </p:sp>
        <p:sp>
          <p:nvSpPr>
            <p:cNvPr id="45" name="Rectangle 32">
              <a:extLst>
                <a:ext uri="{FF2B5EF4-FFF2-40B4-BE49-F238E27FC236}">
                  <a16:creationId xmlns:a16="http://schemas.microsoft.com/office/drawing/2014/main" id="{869FFD55-2C8A-4923-AA88-B3B9D1761300}"/>
                </a:ext>
              </a:extLst>
            </p:cNvPr>
            <p:cNvSpPr/>
            <p:nvPr/>
          </p:nvSpPr>
          <p:spPr>
            <a:xfrm>
              <a:off x="2547156" y="2515668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E281462F-59C9-4FF7-A699-7681233FCACE}"/>
                </a:ext>
              </a:extLst>
            </p:cNvPr>
            <p:cNvSpPr/>
            <p:nvPr/>
          </p:nvSpPr>
          <p:spPr>
            <a:xfrm>
              <a:off x="2547156" y="2862511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1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47" name="Rectangle 34">
              <a:extLst>
                <a:ext uri="{FF2B5EF4-FFF2-40B4-BE49-F238E27FC236}">
                  <a16:creationId xmlns:a16="http://schemas.microsoft.com/office/drawing/2014/main" id="{C0D9D68A-E7AB-4F17-8C82-E531ABF59688}"/>
                </a:ext>
              </a:extLst>
            </p:cNvPr>
            <p:cNvSpPr/>
            <p:nvPr/>
          </p:nvSpPr>
          <p:spPr>
            <a:xfrm>
              <a:off x="2547156" y="3209354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0.388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48" name="Rectangle 35">
              <a:extLst>
                <a:ext uri="{FF2B5EF4-FFF2-40B4-BE49-F238E27FC236}">
                  <a16:creationId xmlns:a16="http://schemas.microsoft.com/office/drawing/2014/main" id="{03F6C43F-DB4B-4B6D-8BF2-FCA781665470}"/>
                </a:ext>
              </a:extLst>
            </p:cNvPr>
            <p:cNvSpPr/>
            <p:nvPr/>
          </p:nvSpPr>
          <p:spPr>
            <a:xfrm>
              <a:off x="2547156" y="3556197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0.532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49" name="Rectangle 36">
              <a:extLst>
                <a:ext uri="{FF2B5EF4-FFF2-40B4-BE49-F238E27FC236}">
                  <a16:creationId xmlns:a16="http://schemas.microsoft.com/office/drawing/2014/main" id="{B98C33EB-DA5B-40C0-8E3D-3DA984266156}"/>
                </a:ext>
              </a:extLst>
            </p:cNvPr>
            <p:cNvSpPr/>
            <p:nvPr/>
          </p:nvSpPr>
          <p:spPr>
            <a:xfrm>
              <a:off x="2547156" y="3903040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Gill Sans Light"/>
                </a:rPr>
                <a:t>0.275</a:t>
              </a:r>
            </a:p>
          </p:txBody>
        </p:sp>
        <p:sp>
          <p:nvSpPr>
            <p:cNvPr id="50" name="Rectangle 37">
              <a:extLst>
                <a:ext uri="{FF2B5EF4-FFF2-40B4-BE49-F238E27FC236}">
                  <a16:creationId xmlns:a16="http://schemas.microsoft.com/office/drawing/2014/main" id="{46716E53-F652-42B9-A291-F6163A198213}"/>
                </a:ext>
              </a:extLst>
            </p:cNvPr>
            <p:cNvSpPr/>
            <p:nvPr/>
          </p:nvSpPr>
          <p:spPr>
            <a:xfrm>
              <a:off x="2547156" y="4249883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Gill Sans Light"/>
                </a:rPr>
                <a:t>-0.046</a:t>
              </a:r>
            </a:p>
          </p:txBody>
        </p:sp>
        <p:sp>
          <p:nvSpPr>
            <p:cNvPr id="51" name="Rectangle 38">
              <a:extLst>
                <a:ext uri="{FF2B5EF4-FFF2-40B4-BE49-F238E27FC236}">
                  <a16:creationId xmlns:a16="http://schemas.microsoft.com/office/drawing/2014/main" id="{DD3161C3-8553-4489-A49E-930A247DDC7E}"/>
                </a:ext>
              </a:extLst>
            </p:cNvPr>
            <p:cNvSpPr/>
            <p:nvPr/>
          </p:nvSpPr>
          <p:spPr>
            <a:xfrm>
              <a:off x="2547156" y="4596726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0.057</a:t>
              </a:r>
            </a:p>
          </p:txBody>
        </p:sp>
        <p:sp>
          <p:nvSpPr>
            <p:cNvPr id="52" name="Rectangle 39">
              <a:extLst>
                <a:ext uri="{FF2B5EF4-FFF2-40B4-BE49-F238E27FC236}">
                  <a16:creationId xmlns:a16="http://schemas.microsoft.com/office/drawing/2014/main" id="{3FC7C104-C8E6-4462-B846-E9CDC0106AEF}"/>
                </a:ext>
              </a:extLst>
            </p:cNvPr>
            <p:cNvSpPr/>
            <p:nvPr/>
          </p:nvSpPr>
          <p:spPr>
            <a:xfrm>
              <a:off x="2547156" y="4943569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0.029</a:t>
              </a:r>
            </a:p>
          </p:txBody>
        </p:sp>
        <p:sp>
          <p:nvSpPr>
            <p:cNvPr id="53" name="Rectangle 40">
              <a:extLst>
                <a:ext uri="{FF2B5EF4-FFF2-40B4-BE49-F238E27FC236}">
                  <a16:creationId xmlns:a16="http://schemas.microsoft.com/office/drawing/2014/main" id="{0658725D-2172-4369-B816-BB1A7A474F6F}"/>
                </a:ext>
              </a:extLst>
            </p:cNvPr>
            <p:cNvSpPr/>
            <p:nvPr/>
          </p:nvSpPr>
          <p:spPr>
            <a:xfrm>
              <a:off x="2547156" y="5290412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0.182</a:t>
              </a:r>
            </a:p>
          </p:txBody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5E55EDAC-31AB-45F5-A93C-16F480349049}"/>
                </a:ext>
              </a:extLst>
            </p:cNvPr>
            <p:cNvSpPr/>
            <p:nvPr/>
          </p:nvSpPr>
          <p:spPr>
            <a:xfrm>
              <a:off x="2547156" y="5637252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Gill Sans Light"/>
                </a:rPr>
                <a:t>0.175</a:t>
              </a: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C813C45E-80B8-4742-8206-26C1382A2A6D}"/>
                </a:ext>
              </a:extLst>
            </p:cNvPr>
            <p:cNvSpPr/>
            <p:nvPr/>
          </p:nvSpPr>
          <p:spPr>
            <a:xfrm>
              <a:off x="2547156" y="2040116"/>
              <a:ext cx="640080" cy="43273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 dirty="0">
                  <a:solidFill>
                    <a:srgbClr val="001532"/>
                  </a:solidFill>
                  <a:latin typeface="Gill Sans Light"/>
                </a:rPr>
                <a:t>Europe</a:t>
              </a:r>
            </a:p>
          </p:txBody>
        </p:sp>
        <p:grpSp>
          <p:nvGrpSpPr>
            <p:cNvPr id="56" name="Group 43">
              <a:extLst>
                <a:ext uri="{FF2B5EF4-FFF2-40B4-BE49-F238E27FC236}">
                  <a16:creationId xmlns:a16="http://schemas.microsoft.com/office/drawing/2014/main" id="{2175B5A0-2C8A-40B8-8682-0B79626C9F34}"/>
                </a:ext>
              </a:extLst>
            </p:cNvPr>
            <p:cNvGrpSpPr/>
            <p:nvPr/>
          </p:nvGrpSpPr>
          <p:grpSpPr>
            <a:xfrm>
              <a:off x="3215352" y="2040116"/>
              <a:ext cx="640080" cy="3917176"/>
              <a:chOff x="3268727" y="2040116"/>
              <a:chExt cx="640080" cy="3917176"/>
            </a:xfrm>
          </p:grpSpPr>
          <p:sp>
            <p:nvSpPr>
              <p:cNvPr id="57" name="Rectangle 44">
                <a:extLst>
                  <a:ext uri="{FF2B5EF4-FFF2-40B4-BE49-F238E27FC236}">
                    <a16:creationId xmlns:a16="http://schemas.microsoft.com/office/drawing/2014/main" id="{F29A36F5-4DE7-424D-8332-64FAF342AD60}"/>
                  </a:ext>
                </a:extLst>
              </p:cNvPr>
              <p:cNvSpPr/>
              <p:nvPr/>
            </p:nvSpPr>
            <p:spPr>
              <a:xfrm>
                <a:off x="3268727" y="2515668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58" name="Rectangle 45">
                <a:extLst>
                  <a:ext uri="{FF2B5EF4-FFF2-40B4-BE49-F238E27FC236}">
                    <a16:creationId xmlns:a16="http://schemas.microsoft.com/office/drawing/2014/main" id="{EF2F8B5D-F877-4708-9846-1662D36E9471}"/>
                  </a:ext>
                </a:extLst>
              </p:cNvPr>
              <p:cNvSpPr/>
              <p:nvPr/>
            </p:nvSpPr>
            <p:spPr>
              <a:xfrm>
                <a:off x="3268727" y="2862511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59" name="Rectangle 46">
                <a:extLst>
                  <a:ext uri="{FF2B5EF4-FFF2-40B4-BE49-F238E27FC236}">
                    <a16:creationId xmlns:a16="http://schemas.microsoft.com/office/drawing/2014/main" id="{4BF36ACB-9AB4-4DF2-8A16-F2D622306CAA}"/>
                  </a:ext>
                </a:extLst>
              </p:cNvPr>
              <p:cNvSpPr/>
              <p:nvPr/>
            </p:nvSpPr>
            <p:spPr>
              <a:xfrm>
                <a:off x="3268727" y="3209354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1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60" name="Rectangle 47">
                <a:extLst>
                  <a:ext uri="{FF2B5EF4-FFF2-40B4-BE49-F238E27FC236}">
                    <a16:creationId xmlns:a16="http://schemas.microsoft.com/office/drawing/2014/main" id="{944A1A2C-2E4E-4F7D-AF4C-F782989D0EA8}"/>
                  </a:ext>
                </a:extLst>
              </p:cNvPr>
              <p:cNvSpPr/>
              <p:nvPr/>
            </p:nvSpPr>
            <p:spPr>
              <a:xfrm>
                <a:off x="3268727" y="3556197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0.686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61" name="Rectangle 48">
                <a:extLst>
                  <a:ext uri="{FF2B5EF4-FFF2-40B4-BE49-F238E27FC236}">
                    <a16:creationId xmlns:a16="http://schemas.microsoft.com/office/drawing/2014/main" id="{0309800F-A50A-4FAB-B11B-2FCF10A82DD3}"/>
                  </a:ext>
                </a:extLst>
              </p:cNvPr>
              <p:cNvSpPr/>
              <p:nvPr/>
            </p:nvSpPr>
            <p:spPr>
              <a:xfrm>
                <a:off x="3268727" y="3903040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0.362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62" name="Rectangle 49">
                <a:extLst>
                  <a:ext uri="{FF2B5EF4-FFF2-40B4-BE49-F238E27FC236}">
                    <a16:creationId xmlns:a16="http://schemas.microsoft.com/office/drawing/2014/main" id="{D6C7887D-5000-44BC-9C82-E5D955A1E0C1}"/>
                  </a:ext>
                </a:extLst>
              </p:cNvPr>
              <p:cNvSpPr/>
              <p:nvPr/>
            </p:nvSpPr>
            <p:spPr>
              <a:xfrm>
                <a:off x="3268727" y="4249883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0.46</a:t>
                </a:r>
              </a:p>
            </p:txBody>
          </p:sp>
          <p:sp>
            <p:nvSpPr>
              <p:cNvPr id="63" name="Rectangle 50">
                <a:extLst>
                  <a:ext uri="{FF2B5EF4-FFF2-40B4-BE49-F238E27FC236}">
                    <a16:creationId xmlns:a16="http://schemas.microsoft.com/office/drawing/2014/main" id="{9F0157D3-7C38-4EDA-91ED-DF85215E2FE6}"/>
                  </a:ext>
                </a:extLst>
              </p:cNvPr>
              <p:cNvSpPr/>
              <p:nvPr/>
            </p:nvSpPr>
            <p:spPr>
              <a:xfrm>
                <a:off x="3268727" y="4596726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0.259</a:t>
                </a:r>
              </a:p>
            </p:txBody>
          </p:sp>
          <p:sp>
            <p:nvSpPr>
              <p:cNvPr id="64" name="Rectangle 51">
                <a:extLst>
                  <a:ext uri="{FF2B5EF4-FFF2-40B4-BE49-F238E27FC236}">
                    <a16:creationId xmlns:a16="http://schemas.microsoft.com/office/drawing/2014/main" id="{65006427-BA54-480B-A429-CD966D50416D}"/>
                  </a:ext>
                </a:extLst>
              </p:cNvPr>
              <p:cNvSpPr/>
              <p:nvPr/>
            </p:nvSpPr>
            <p:spPr>
              <a:xfrm>
                <a:off x="3268727" y="4943569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0.226</a:t>
                </a:r>
              </a:p>
            </p:txBody>
          </p:sp>
          <p:sp>
            <p:nvSpPr>
              <p:cNvPr id="65" name="Rectangle 52">
                <a:extLst>
                  <a:ext uri="{FF2B5EF4-FFF2-40B4-BE49-F238E27FC236}">
                    <a16:creationId xmlns:a16="http://schemas.microsoft.com/office/drawing/2014/main" id="{CF46EEE1-D4AB-4027-A49C-3EE5F86F03ED}"/>
                  </a:ext>
                </a:extLst>
              </p:cNvPr>
              <p:cNvSpPr/>
              <p:nvPr/>
            </p:nvSpPr>
            <p:spPr>
              <a:xfrm>
                <a:off x="3268727" y="529041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0.224</a:t>
                </a:r>
              </a:p>
            </p:txBody>
          </p:sp>
          <p:sp>
            <p:nvSpPr>
              <p:cNvPr id="66" name="Rectangle 53">
                <a:extLst>
                  <a:ext uri="{FF2B5EF4-FFF2-40B4-BE49-F238E27FC236}">
                    <a16:creationId xmlns:a16="http://schemas.microsoft.com/office/drawing/2014/main" id="{5FB17284-F0BB-4FE0-9D1E-4C0AE3ACB9D9}"/>
                  </a:ext>
                </a:extLst>
              </p:cNvPr>
              <p:cNvSpPr/>
              <p:nvPr/>
            </p:nvSpPr>
            <p:spPr>
              <a:xfrm>
                <a:off x="3268727" y="563725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0.129</a:t>
                </a:r>
              </a:p>
            </p:txBody>
          </p:sp>
          <p:sp>
            <p:nvSpPr>
              <p:cNvPr id="67" name="Rectangle 54">
                <a:extLst>
                  <a:ext uri="{FF2B5EF4-FFF2-40B4-BE49-F238E27FC236}">
                    <a16:creationId xmlns:a16="http://schemas.microsoft.com/office/drawing/2014/main" id="{E15C9D4E-2C31-4945-AC26-887BB9E57DF0}"/>
                  </a:ext>
                </a:extLst>
              </p:cNvPr>
              <p:cNvSpPr/>
              <p:nvPr/>
            </p:nvSpPr>
            <p:spPr>
              <a:xfrm>
                <a:off x="3268727" y="2040116"/>
                <a:ext cx="640080" cy="43273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MSCI FM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</p:grpSp>
        <p:grpSp>
          <p:nvGrpSpPr>
            <p:cNvPr id="68" name="Group 55">
              <a:extLst>
                <a:ext uri="{FF2B5EF4-FFF2-40B4-BE49-F238E27FC236}">
                  <a16:creationId xmlns:a16="http://schemas.microsoft.com/office/drawing/2014/main" id="{351A777F-C485-4478-81F5-9B09D6BDDF23}"/>
                </a:ext>
              </a:extLst>
            </p:cNvPr>
            <p:cNvGrpSpPr/>
            <p:nvPr/>
          </p:nvGrpSpPr>
          <p:grpSpPr>
            <a:xfrm>
              <a:off x="3883548" y="2040116"/>
              <a:ext cx="640080" cy="3917176"/>
              <a:chOff x="3949120" y="2040116"/>
              <a:chExt cx="640080" cy="3917176"/>
            </a:xfrm>
          </p:grpSpPr>
          <p:sp>
            <p:nvSpPr>
              <p:cNvPr id="69" name="Rectangle 56">
                <a:extLst>
                  <a:ext uri="{FF2B5EF4-FFF2-40B4-BE49-F238E27FC236}">
                    <a16:creationId xmlns:a16="http://schemas.microsoft.com/office/drawing/2014/main" id="{F76BD05E-D3F6-4AFA-A1DC-A8B356120960}"/>
                  </a:ext>
                </a:extLst>
              </p:cNvPr>
              <p:cNvSpPr/>
              <p:nvPr/>
            </p:nvSpPr>
            <p:spPr>
              <a:xfrm>
                <a:off x="3949120" y="2515668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70" name="Rectangle 57">
                <a:extLst>
                  <a:ext uri="{FF2B5EF4-FFF2-40B4-BE49-F238E27FC236}">
                    <a16:creationId xmlns:a16="http://schemas.microsoft.com/office/drawing/2014/main" id="{CD0810EA-9074-4E78-AEC1-EF4F12AE2A5F}"/>
                  </a:ext>
                </a:extLst>
              </p:cNvPr>
              <p:cNvSpPr/>
              <p:nvPr/>
            </p:nvSpPr>
            <p:spPr>
              <a:xfrm>
                <a:off x="3949120" y="2862511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71" name="Rectangle 58">
                <a:extLst>
                  <a:ext uri="{FF2B5EF4-FFF2-40B4-BE49-F238E27FC236}">
                    <a16:creationId xmlns:a16="http://schemas.microsoft.com/office/drawing/2014/main" id="{0CD0FA6D-83E2-4469-8CC2-654D8FFC4E7A}"/>
                  </a:ext>
                </a:extLst>
              </p:cNvPr>
              <p:cNvSpPr/>
              <p:nvPr/>
            </p:nvSpPr>
            <p:spPr>
              <a:xfrm>
                <a:off x="3949120" y="3209354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72" name="Rectangle 59">
                <a:extLst>
                  <a:ext uri="{FF2B5EF4-FFF2-40B4-BE49-F238E27FC236}">
                    <a16:creationId xmlns:a16="http://schemas.microsoft.com/office/drawing/2014/main" id="{4F3537B0-CE63-4D6D-B2B7-FAD43E06D79A}"/>
                  </a:ext>
                </a:extLst>
              </p:cNvPr>
              <p:cNvSpPr/>
              <p:nvPr/>
            </p:nvSpPr>
            <p:spPr>
              <a:xfrm>
                <a:off x="3949120" y="3556197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1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73" name="Rectangle 60">
                <a:extLst>
                  <a:ext uri="{FF2B5EF4-FFF2-40B4-BE49-F238E27FC236}">
                    <a16:creationId xmlns:a16="http://schemas.microsoft.com/office/drawing/2014/main" id="{E411CDEE-20C7-4437-B4A9-8CF0E0B8EDAF}"/>
                  </a:ext>
                </a:extLst>
              </p:cNvPr>
              <p:cNvSpPr/>
              <p:nvPr/>
            </p:nvSpPr>
            <p:spPr>
              <a:xfrm>
                <a:off x="3949120" y="3903040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0.17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74" name="Rectangle 61">
                <a:extLst>
                  <a:ext uri="{FF2B5EF4-FFF2-40B4-BE49-F238E27FC236}">
                    <a16:creationId xmlns:a16="http://schemas.microsoft.com/office/drawing/2014/main" id="{57F0C4AA-58A5-4516-A16A-AEB8DD12A5CD}"/>
                  </a:ext>
                </a:extLst>
              </p:cNvPr>
              <p:cNvSpPr/>
              <p:nvPr/>
            </p:nvSpPr>
            <p:spPr>
              <a:xfrm>
                <a:off x="3949120" y="4249883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0.189</a:t>
                </a:r>
              </a:p>
            </p:txBody>
          </p:sp>
          <p:sp>
            <p:nvSpPr>
              <p:cNvPr id="75" name="Rectangle 62">
                <a:extLst>
                  <a:ext uri="{FF2B5EF4-FFF2-40B4-BE49-F238E27FC236}">
                    <a16:creationId xmlns:a16="http://schemas.microsoft.com/office/drawing/2014/main" id="{C2DC5697-C655-4F7A-9EA4-D67854D11627}"/>
                  </a:ext>
                </a:extLst>
              </p:cNvPr>
              <p:cNvSpPr/>
              <p:nvPr/>
            </p:nvSpPr>
            <p:spPr>
              <a:xfrm>
                <a:off x="3949120" y="4596726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0.057</a:t>
                </a:r>
              </a:p>
            </p:txBody>
          </p:sp>
          <p:sp>
            <p:nvSpPr>
              <p:cNvPr id="76" name="Rectangle 63">
                <a:extLst>
                  <a:ext uri="{FF2B5EF4-FFF2-40B4-BE49-F238E27FC236}">
                    <a16:creationId xmlns:a16="http://schemas.microsoft.com/office/drawing/2014/main" id="{FB3CF4EE-61D0-41ED-872F-6B74EA5774D4}"/>
                  </a:ext>
                </a:extLst>
              </p:cNvPr>
              <p:cNvSpPr/>
              <p:nvPr/>
            </p:nvSpPr>
            <p:spPr>
              <a:xfrm>
                <a:off x="3949120" y="4943569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-0.042</a:t>
                </a:r>
              </a:p>
            </p:txBody>
          </p:sp>
          <p:sp>
            <p:nvSpPr>
              <p:cNvPr id="77" name="Rectangle 64">
                <a:extLst>
                  <a:ext uri="{FF2B5EF4-FFF2-40B4-BE49-F238E27FC236}">
                    <a16:creationId xmlns:a16="http://schemas.microsoft.com/office/drawing/2014/main" id="{8E089095-F36D-4872-83D7-F77426871555}"/>
                  </a:ext>
                </a:extLst>
              </p:cNvPr>
              <p:cNvSpPr/>
              <p:nvPr/>
            </p:nvSpPr>
            <p:spPr>
              <a:xfrm>
                <a:off x="3949120" y="529041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0.126</a:t>
                </a:r>
              </a:p>
            </p:txBody>
          </p:sp>
          <p:sp>
            <p:nvSpPr>
              <p:cNvPr id="78" name="Rectangle 65">
                <a:extLst>
                  <a:ext uri="{FF2B5EF4-FFF2-40B4-BE49-F238E27FC236}">
                    <a16:creationId xmlns:a16="http://schemas.microsoft.com/office/drawing/2014/main" id="{38671854-F17F-47C8-9174-AD841B15045D}"/>
                  </a:ext>
                </a:extLst>
              </p:cNvPr>
              <p:cNvSpPr/>
              <p:nvPr/>
            </p:nvSpPr>
            <p:spPr>
              <a:xfrm>
                <a:off x="3949120" y="563725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0.054</a:t>
                </a:r>
              </a:p>
            </p:txBody>
          </p:sp>
          <p:sp>
            <p:nvSpPr>
              <p:cNvPr id="79" name="Rectangle 66">
                <a:extLst>
                  <a:ext uri="{FF2B5EF4-FFF2-40B4-BE49-F238E27FC236}">
                    <a16:creationId xmlns:a16="http://schemas.microsoft.com/office/drawing/2014/main" id="{3927075F-ABA1-42FA-852E-029469603A3C}"/>
                  </a:ext>
                </a:extLst>
              </p:cNvPr>
              <p:cNvSpPr/>
              <p:nvPr/>
            </p:nvSpPr>
            <p:spPr>
              <a:xfrm>
                <a:off x="3949120" y="2040116"/>
                <a:ext cx="640080" cy="43273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South Africa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</p:grpSp>
        <p:sp>
          <p:nvSpPr>
            <p:cNvPr id="80" name="Rectangle 67">
              <a:extLst>
                <a:ext uri="{FF2B5EF4-FFF2-40B4-BE49-F238E27FC236}">
                  <a16:creationId xmlns:a16="http://schemas.microsoft.com/office/drawing/2014/main" id="{CC39B435-8BB2-491D-B14B-F70B241C678A}"/>
                </a:ext>
              </a:extLst>
            </p:cNvPr>
            <p:cNvSpPr/>
            <p:nvPr/>
          </p:nvSpPr>
          <p:spPr>
            <a:xfrm>
              <a:off x="4551744" y="2515668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81" name="Rectangle 68">
              <a:extLst>
                <a:ext uri="{FF2B5EF4-FFF2-40B4-BE49-F238E27FC236}">
                  <a16:creationId xmlns:a16="http://schemas.microsoft.com/office/drawing/2014/main" id="{C1EEAF46-BD3D-4C47-8896-1A53C80C2BB2}"/>
                </a:ext>
              </a:extLst>
            </p:cNvPr>
            <p:cNvSpPr/>
            <p:nvPr/>
          </p:nvSpPr>
          <p:spPr>
            <a:xfrm>
              <a:off x="4551744" y="2862511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82" name="Rectangle 69">
              <a:extLst>
                <a:ext uri="{FF2B5EF4-FFF2-40B4-BE49-F238E27FC236}">
                  <a16:creationId xmlns:a16="http://schemas.microsoft.com/office/drawing/2014/main" id="{69C6E767-F1C8-4A18-A4EB-52F5BFBF7BDD}"/>
                </a:ext>
              </a:extLst>
            </p:cNvPr>
            <p:cNvSpPr/>
            <p:nvPr/>
          </p:nvSpPr>
          <p:spPr>
            <a:xfrm>
              <a:off x="4551744" y="3209354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83" name="Rectangle 70">
              <a:extLst>
                <a:ext uri="{FF2B5EF4-FFF2-40B4-BE49-F238E27FC236}">
                  <a16:creationId xmlns:a16="http://schemas.microsoft.com/office/drawing/2014/main" id="{29E65C94-CA95-4AC6-A8CC-81844087001A}"/>
                </a:ext>
              </a:extLst>
            </p:cNvPr>
            <p:cNvSpPr/>
            <p:nvPr/>
          </p:nvSpPr>
          <p:spPr>
            <a:xfrm>
              <a:off x="4551744" y="3556197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84" name="Rectangle 71">
              <a:extLst>
                <a:ext uri="{FF2B5EF4-FFF2-40B4-BE49-F238E27FC236}">
                  <a16:creationId xmlns:a16="http://schemas.microsoft.com/office/drawing/2014/main" id="{EFFEC7A7-8CCB-42C0-8400-623E34F999AF}"/>
                </a:ext>
              </a:extLst>
            </p:cNvPr>
            <p:cNvSpPr/>
            <p:nvPr/>
          </p:nvSpPr>
          <p:spPr>
            <a:xfrm>
              <a:off x="4551744" y="3903040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1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85" name="Rectangle 72">
              <a:extLst>
                <a:ext uri="{FF2B5EF4-FFF2-40B4-BE49-F238E27FC236}">
                  <a16:creationId xmlns:a16="http://schemas.microsoft.com/office/drawing/2014/main" id="{B8397B07-6631-486D-9B4B-7801253D7984}"/>
                </a:ext>
              </a:extLst>
            </p:cNvPr>
            <p:cNvSpPr/>
            <p:nvPr/>
          </p:nvSpPr>
          <p:spPr>
            <a:xfrm>
              <a:off x="4551744" y="4249883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0.36</a:t>
              </a:r>
            </a:p>
          </p:txBody>
        </p:sp>
        <p:sp>
          <p:nvSpPr>
            <p:cNvPr id="86" name="Rectangle 73">
              <a:extLst>
                <a:ext uri="{FF2B5EF4-FFF2-40B4-BE49-F238E27FC236}">
                  <a16:creationId xmlns:a16="http://schemas.microsoft.com/office/drawing/2014/main" id="{1A72767E-9109-4836-8F6D-AA0AFD62183A}"/>
                </a:ext>
              </a:extLst>
            </p:cNvPr>
            <p:cNvSpPr/>
            <p:nvPr/>
          </p:nvSpPr>
          <p:spPr>
            <a:xfrm>
              <a:off x="4551744" y="4596726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0.225</a:t>
              </a:r>
            </a:p>
          </p:txBody>
        </p:sp>
        <p:sp>
          <p:nvSpPr>
            <p:cNvPr id="87" name="Rectangle 74">
              <a:extLst>
                <a:ext uri="{FF2B5EF4-FFF2-40B4-BE49-F238E27FC236}">
                  <a16:creationId xmlns:a16="http://schemas.microsoft.com/office/drawing/2014/main" id="{D6A4DE5E-7F6A-4AE9-B9E0-B1B46641D19B}"/>
                </a:ext>
              </a:extLst>
            </p:cNvPr>
            <p:cNvSpPr/>
            <p:nvPr/>
          </p:nvSpPr>
          <p:spPr>
            <a:xfrm>
              <a:off x="4551744" y="4943569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0.433</a:t>
              </a:r>
            </a:p>
          </p:txBody>
        </p:sp>
        <p:sp>
          <p:nvSpPr>
            <p:cNvPr id="88" name="Rectangle 75">
              <a:extLst>
                <a:ext uri="{FF2B5EF4-FFF2-40B4-BE49-F238E27FC236}">
                  <a16:creationId xmlns:a16="http://schemas.microsoft.com/office/drawing/2014/main" id="{FA97C7C7-B4E5-4A7F-85BD-F0D15D25251B}"/>
                </a:ext>
              </a:extLst>
            </p:cNvPr>
            <p:cNvSpPr/>
            <p:nvPr/>
          </p:nvSpPr>
          <p:spPr>
            <a:xfrm>
              <a:off x="4551744" y="5290412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0.751</a:t>
              </a:r>
            </a:p>
          </p:txBody>
        </p:sp>
        <p:sp>
          <p:nvSpPr>
            <p:cNvPr id="89" name="Rectangle 76">
              <a:extLst>
                <a:ext uri="{FF2B5EF4-FFF2-40B4-BE49-F238E27FC236}">
                  <a16:creationId xmlns:a16="http://schemas.microsoft.com/office/drawing/2014/main" id="{68EE8F58-4F61-41F3-80DB-7964FBCFD7BC}"/>
                </a:ext>
              </a:extLst>
            </p:cNvPr>
            <p:cNvSpPr/>
            <p:nvPr/>
          </p:nvSpPr>
          <p:spPr>
            <a:xfrm>
              <a:off x="4551744" y="5637252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Gill Sans Light"/>
                </a:rPr>
                <a:t>0.345</a:t>
              </a:r>
            </a:p>
          </p:txBody>
        </p:sp>
        <p:sp>
          <p:nvSpPr>
            <p:cNvPr id="90" name="Rectangle 77">
              <a:extLst>
                <a:ext uri="{FF2B5EF4-FFF2-40B4-BE49-F238E27FC236}">
                  <a16:creationId xmlns:a16="http://schemas.microsoft.com/office/drawing/2014/main" id="{6AEE6E10-2708-4C46-B236-E7A45D4EDD92}"/>
                </a:ext>
              </a:extLst>
            </p:cNvPr>
            <p:cNvSpPr/>
            <p:nvPr/>
          </p:nvSpPr>
          <p:spPr>
            <a:xfrm>
              <a:off x="4551744" y="2040116"/>
              <a:ext cx="640080" cy="43273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 dirty="0">
                  <a:solidFill>
                    <a:srgbClr val="001532"/>
                  </a:solidFill>
                  <a:latin typeface="Gill Sans Light"/>
                </a:rPr>
                <a:t>Kenya</a:t>
              </a:r>
            </a:p>
          </p:txBody>
        </p:sp>
        <p:grpSp>
          <p:nvGrpSpPr>
            <p:cNvPr id="91" name="Group 78">
              <a:extLst>
                <a:ext uri="{FF2B5EF4-FFF2-40B4-BE49-F238E27FC236}">
                  <a16:creationId xmlns:a16="http://schemas.microsoft.com/office/drawing/2014/main" id="{3A81FB10-546B-4DF4-A445-56599E7E8C48}"/>
                </a:ext>
              </a:extLst>
            </p:cNvPr>
            <p:cNvGrpSpPr/>
            <p:nvPr/>
          </p:nvGrpSpPr>
          <p:grpSpPr>
            <a:xfrm>
              <a:off x="5219940" y="2040116"/>
              <a:ext cx="640080" cy="3917176"/>
              <a:chOff x="5252756" y="2040116"/>
              <a:chExt cx="640080" cy="3917176"/>
            </a:xfrm>
          </p:grpSpPr>
          <p:sp>
            <p:nvSpPr>
              <p:cNvPr id="92" name="Rectangle 79">
                <a:extLst>
                  <a:ext uri="{FF2B5EF4-FFF2-40B4-BE49-F238E27FC236}">
                    <a16:creationId xmlns:a16="http://schemas.microsoft.com/office/drawing/2014/main" id="{FABFAE1A-748D-4B15-A8DD-BA4F26CB6F79}"/>
                  </a:ext>
                </a:extLst>
              </p:cNvPr>
              <p:cNvSpPr/>
              <p:nvPr/>
            </p:nvSpPr>
            <p:spPr>
              <a:xfrm>
                <a:off x="5252756" y="2515668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93" name="Rectangle 80">
                <a:extLst>
                  <a:ext uri="{FF2B5EF4-FFF2-40B4-BE49-F238E27FC236}">
                    <a16:creationId xmlns:a16="http://schemas.microsoft.com/office/drawing/2014/main" id="{F1ED2C17-377F-4693-9833-65BC800FB87D}"/>
                  </a:ext>
                </a:extLst>
              </p:cNvPr>
              <p:cNvSpPr/>
              <p:nvPr/>
            </p:nvSpPr>
            <p:spPr>
              <a:xfrm>
                <a:off x="5252756" y="2862511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94" name="Rectangle 81">
                <a:extLst>
                  <a:ext uri="{FF2B5EF4-FFF2-40B4-BE49-F238E27FC236}">
                    <a16:creationId xmlns:a16="http://schemas.microsoft.com/office/drawing/2014/main" id="{E7CA1BAC-0A08-4954-ADB9-5B271FE2AB6C}"/>
                  </a:ext>
                </a:extLst>
              </p:cNvPr>
              <p:cNvSpPr/>
              <p:nvPr/>
            </p:nvSpPr>
            <p:spPr>
              <a:xfrm>
                <a:off x="5252756" y="3209354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95" name="Rectangle 82">
                <a:extLst>
                  <a:ext uri="{FF2B5EF4-FFF2-40B4-BE49-F238E27FC236}">
                    <a16:creationId xmlns:a16="http://schemas.microsoft.com/office/drawing/2014/main" id="{BE937577-CB0A-493D-A1C0-8FF7A8B73758}"/>
                  </a:ext>
                </a:extLst>
              </p:cNvPr>
              <p:cNvSpPr/>
              <p:nvPr/>
            </p:nvSpPr>
            <p:spPr>
              <a:xfrm>
                <a:off x="5252756" y="3556197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96" name="Rectangle 83">
                <a:extLst>
                  <a:ext uri="{FF2B5EF4-FFF2-40B4-BE49-F238E27FC236}">
                    <a16:creationId xmlns:a16="http://schemas.microsoft.com/office/drawing/2014/main" id="{BD2634E6-B149-4F54-962C-85D523026DDE}"/>
                  </a:ext>
                </a:extLst>
              </p:cNvPr>
              <p:cNvSpPr/>
              <p:nvPr/>
            </p:nvSpPr>
            <p:spPr>
              <a:xfrm>
                <a:off x="5252756" y="3903040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97" name="Rectangle 84">
                <a:extLst>
                  <a:ext uri="{FF2B5EF4-FFF2-40B4-BE49-F238E27FC236}">
                    <a16:creationId xmlns:a16="http://schemas.microsoft.com/office/drawing/2014/main" id="{74DE092A-26BB-4014-A9D5-1628F378586A}"/>
                  </a:ext>
                </a:extLst>
              </p:cNvPr>
              <p:cNvSpPr/>
              <p:nvPr/>
            </p:nvSpPr>
            <p:spPr>
              <a:xfrm>
                <a:off x="5252756" y="4249883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1</a:t>
                </a:r>
              </a:p>
            </p:txBody>
          </p:sp>
          <p:sp>
            <p:nvSpPr>
              <p:cNvPr id="98" name="Rectangle 85">
                <a:extLst>
                  <a:ext uri="{FF2B5EF4-FFF2-40B4-BE49-F238E27FC236}">
                    <a16:creationId xmlns:a16="http://schemas.microsoft.com/office/drawing/2014/main" id="{EC33CFEF-9B47-44D2-921D-EFC23206C3E1}"/>
                  </a:ext>
                </a:extLst>
              </p:cNvPr>
              <p:cNvSpPr/>
              <p:nvPr/>
            </p:nvSpPr>
            <p:spPr>
              <a:xfrm>
                <a:off x="5252756" y="4596726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0.161</a:t>
                </a:r>
              </a:p>
            </p:txBody>
          </p:sp>
          <p:sp>
            <p:nvSpPr>
              <p:cNvPr id="99" name="Rectangle 86">
                <a:extLst>
                  <a:ext uri="{FF2B5EF4-FFF2-40B4-BE49-F238E27FC236}">
                    <a16:creationId xmlns:a16="http://schemas.microsoft.com/office/drawing/2014/main" id="{E26B21F5-BA24-468B-8E44-DDD416B1A136}"/>
                  </a:ext>
                </a:extLst>
              </p:cNvPr>
              <p:cNvSpPr/>
              <p:nvPr/>
            </p:nvSpPr>
            <p:spPr>
              <a:xfrm>
                <a:off x="5252756" y="4943569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0.009</a:t>
                </a:r>
              </a:p>
            </p:txBody>
          </p:sp>
          <p:sp>
            <p:nvSpPr>
              <p:cNvPr id="100" name="Rectangle 87">
                <a:extLst>
                  <a:ext uri="{FF2B5EF4-FFF2-40B4-BE49-F238E27FC236}">
                    <a16:creationId xmlns:a16="http://schemas.microsoft.com/office/drawing/2014/main" id="{DAC20EF2-2431-42D2-A921-AE7115ABB2C4}"/>
                  </a:ext>
                </a:extLst>
              </p:cNvPr>
              <p:cNvSpPr/>
              <p:nvPr/>
            </p:nvSpPr>
            <p:spPr>
              <a:xfrm>
                <a:off x="5252756" y="529041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0.16</a:t>
                </a:r>
              </a:p>
            </p:txBody>
          </p:sp>
          <p:sp>
            <p:nvSpPr>
              <p:cNvPr id="101" name="Rectangle 88">
                <a:extLst>
                  <a:ext uri="{FF2B5EF4-FFF2-40B4-BE49-F238E27FC236}">
                    <a16:creationId xmlns:a16="http://schemas.microsoft.com/office/drawing/2014/main" id="{804528DE-6AD4-4AF3-9DE7-23FD4B8EA2E5}"/>
                  </a:ext>
                </a:extLst>
              </p:cNvPr>
              <p:cNvSpPr/>
              <p:nvPr/>
            </p:nvSpPr>
            <p:spPr>
              <a:xfrm>
                <a:off x="5252756" y="563725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0.141</a:t>
                </a:r>
              </a:p>
            </p:txBody>
          </p:sp>
          <p:sp>
            <p:nvSpPr>
              <p:cNvPr id="102" name="Rectangle 89">
                <a:extLst>
                  <a:ext uri="{FF2B5EF4-FFF2-40B4-BE49-F238E27FC236}">
                    <a16:creationId xmlns:a16="http://schemas.microsoft.com/office/drawing/2014/main" id="{72012305-D116-4D50-9FF0-4FBD9EEE13A1}"/>
                  </a:ext>
                </a:extLst>
              </p:cNvPr>
              <p:cNvSpPr/>
              <p:nvPr/>
            </p:nvSpPr>
            <p:spPr>
              <a:xfrm>
                <a:off x="5252756" y="2040116"/>
                <a:ext cx="640080" cy="43273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Nigeria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</p:grpSp>
        <p:sp>
          <p:nvSpPr>
            <p:cNvPr id="103" name="Rectangle 90">
              <a:extLst>
                <a:ext uri="{FF2B5EF4-FFF2-40B4-BE49-F238E27FC236}">
                  <a16:creationId xmlns:a16="http://schemas.microsoft.com/office/drawing/2014/main" id="{4FB56E77-0208-43F8-9422-BF63A8235393}"/>
                </a:ext>
              </a:extLst>
            </p:cNvPr>
            <p:cNvSpPr/>
            <p:nvPr/>
          </p:nvSpPr>
          <p:spPr>
            <a:xfrm>
              <a:off x="5888136" y="2515668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04" name="Rectangle 91">
              <a:extLst>
                <a:ext uri="{FF2B5EF4-FFF2-40B4-BE49-F238E27FC236}">
                  <a16:creationId xmlns:a16="http://schemas.microsoft.com/office/drawing/2014/main" id="{B2513F44-3376-47D8-96F0-DC4251420667}"/>
                </a:ext>
              </a:extLst>
            </p:cNvPr>
            <p:cNvSpPr/>
            <p:nvPr/>
          </p:nvSpPr>
          <p:spPr>
            <a:xfrm>
              <a:off x="5888136" y="2862511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05" name="Rectangle 92">
              <a:extLst>
                <a:ext uri="{FF2B5EF4-FFF2-40B4-BE49-F238E27FC236}">
                  <a16:creationId xmlns:a16="http://schemas.microsoft.com/office/drawing/2014/main" id="{8A4BBD65-8D8A-42F6-9916-D812FFD70E1F}"/>
                </a:ext>
              </a:extLst>
            </p:cNvPr>
            <p:cNvSpPr/>
            <p:nvPr/>
          </p:nvSpPr>
          <p:spPr>
            <a:xfrm>
              <a:off x="5888136" y="3209354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06" name="Rectangle 93">
              <a:extLst>
                <a:ext uri="{FF2B5EF4-FFF2-40B4-BE49-F238E27FC236}">
                  <a16:creationId xmlns:a16="http://schemas.microsoft.com/office/drawing/2014/main" id="{AE2971ED-4799-4CDF-B0E6-9D7984B51E40}"/>
                </a:ext>
              </a:extLst>
            </p:cNvPr>
            <p:cNvSpPr/>
            <p:nvPr/>
          </p:nvSpPr>
          <p:spPr>
            <a:xfrm>
              <a:off x="5888136" y="3556197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07" name="Rectangle 94">
              <a:extLst>
                <a:ext uri="{FF2B5EF4-FFF2-40B4-BE49-F238E27FC236}">
                  <a16:creationId xmlns:a16="http://schemas.microsoft.com/office/drawing/2014/main" id="{89C78B87-5CC8-47FA-B11E-FB1DA7E545CC}"/>
                </a:ext>
              </a:extLst>
            </p:cNvPr>
            <p:cNvSpPr/>
            <p:nvPr/>
          </p:nvSpPr>
          <p:spPr>
            <a:xfrm>
              <a:off x="5888136" y="3903040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08" name="Rectangle 95">
              <a:extLst>
                <a:ext uri="{FF2B5EF4-FFF2-40B4-BE49-F238E27FC236}">
                  <a16:creationId xmlns:a16="http://schemas.microsoft.com/office/drawing/2014/main" id="{FD646396-D518-4777-A835-3F4B87B9BC44}"/>
                </a:ext>
              </a:extLst>
            </p:cNvPr>
            <p:cNvSpPr/>
            <p:nvPr/>
          </p:nvSpPr>
          <p:spPr>
            <a:xfrm>
              <a:off x="5888136" y="4249883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09" name="Rectangle 96">
              <a:extLst>
                <a:ext uri="{FF2B5EF4-FFF2-40B4-BE49-F238E27FC236}">
                  <a16:creationId xmlns:a16="http://schemas.microsoft.com/office/drawing/2014/main" id="{3F094E53-9741-4770-B97A-80E4A1143EE6}"/>
                </a:ext>
              </a:extLst>
            </p:cNvPr>
            <p:cNvSpPr/>
            <p:nvPr/>
          </p:nvSpPr>
          <p:spPr>
            <a:xfrm>
              <a:off x="5888136" y="4596726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1</a:t>
              </a:r>
            </a:p>
          </p:txBody>
        </p:sp>
        <p:sp>
          <p:nvSpPr>
            <p:cNvPr id="110" name="Rectangle 97">
              <a:extLst>
                <a:ext uri="{FF2B5EF4-FFF2-40B4-BE49-F238E27FC236}">
                  <a16:creationId xmlns:a16="http://schemas.microsoft.com/office/drawing/2014/main" id="{0BC317B9-822B-4902-AE89-51CF0ED64C61}"/>
                </a:ext>
              </a:extLst>
            </p:cNvPr>
            <p:cNvSpPr/>
            <p:nvPr/>
          </p:nvSpPr>
          <p:spPr>
            <a:xfrm>
              <a:off x="5888136" y="4943569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0.395</a:t>
              </a:r>
            </a:p>
          </p:txBody>
        </p:sp>
        <p:sp>
          <p:nvSpPr>
            <p:cNvPr id="111" name="Rectangle 98">
              <a:extLst>
                <a:ext uri="{FF2B5EF4-FFF2-40B4-BE49-F238E27FC236}">
                  <a16:creationId xmlns:a16="http://schemas.microsoft.com/office/drawing/2014/main" id="{9752F0FB-45AC-44FA-B659-B25158536B35}"/>
                </a:ext>
              </a:extLst>
            </p:cNvPr>
            <p:cNvSpPr/>
            <p:nvPr/>
          </p:nvSpPr>
          <p:spPr>
            <a:xfrm>
              <a:off x="5888136" y="5290412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0.252</a:t>
              </a:r>
            </a:p>
          </p:txBody>
        </p:sp>
        <p:sp>
          <p:nvSpPr>
            <p:cNvPr id="112" name="Rectangle 99">
              <a:extLst>
                <a:ext uri="{FF2B5EF4-FFF2-40B4-BE49-F238E27FC236}">
                  <a16:creationId xmlns:a16="http://schemas.microsoft.com/office/drawing/2014/main" id="{28A1894A-6BA2-476D-A826-B0EE17CCFFC1}"/>
                </a:ext>
              </a:extLst>
            </p:cNvPr>
            <p:cNvSpPr/>
            <p:nvPr/>
          </p:nvSpPr>
          <p:spPr>
            <a:xfrm>
              <a:off x="5888136" y="5637252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Gill Sans Light"/>
                </a:rPr>
                <a:t>0.233</a:t>
              </a:r>
            </a:p>
          </p:txBody>
        </p:sp>
        <p:sp>
          <p:nvSpPr>
            <p:cNvPr id="113" name="Rectangle 100">
              <a:extLst>
                <a:ext uri="{FF2B5EF4-FFF2-40B4-BE49-F238E27FC236}">
                  <a16:creationId xmlns:a16="http://schemas.microsoft.com/office/drawing/2014/main" id="{ACF325DA-E19E-4166-B9B8-F60CA56373BF}"/>
                </a:ext>
              </a:extLst>
            </p:cNvPr>
            <p:cNvSpPr/>
            <p:nvPr/>
          </p:nvSpPr>
          <p:spPr>
            <a:xfrm>
              <a:off x="5888136" y="2040116"/>
              <a:ext cx="640080" cy="43273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Rwanda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14" name="Rectangle 101">
              <a:extLst>
                <a:ext uri="{FF2B5EF4-FFF2-40B4-BE49-F238E27FC236}">
                  <a16:creationId xmlns:a16="http://schemas.microsoft.com/office/drawing/2014/main" id="{26B0206B-8926-476C-9065-AC6582F287CF}"/>
                </a:ext>
              </a:extLst>
            </p:cNvPr>
            <p:cNvSpPr/>
            <p:nvPr/>
          </p:nvSpPr>
          <p:spPr>
            <a:xfrm>
              <a:off x="6556332" y="2515668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15" name="Rectangle 102">
              <a:extLst>
                <a:ext uri="{FF2B5EF4-FFF2-40B4-BE49-F238E27FC236}">
                  <a16:creationId xmlns:a16="http://schemas.microsoft.com/office/drawing/2014/main" id="{662E5580-E5FF-43AE-8305-380B814DA125}"/>
                </a:ext>
              </a:extLst>
            </p:cNvPr>
            <p:cNvSpPr/>
            <p:nvPr/>
          </p:nvSpPr>
          <p:spPr>
            <a:xfrm>
              <a:off x="6556332" y="2862511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16" name="Rectangle 103">
              <a:extLst>
                <a:ext uri="{FF2B5EF4-FFF2-40B4-BE49-F238E27FC236}">
                  <a16:creationId xmlns:a16="http://schemas.microsoft.com/office/drawing/2014/main" id="{26A9EF81-5E23-488D-91C2-622E398BCB32}"/>
                </a:ext>
              </a:extLst>
            </p:cNvPr>
            <p:cNvSpPr/>
            <p:nvPr/>
          </p:nvSpPr>
          <p:spPr>
            <a:xfrm>
              <a:off x="6556332" y="3209354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17" name="Rectangle 104">
              <a:extLst>
                <a:ext uri="{FF2B5EF4-FFF2-40B4-BE49-F238E27FC236}">
                  <a16:creationId xmlns:a16="http://schemas.microsoft.com/office/drawing/2014/main" id="{B33482EC-F8CA-4705-A6B9-7F18B24EC24B}"/>
                </a:ext>
              </a:extLst>
            </p:cNvPr>
            <p:cNvSpPr/>
            <p:nvPr/>
          </p:nvSpPr>
          <p:spPr>
            <a:xfrm>
              <a:off x="6556332" y="3556197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18" name="Rectangle 105">
              <a:extLst>
                <a:ext uri="{FF2B5EF4-FFF2-40B4-BE49-F238E27FC236}">
                  <a16:creationId xmlns:a16="http://schemas.microsoft.com/office/drawing/2014/main" id="{94E1D23F-8980-44E2-BBD8-2A37A2BD8A88}"/>
                </a:ext>
              </a:extLst>
            </p:cNvPr>
            <p:cNvSpPr/>
            <p:nvPr/>
          </p:nvSpPr>
          <p:spPr>
            <a:xfrm>
              <a:off x="6556332" y="3903040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19" name="Rectangle 106">
              <a:extLst>
                <a:ext uri="{FF2B5EF4-FFF2-40B4-BE49-F238E27FC236}">
                  <a16:creationId xmlns:a16="http://schemas.microsoft.com/office/drawing/2014/main" id="{9EE08C3B-B36E-4FCE-B88B-342E77E393BD}"/>
                </a:ext>
              </a:extLst>
            </p:cNvPr>
            <p:cNvSpPr/>
            <p:nvPr/>
          </p:nvSpPr>
          <p:spPr>
            <a:xfrm>
              <a:off x="6556332" y="4249883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20" name="Rectangle 107">
              <a:extLst>
                <a:ext uri="{FF2B5EF4-FFF2-40B4-BE49-F238E27FC236}">
                  <a16:creationId xmlns:a16="http://schemas.microsoft.com/office/drawing/2014/main" id="{6491DEEE-767D-4FCB-83A3-E5231AA2B939}"/>
                </a:ext>
              </a:extLst>
            </p:cNvPr>
            <p:cNvSpPr/>
            <p:nvPr/>
          </p:nvSpPr>
          <p:spPr>
            <a:xfrm>
              <a:off x="6556332" y="4596726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endParaRPr lang="en-US" sz="1200" b="1">
                <a:solidFill>
                  <a:srgbClr val="001532"/>
                </a:solidFill>
                <a:latin typeface="Gill Sans Light"/>
              </a:endParaRPr>
            </a:p>
          </p:txBody>
        </p:sp>
        <p:sp>
          <p:nvSpPr>
            <p:cNvPr id="121" name="Rectangle 108">
              <a:extLst>
                <a:ext uri="{FF2B5EF4-FFF2-40B4-BE49-F238E27FC236}">
                  <a16:creationId xmlns:a16="http://schemas.microsoft.com/office/drawing/2014/main" id="{E4F6917D-8D6F-4AAB-8354-0E0E76313771}"/>
                </a:ext>
              </a:extLst>
            </p:cNvPr>
            <p:cNvSpPr/>
            <p:nvPr/>
          </p:nvSpPr>
          <p:spPr>
            <a:xfrm>
              <a:off x="6556332" y="4943569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1</a:t>
              </a:r>
            </a:p>
          </p:txBody>
        </p:sp>
        <p:sp>
          <p:nvSpPr>
            <p:cNvPr id="122" name="Rectangle 109">
              <a:extLst>
                <a:ext uri="{FF2B5EF4-FFF2-40B4-BE49-F238E27FC236}">
                  <a16:creationId xmlns:a16="http://schemas.microsoft.com/office/drawing/2014/main" id="{84B44DE5-82D7-4FF6-B09D-D6D226AD1E01}"/>
                </a:ext>
              </a:extLst>
            </p:cNvPr>
            <p:cNvSpPr/>
            <p:nvPr/>
          </p:nvSpPr>
          <p:spPr>
            <a:xfrm>
              <a:off x="6556332" y="5290412"/>
              <a:ext cx="640080" cy="320040"/>
            </a:xfrm>
            <a:prstGeom prst="rect">
              <a:avLst/>
            </a:prstGeom>
            <a:solidFill>
              <a:srgbClr val="E191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Gill Sans Light"/>
                </a:rPr>
                <a:t>0.498</a:t>
              </a:r>
            </a:p>
          </p:txBody>
        </p:sp>
        <p:sp>
          <p:nvSpPr>
            <p:cNvPr id="123" name="Rectangle 110">
              <a:extLst>
                <a:ext uri="{FF2B5EF4-FFF2-40B4-BE49-F238E27FC236}">
                  <a16:creationId xmlns:a16="http://schemas.microsoft.com/office/drawing/2014/main" id="{00BBD251-7916-4AB8-93AB-AD3070C83FF3}"/>
                </a:ext>
              </a:extLst>
            </p:cNvPr>
            <p:cNvSpPr/>
            <p:nvPr/>
          </p:nvSpPr>
          <p:spPr>
            <a:xfrm>
              <a:off x="6556332" y="5637252"/>
              <a:ext cx="640080" cy="320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Gill Sans Light"/>
                </a:rPr>
                <a:t>0.187</a:t>
              </a:r>
            </a:p>
          </p:txBody>
        </p:sp>
        <p:sp>
          <p:nvSpPr>
            <p:cNvPr id="124" name="Rectangle 111">
              <a:extLst>
                <a:ext uri="{FF2B5EF4-FFF2-40B4-BE49-F238E27FC236}">
                  <a16:creationId xmlns:a16="http://schemas.microsoft.com/office/drawing/2014/main" id="{6BE9E62F-1F1F-4A70-B1E0-2DC9FE9A5961}"/>
                </a:ext>
              </a:extLst>
            </p:cNvPr>
            <p:cNvSpPr/>
            <p:nvPr/>
          </p:nvSpPr>
          <p:spPr>
            <a:xfrm>
              <a:off x="6556332" y="2040116"/>
              <a:ext cx="640080" cy="43273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en-US" sz="1200" b="1">
                  <a:solidFill>
                    <a:srgbClr val="001532"/>
                  </a:solidFill>
                  <a:latin typeface="Gill Sans Light"/>
                </a:rPr>
                <a:t>Tanzania</a:t>
              </a:r>
              <a:endParaRPr lang="en-US" sz="1200" b="1" dirty="0">
                <a:solidFill>
                  <a:srgbClr val="001532"/>
                </a:solidFill>
                <a:latin typeface="Gill Sans Light"/>
              </a:endParaRPr>
            </a:p>
          </p:txBody>
        </p:sp>
        <p:grpSp>
          <p:nvGrpSpPr>
            <p:cNvPr id="125" name="Group 112">
              <a:extLst>
                <a:ext uri="{FF2B5EF4-FFF2-40B4-BE49-F238E27FC236}">
                  <a16:creationId xmlns:a16="http://schemas.microsoft.com/office/drawing/2014/main" id="{A94A8CA4-DA71-44D9-AD21-CEB53C9AAE70}"/>
                </a:ext>
              </a:extLst>
            </p:cNvPr>
            <p:cNvGrpSpPr/>
            <p:nvPr/>
          </p:nvGrpSpPr>
          <p:grpSpPr>
            <a:xfrm>
              <a:off x="7224528" y="2040116"/>
              <a:ext cx="640080" cy="3917176"/>
              <a:chOff x="7227260" y="2040116"/>
              <a:chExt cx="640080" cy="3917176"/>
            </a:xfrm>
          </p:grpSpPr>
          <p:sp>
            <p:nvSpPr>
              <p:cNvPr id="126" name="Rectangle 113">
                <a:extLst>
                  <a:ext uri="{FF2B5EF4-FFF2-40B4-BE49-F238E27FC236}">
                    <a16:creationId xmlns:a16="http://schemas.microsoft.com/office/drawing/2014/main" id="{7BBBDDC2-ABA7-4C41-8113-8961E6D81018}"/>
                  </a:ext>
                </a:extLst>
              </p:cNvPr>
              <p:cNvSpPr/>
              <p:nvPr/>
            </p:nvSpPr>
            <p:spPr>
              <a:xfrm>
                <a:off x="7227260" y="2515668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27" name="Rectangle 114">
                <a:extLst>
                  <a:ext uri="{FF2B5EF4-FFF2-40B4-BE49-F238E27FC236}">
                    <a16:creationId xmlns:a16="http://schemas.microsoft.com/office/drawing/2014/main" id="{63ED5947-5E46-4286-965C-84FBF48739E8}"/>
                  </a:ext>
                </a:extLst>
              </p:cNvPr>
              <p:cNvSpPr/>
              <p:nvPr/>
            </p:nvSpPr>
            <p:spPr>
              <a:xfrm>
                <a:off x="7227260" y="2862511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28" name="Rectangle 115">
                <a:extLst>
                  <a:ext uri="{FF2B5EF4-FFF2-40B4-BE49-F238E27FC236}">
                    <a16:creationId xmlns:a16="http://schemas.microsoft.com/office/drawing/2014/main" id="{39CB753B-DF86-48F3-8BC8-6004B0B9D9BF}"/>
                  </a:ext>
                </a:extLst>
              </p:cNvPr>
              <p:cNvSpPr/>
              <p:nvPr/>
            </p:nvSpPr>
            <p:spPr>
              <a:xfrm>
                <a:off x="7227260" y="3209354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29" name="Rectangle 116">
                <a:extLst>
                  <a:ext uri="{FF2B5EF4-FFF2-40B4-BE49-F238E27FC236}">
                    <a16:creationId xmlns:a16="http://schemas.microsoft.com/office/drawing/2014/main" id="{CE149021-6128-4882-8305-F9E4F761B98F}"/>
                  </a:ext>
                </a:extLst>
              </p:cNvPr>
              <p:cNvSpPr/>
              <p:nvPr/>
            </p:nvSpPr>
            <p:spPr>
              <a:xfrm>
                <a:off x="7227260" y="3556197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30" name="Rectangle 117">
                <a:extLst>
                  <a:ext uri="{FF2B5EF4-FFF2-40B4-BE49-F238E27FC236}">
                    <a16:creationId xmlns:a16="http://schemas.microsoft.com/office/drawing/2014/main" id="{E7AA20AF-FA09-432D-9F7E-582596493693}"/>
                  </a:ext>
                </a:extLst>
              </p:cNvPr>
              <p:cNvSpPr/>
              <p:nvPr/>
            </p:nvSpPr>
            <p:spPr>
              <a:xfrm>
                <a:off x="7227260" y="3903040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31" name="Rectangle 118">
                <a:extLst>
                  <a:ext uri="{FF2B5EF4-FFF2-40B4-BE49-F238E27FC236}">
                    <a16:creationId xmlns:a16="http://schemas.microsoft.com/office/drawing/2014/main" id="{1FBB8A98-20B1-4C5B-8F60-EEE1FED451BC}"/>
                  </a:ext>
                </a:extLst>
              </p:cNvPr>
              <p:cNvSpPr/>
              <p:nvPr/>
            </p:nvSpPr>
            <p:spPr>
              <a:xfrm>
                <a:off x="7227260" y="4249883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32" name="Rectangle 119">
                <a:extLst>
                  <a:ext uri="{FF2B5EF4-FFF2-40B4-BE49-F238E27FC236}">
                    <a16:creationId xmlns:a16="http://schemas.microsoft.com/office/drawing/2014/main" id="{D40A9F32-FFFB-45A8-9D3C-7629BA295020}"/>
                  </a:ext>
                </a:extLst>
              </p:cNvPr>
              <p:cNvSpPr/>
              <p:nvPr/>
            </p:nvSpPr>
            <p:spPr>
              <a:xfrm>
                <a:off x="7227260" y="4596726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33" name="Rectangle 120">
                <a:extLst>
                  <a:ext uri="{FF2B5EF4-FFF2-40B4-BE49-F238E27FC236}">
                    <a16:creationId xmlns:a16="http://schemas.microsoft.com/office/drawing/2014/main" id="{40D8C9AB-F67D-45E4-AFE6-6E47CCB04CEE}"/>
                  </a:ext>
                </a:extLst>
              </p:cNvPr>
              <p:cNvSpPr/>
              <p:nvPr/>
            </p:nvSpPr>
            <p:spPr>
              <a:xfrm>
                <a:off x="7227260" y="4943569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34" name="Rectangle 121">
                <a:extLst>
                  <a:ext uri="{FF2B5EF4-FFF2-40B4-BE49-F238E27FC236}">
                    <a16:creationId xmlns:a16="http://schemas.microsoft.com/office/drawing/2014/main" id="{48E2FE27-68B2-496D-8116-FF9C94620874}"/>
                  </a:ext>
                </a:extLst>
              </p:cNvPr>
              <p:cNvSpPr/>
              <p:nvPr/>
            </p:nvSpPr>
            <p:spPr>
              <a:xfrm>
                <a:off x="7227260" y="529041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1</a:t>
                </a:r>
              </a:p>
            </p:txBody>
          </p:sp>
          <p:sp>
            <p:nvSpPr>
              <p:cNvPr id="135" name="Rectangle 122">
                <a:extLst>
                  <a:ext uri="{FF2B5EF4-FFF2-40B4-BE49-F238E27FC236}">
                    <a16:creationId xmlns:a16="http://schemas.microsoft.com/office/drawing/2014/main" id="{0EEE3243-D5F9-4AD5-A3E4-EBC65C881626}"/>
                  </a:ext>
                </a:extLst>
              </p:cNvPr>
              <p:cNvSpPr/>
              <p:nvPr/>
            </p:nvSpPr>
            <p:spPr>
              <a:xfrm>
                <a:off x="7227260" y="563725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0.322</a:t>
                </a:r>
              </a:p>
            </p:txBody>
          </p:sp>
          <p:sp>
            <p:nvSpPr>
              <p:cNvPr id="136" name="Rectangle 123">
                <a:extLst>
                  <a:ext uri="{FF2B5EF4-FFF2-40B4-BE49-F238E27FC236}">
                    <a16:creationId xmlns:a16="http://schemas.microsoft.com/office/drawing/2014/main" id="{6443B316-3401-4871-ADB3-0D4E56939BD4}"/>
                  </a:ext>
                </a:extLst>
              </p:cNvPr>
              <p:cNvSpPr/>
              <p:nvPr/>
            </p:nvSpPr>
            <p:spPr>
              <a:xfrm>
                <a:off x="7227260" y="2040116"/>
                <a:ext cx="640080" cy="43273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Uganda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</p:grpSp>
        <p:grpSp>
          <p:nvGrpSpPr>
            <p:cNvPr id="137" name="Group 124">
              <a:extLst>
                <a:ext uri="{FF2B5EF4-FFF2-40B4-BE49-F238E27FC236}">
                  <a16:creationId xmlns:a16="http://schemas.microsoft.com/office/drawing/2014/main" id="{75D33FB6-E926-495B-9001-C615FFB0B68A}"/>
                </a:ext>
              </a:extLst>
            </p:cNvPr>
            <p:cNvGrpSpPr/>
            <p:nvPr/>
          </p:nvGrpSpPr>
          <p:grpSpPr>
            <a:xfrm>
              <a:off x="7892720" y="2040116"/>
              <a:ext cx="640080" cy="3917176"/>
              <a:chOff x="7892720" y="2040116"/>
              <a:chExt cx="640080" cy="3917176"/>
            </a:xfrm>
          </p:grpSpPr>
          <p:sp>
            <p:nvSpPr>
              <p:cNvPr id="138" name="Rectangle 125">
                <a:extLst>
                  <a:ext uri="{FF2B5EF4-FFF2-40B4-BE49-F238E27FC236}">
                    <a16:creationId xmlns:a16="http://schemas.microsoft.com/office/drawing/2014/main" id="{4434B9F4-5E17-413A-B968-074095353F32}"/>
                  </a:ext>
                </a:extLst>
              </p:cNvPr>
              <p:cNvSpPr/>
              <p:nvPr/>
            </p:nvSpPr>
            <p:spPr>
              <a:xfrm>
                <a:off x="7892720" y="2515668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39" name="Rectangle 126">
                <a:extLst>
                  <a:ext uri="{FF2B5EF4-FFF2-40B4-BE49-F238E27FC236}">
                    <a16:creationId xmlns:a16="http://schemas.microsoft.com/office/drawing/2014/main" id="{7FA02A9F-8BC9-42D1-81A7-1504963BB8AB}"/>
                  </a:ext>
                </a:extLst>
              </p:cNvPr>
              <p:cNvSpPr/>
              <p:nvPr/>
            </p:nvSpPr>
            <p:spPr>
              <a:xfrm>
                <a:off x="7892720" y="2862511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0" name="Rectangle 127">
                <a:extLst>
                  <a:ext uri="{FF2B5EF4-FFF2-40B4-BE49-F238E27FC236}">
                    <a16:creationId xmlns:a16="http://schemas.microsoft.com/office/drawing/2014/main" id="{1B64D0C9-785E-458D-9014-031B1449EDE9}"/>
                  </a:ext>
                </a:extLst>
              </p:cNvPr>
              <p:cNvSpPr/>
              <p:nvPr/>
            </p:nvSpPr>
            <p:spPr>
              <a:xfrm>
                <a:off x="7892720" y="3209354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1" name="Rectangle 128">
                <a:extLst>
                  <a:ext uri="{FF2B5EF4-FFF2-40B4-BE49-F238E27FC236}">
                    <a16:creationId xmlns:a16="http://schemas.microsoft.com/office/drawing/2014/main" id="{2FCD1FF8-7F05-4E56-9495-7C8299668826}"/>
                  </a:ext>
                </a:extLst>
              </p:cNvPr>
              <p:cNvSpPr/>
              <p:nvPr/>
            </p:nvSpPr>
            <p:spPr>
              <a:xfrm>
                <a:off x="7892720" y="3556197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2" name="Rectangle 129">
                <a:extLst>
                  <a:ext uri="{FF2B5EF4-FFF2-40B4-BE49-F238E27FC236}">
                    <a16:creationId xmlns:a16="http://schemas.microsoft.com/office/drawing/2014/main" id="{0C5019DD-F63D-410B-9534-B0BE823E096A}"/>
                  </a:ext>
                </a:extLst>
              </p:cNvPr>
              <p:cNvSpPr/>
              <p:nvPr/>
            </p:nvSpPr>
            <p:spPr>
              <a:xfrm>
                <a:off x="7892720" y="3903040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3" name="Rectangle 130">
                <a:extLst>
                  <a:ext uri="{FF2B5EF4-FFF2-40B4-BE49-F238E27FC236}">
                    <a16:creationId xmlns:a16="http://schemas.microsoft.com/office/drawing/2014/main" id="{CB50CD38-8657-4583-B0C1-DB12EE2B4717}"/>
                  </a:ext>
                </a:extLst>
              </p:cNvPr>
              <p:cNvSpPr/>
              <p:nvPr/>
            </p:nvSpPr>
            <p:spPr>
              <a:xfrm>
                <a:off x="7892720" y="4249883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4" name="Rectangle 131">
                <a:extLst>
                  <a:ext uri="{FF2B5EF4-FFF2-40B4-BE49-F238E27FC236}">
                    <a16:creationId xmlns:a16="http://schemas.microsoft.com/office/drawing/2014/main" id="{F93D5FCF-E965-494A-BBA4-0E4F63CE06D5}"/>
                  </a:ext>
                </a:extLst>
              </p:cNvPr>
              <p:cNvSpPr/>
              <p:nvPr/>
            </p:nvSpPr>
            <p:spPr>
              <a:xfrm>
                <a:off x="7892720" y="4596726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5" name="Rectangle 132">
                <a:extLst>
                  <a:ext uri="{FF2B5EF4-FFF2-40B4-BE49-F238E27FC236}">
                    <a16:creationId xmlns:a16="http://schemas.microsoft.com/office/drawing/2014/main" id="{5C6E0252-F258-4260-A217-0B89AF9268E0}"/>
                  </a:ext>
                </a:extLst>
              </p:cNvPr>
              <p:cNvSpPr/>
              <p:nvPr/>
            </p:nvSpPr>
            <p:spPr>
              <a:xfrm>
                <a:off x="7892720" y="4943569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6" name="Rectangle 133">
                <a:extLst>
                  <a:ext uri="{FF2B5EF4-FFF2-40B4-BE49-F238E27FC236}">
                    <a16:creationId xmlns:a16="http://schemas.microsoft.com/office/drawing/2014/main" id="{EE0495A1-14B8-4323-B7B3-BC7EBFF3443D}"/>
                  </a:ext>
                </a:extLst>
              </p:cNvPr>
              <p:cNvSpPr/>
              <p:nvPr/>
            </p:nvSpPr>
            <p:spPr>
              <a:xfrm>
                <a:off x="7892720" y="529041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endParaRPr lang="en-US" sz="1200" b="1">
                  <a:solidFill>
                    <a:srgbClr val="001532"/>
                  </a:solidFill>
                  <a:latin typeface="Gill Sans Light"/>
                </a:endParaRPr>
              </a:p>
            </p:txBody>
          </p:sp>
          <p:sp>
            <p:nvSpPr>
              <p:cNvPr id="147" name="Rectangle 134">
                <a:extLst>
                  <a:ext uri="{FF2B5EF4-FFF2-40B4-BE49-F238E27FC236}">
                    <a16:creationId xmlns:a16="http://schemas.microsoft.com/office/drawing/2014/main" id="{44D0321D-15EF-4795-86C0-36B1ADC71D37}"/>
                  </a:ext>
                </a:extLst>
              </p:cNvPr>
              <p:cNvSpPr/>
              <p:nvPr/>
            </p:nvSpPr>
            <p:spPr>
              <a:xfrm>
                <a:off x="7892720" y="5637252"/>
                <a:ext cx="640080" cy="3200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1</a:t>
                </a:r>
              </a:p>
            </p:txBody>
          </p:sp>
          <p:sp>
            <p:nvSpPr>
              <p:cNvPr id="148" name="Rectangle 135">
                <a:extLst>
                  <a:ext uri="{FF2B5EF4-FFF2-40B4-BE49-F238E27FC236}">
                    <a16:creationId xmlns:a16="http://schemas.microsoft.com/office/drawing/2014/main" id="{8A4EFC84-7EBE-40A3-9A33-F64444784E87}"/>
                  </a:ext>
                </a:extLst>
              </p:cNvPr>
              <p:cNvSpPr/>
              <p:nvPr/>
            </p:nvSpPr>
            <p:spPr>
              <a:xfrm>
                <a:off x="7892720" y="2040116"/>
                <a:ext cx="640080" cy="43273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/>
              <a:p>
                <a:pPr algn="ctr"/>
                <a:r>
                  <a:rPr lang="en-US" sz="1200" b="1">
                    <a:solidFill>
                      <a:srgbClr val="001532"/>
                    </a:solidFill>
                    <a:latin typeface="Gill Sans Light"/>
                  </a:rPr>
                  <a:t>Zambia</a:t>
                </a:r>
                <a:endParaRPr lang="en-US" sz="1200" b="1" dirty="0">
                  <a:solidFill>
                    <a:srgbClr val="001532"/>
                  </a:solidFill>
                  <a:latin typeface="Gill Sans Light"/>
                </a:endParaRPr>
              </a:p>
            </p:txBody>
          </p:sp>
        </p:grpSp>
        <p:pic>
          <p:nvPicPr>
            <p:cNvPr id="149" name="Picture 136">
              <a:extLst>
                <a:ext uri="{FF2B5EF4-FFF2-40B4-BE49-F238E27FC236}">
                  <a16:creationId xmlns:a16="http://schemas.microsoft.com/office/drawing/2014/main" id="{9AB04026-1CA1-480C-9DF4-DE106EB9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9889" y="3577017"/>
              <a:ext cx="272989" cy="272989"/>
            </a:xfrm>
            <a:prstGeom prst="rect">
              <a:avLst/>
            </a:prstGeom>
          </p:spPr>
        </p:pic>
        <p:pic>
          <p:nvPicPr>
            <p:cNvPr id="150" name="Picture 137" descr="A picture containing thing&#10;&#10;Description generated with high confidence">
              <a:extLst>
                <a:ext uri="{FF2B5EF4-FFF2-40B4-BE49-F238E27FC236}">
                  <a16:creationId xmlns:a16="http://schemas.microsoft.com/office/drawing/2014/main" id="{09CADD87-CD10-4CA6-AA46-DF28363B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8558" y="3923913"/>
              <a:ext cx="274320" cy="274320"/>
            </a:xfrm>
            <a:prstGeom prst="rect">
              <a:avLst/>
            </a:prstGeom>
          </p:spPr>
        </p:pic>
        <p:pic>
          <p:nvPicPr>
            <p:cNvPr id="151" name="Picture 138">
              <a:extLst>
                <a:ext uri="{FF2B5EF4-FFF2-40B4-BE49-F238E27FC236}">
                  <a16:creationId xmlns:a16="http://schemas.microsoft.com/office/drawing/2014/main" id="{DBABCB6D-22BA-493F-BFA6-697B4C9C0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8558" y="4263444"/>
              <a:ext cx="274320" cy="274320"/>
            </a:xfrm>
            <a:prstGeom prst="rect">
              <a:avLst/>
            </a:prstGeom>
          </p:spPr>
        </p:pic>
        <p:pic>
          <p:nvPicPr>
            <p:cNvPr id="152" name="Picture 139" descr="A screenshot of a computer&#10;&#10;Description generated with high confidence">
              <a:extLst>
                <a:ext uri="{FF2B5EF4-FFF2-40B4-BE49-F238E27FC236}">
                  <a16:creationId xmlns:a16="http://schemas.microsoft.com/office/drawing/2014/main" id="{45C88AF8-CF87-4688-8494-34946EEB6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8558" y="4623584"/>
              <a:ext cx="274320" cy="274320"/>
            </a:xfrm>
            <a:prstGeom prst="rect">
              <a:avLst/>
            </a:prstGeom>
          </p:spPr>
        </p:pic>
        <p:pic>
          <p:nvPicPr>
            <p:cNvPr id="153" name="Picture 14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B476D855-BE91-4818-B839-E340956E0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8558" y="4970368"/>
              <a:ext cx="274320" cy="274320"/>
            </a:xfrm>
            <a:prstGeom prst="rect">
              <a:avLst/>
            </a:prstGeom>
          </p:spPr>
        </p:pic>
        <p:pic>
          <p:nvPicPr>
            <p:cNvPr id="154" name="Picture 141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5E733AC1-7172-497F-AB0F-2F49B229F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8558" y="5316308"/>
              <a:ext cx="274320" cy="274320"/>
            </a:xfrm>
            <a:prstGeom prst="rect">
              <a:avLst/>
            </a:prstGeom>
          </p:spPr>
        </p:pic>
        <p:pic>
          <p:nvPicPr>
            <p:cNvPr id="155" name="Picture 142">
              <a:extLst>
                <a:ext uri="{FF2B5EF4-FFF2-40B4-BE49-F238E27FC236}">
                  <a16:creationId xmlns:a16="http://schemas.microsoft.com/office/drawing/2014/main" id="{1C03012E-F476-46A1-B7C7-E7BEC61B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58558" y="5658283"/>
              <a:ext cx="274320" cy="274320"/>
            </a:xfrm>
            <a:prstGeom prst="rect">
              <a:avLst/>
            </a:prstGeom>
          </p:spPr>
        </p:pic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B3BF0FC2-A9A7-4AE8-BD1B-134A1B0F4F85}"/>
              </a:ext>
            </a:extLst>
          </p:cNvPr>
          <p:cNvSpPr/>
          <p:nvPr/>
        </p:nvSpPr>
        <p:spPr>
          <a:xfrm>
            <a:off x="1067176" y="1903049"/>
            <a:ext cx="11016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Gill Sans Light"/>
                <a:cs typeface="Times New Roman" panose="02020603050405020304" pitchFamily="18" charset="0"/>
              </a:rPr>
              <a:t>African markets are weakly correlated with Europe and the US as well as internally amongst other African markets</a:t>
            </a:r>
          </a:p>
        </p:txBody>
      </p:sp>
    </p:spTree>
    <p:extLst>
      <p:ext uri="{BB962C8B-B14F-4D97-AF65-F5344CB8AC3E}">
        <p14:creationId xmlns:p14="http://schemas.microsoft.com/office/powerpoint/2010/main" val="2779488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36722</TotalTime>
  <Words>2062</Words>
  <Application>Microsoft Office PowerPoint</Application>
  <PresentationFormat>Widescreen</PresentationFormat>
  <Paragraphs>397</Paragraphs>
  <Slides>19</Slides>
  <Notes>4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Gill Sans</vt:lpstr>
      <vt:lpstr>Gill Sans Light</vt:lpstr>
      <vt:lpstr>GillSans-Light</vt:lpstr>
      <vt:lpstr>Lucida Sans</vt:lpstr>
      <vt:lpstr>Times New Roman</vt:lpstr>
      <vt:lpstr>Wingdings</vt:lpstr>
      <vt:lpstr>Kontortema</vt:lpstr>
      <vt:lpstr>think-cell Slide</vt:lpstr>
      <vt:lpstr>PowerPoint-præsentation</vt:lpstr>
      <vt:lpstr>AGENDA</vt:lpstr>
      <vt:lpstr>PowerPoint-præsentation</vt:lpstr>
      <vt:lpstr>PowerPoint-præsentation</vt:lpstr>
      <vt:lpstr>PowerPoint-præsentation</vt:lpstr>
      <vt:lpstr>KEY TERMS AND TARGETS</vt:lpstr>
      <vt:lpstr>PowerPoint-præsentation</vt:lpstr>
      <vt:lpstr>PowerPoint-præsentation</vt:lpstr>
      <vt:lpstr>PowerPoint-præsentation</vt:lpstr>
      <vt:lpstr>PowerPoint-præsentation</vt:lpstr>
      <vt:lpstr>SOLUTIONS  – TRENDS AND CHALLENGES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Sunrise - Management Presentation</dc:title>
  <dc:creator>Microsoft Office-bruger</dc:creator>
  <cp:lastModifiedBy>Hans Peter</cp:lastModifiedBy>
  <cp:revision>197</cp:revision>
  <dcterms:created xsi:type="dcterms:W3CDTF">2017-06-08T11:44:12Z</dcterms:created>
  <dcterms:modified xsi:type="dcterms:W3CDTF">2018-01-24T08:41:19Z</dcterms:modified>
</cp:coreProperties>
</file>