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70" r:id="rId5"/>
    <p:sldId id="280" r:id="rId6"/>
    <p:sldId id="274" r:id="rId7"/>
    <p:sldId id="275" r:id="rId8"/>
    <p:sldId id="276" r:id="rId9"/>
    <p:sldId id="278" r:id="rId10"/>
    <p:sldId id="267" r:id="rId11"/>
    <p:sldId id="272" r:id="rId12"/>
    <p:sldId id="273" r:id="rId13"/>
    <p:sldId id="269" r:id="rId14"/>
  </p:sldIdLst>
  <p:sldSz cx="9144000" cy="6858000" type="screen4x3"/>
  <p:notesSz cx="6670675" cy="9777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8"/>
    <a:srgbClr val="628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85047" autoAdjust="0"/>
  </p:normalViewPr>
  <p:slideViewPr>
    <p:cSldViewPr>
      <p:cViewPr varScale="1">
        <p:scale>
          <a:sx n="97" d="100"/>
          <a:sy n="97" d="100"/>
        </p:scale>
        <p:origin x="19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BF5A3-212A-4AB5-AADB-769F456A4AC9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1222375"/>
            <a:ext cx="4400550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7175" cy="38496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825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C601A-E643-4D8B-92FA-58F6CBBBC6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13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1453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0138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5491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639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901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5678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6285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028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8099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384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253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1058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601A-E643-4D8B-92FA-58F6CBBBC68D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742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Logobaggrund til 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713" y="-190500"/>
            <a:ext cx="9350376" cy="711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2375" y="3068638"/>
            <a:ext cx="6950075" cy="1584325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da-DK" altLang="da-DK" noProof="0"/>
              <a:t>Klik for at redigere titeltypografien i masteren</a:t>
            </a:r>
            <a:endParaRPr lang="en-US" altLang="da-DK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2375" y="4772025"/>
            <a:ext cx="6400800" cy="1249363"/>
          </a:xfrm>
        </p:spPr>
        <p:txBody>
          <a:bodyPr lIns="0" tIns="0" rIns="0" bIns="0"/>
          <a:lstStyle>
            <a:lvl1pPr marL="0" indent="0">
              <a:buFont typeface="Wingdings 2" panose="05020102010507070707" pitchFamily="18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/>
              <a:t>Klik for at redigere undertiteltypografien i masteren</a:t>
            </a:r>
            <a:endParaRPr lang="en-US" altLang="da-DK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148208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046913" y="53975"/>
            <a:ext cx="2097087" cy="6029325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5650" y="53975"/>
            <a:ext cx="6138863" cy="6029325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3789754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og to indholdsobjekter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2375" y="53975"/>
            <a:ext cx="7921625" cy="1143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755650" y="1557338"/>
            <a:ext cx="3775075" cy="21859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683125" y="1557338"/>
            <a:ext cx="3776663" cy="21859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half" idx="3"/>
          </p:nvPr>
        </p:nvSpPr>
        <p:spPr>
          <a:xfrm>
            <a:off x="755650" y="3895725"/>
            <a:ext cx="7704138" cy="2187575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0"/>
          </p:nvPr>
        </p:nvSpPr>
        <p:spPr>
          <a:xfrm>
            <a:off x="1222375" y="6408738"/>
            <a:ext cx="7705725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340544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197411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180270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75075" cy="4525962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83125" y="1557338"/>
            <a:ext cx="3776663" cy="4525962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171533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53834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237078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267827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353778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191212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Logobaggrund til pp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142875"/>
            <a:ext cx="9326563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aggrund-bund til pp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94"/>
          <a:stretch>
            <a:fillRect/>
          </a:stretch>
        </p:blipFill>
        <p:spPr bwMode="auto">
          <a:xfrm>
            <a:off x="-90488" y="6308725"/>
            <a:ext cx="9326563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2375" y="53975"/>
            <a:ext cx="7921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/>
              <a:t>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7041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Rediger teksttypografien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  <a:endParaRPr lang="en-US" alt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22375" y="6408738"/>
            <a:ext cx="7705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6280A7"/>
                </a:solidFill>
                <a:latin typeface="+mn-lt"/>
              </a:defRPr>
            </a:lvl1pPr>
          </a:lstStyle>
          <a:p>
            <a:r>
              <a:rPr lang="en-US" altLang="da-DK"/>
              <a:t>DIIS ∙ DANSK INSTITUT FOR INTERNATIONALE STUDIER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ct val="80000"/>
        </a:lnSpc>
        <a:spcBef>
          <a:spcPct val="0"/>
        </a:spcBef>
        <a:spcAft>
          <a:spcPct val="50000"/>
        </a:spcAft>
        <a:buFont typeface="Wingdings 2" panose="05020102010507070707" pitchFamily="18" charset="2"/>
        <a:buChar char=""/>
        <a:defRPr sz="3100" kern="1200">
          <a:solidFill>
            <a:srgbClr val="00376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80000"/>
        </a:lnSpc>
        <a:spcBef>
          <a:spcPct val="0"/>
        </a:spcBef>
        <a:spcAft>
          <a:spcPct val="50000"/>
        </a:spcAft>
        <a:buChar char="–"/>
        <a:defRPr sz="2800" kern="1200">
          <a:solidFill>
            <a:srgbClr val="003768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80000"/>
        </a:lnSpc>
        <a:spcBef>
          <a:spcPct val="0"/>
        </a:spcBef>
        <a:spcAft>
          <a:spcPct val="50000"/>
        </a:spcAft>
        <a:buChar char="•"/>
        <a:defRPr sz="2400" kern="1200">
          <a:solidFill>
            <a:srgbClr val="003768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0376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0037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da-DK" dirty="0" err="1"/>
              <a:t>Ghanas</a:t>
            </a:r>
            <a:r>
              <a:rPr lang="en-US" altLang="da-DK" dirty="0"/>
              <a:t> graduation</a:t>
            </a:r>
            <a:br>
              <a:rPr lang="en-US" altLang="da-DK" dirty="0"/>
            </a:br>
            <a:r>
              <a:rPr lang="en-US" altLang="da-DK" sz="2800" dirty="0"/>
              <a:t>IDA arrangement</a:t>
            </a:r>
            <a:br>
              <a:rPr lang="en-US" altLang="da-DK" sz="2800" dirty="0"/>
            </a:br>
            <a:r>
              <a:rPr lang="en-US" altLang="da-DK" sz="2800" dirty="0"/>
              <a:t>4. </a:t>
            </a:r>
            <a:r>
              <a:rPr lang="en-US" altLang="da-DK" sz="2800" dirty="0" err="1"/>
              <a:t>februar</a:t>
            </a:r>
            <a:r>
              <a:rPr lang="en-US" altLang="da-DK" sz="2800" dirty="0"/>
              <a:t> 2019</a:t>
            </a:r>
            <a:br>
              <a:rPr lang="en-US" altLang="da-DK" dirty="0"/>
            </a:br>
            <a:endParaRPr lang="en-US" altLang="da-D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da-DK" dirty="0"/>
              <a:t>Ole Winckler Andersen, DIIS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C0942-F9AE-4154-ACBF-6BEAF076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analyse (fortsat)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F47F27-A864-4803-8D62-D8BB45A3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u="sng" dirty="0"/>
              <a:t>Lav økonomisk vækst </a:t>
            </a:r>
          </a:p>
          <a:p>
            <a:pPr marL="0" indent="0">
              <a:buNone/>
            </a:pPr>
            <a:r>
              <a:rPr lang="da-DK" sz="2000" u="sng" dirty="0"/>
              <a:t>Offentlige finanser</a:t>
            </a:r>
            <a:endParaRPr lang="da-DK" sz="2000" dirty="0"/>
          </a:p>
          <a:p>
            <a:r>
              <a:rPr lang="da-DK" sz="2000" dirty="0"/>
              <a:t>Betydeligt budgetunderskud (dog mindre underskud i 2017); markant øget offentlig gæld, inkl. indenlandsk gæld; </a:t>
            </a:r>
          </a:p>
          <a:p>
            <a:r>
              <a:rPr lang="da-DK" sz="2000" dirty="0"/>
              <a:t>En væsentlig del af de offentlige udgifter går til administration og gældsbetalinger og dermed i mindre omfang til investeringer</a:t>
            </a:r>
          </a:p>
          <a:p>
            <a:r>
              <a:rPr lang="da-DK" sz="2000" dirty="0"/>
              <a:t>En faldende del går til de sociale sektorer og landbrug</a:t>
            </a:r>
          </a:p>
          <a:p>
            <a:r>
              <a:rPr lang="da-DK" sz="2000" dirty="0"/>
              <a:t>Til trods for reformtiltag fortsat kapacitetsproblemer – bl.a. i forhold til styringen af offentlige investeringer - politiske cykler i budgettets sammensætning</a:t>
            </a:r>
          </a:p>
          <a:p>
            <a:r>
              <a:rPr lang="da-DK" sz="2000" dirty="0"/>
              <a:t>Lave offentlige indtægter (ca. 17 pct. af BNP) i sammenligning med andre </a:t>
            </a:r>
            <a:r>
              <a:rPr lang="da-DK" sz="2000" dirty="0" err="1"/>
              <a:t>mellemindkomstlande</a:t>
            </a:r>
            <a:endParaRPr lang="da-DK" sz="200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C5F0ABD-D8D7-41DE-BAE6-C372FEF3DE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82425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7DC34-10CA-4EC4-87E2-3ACAF374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analyse (fortsat)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BF6A37-A562-4E33-8EA9-A026ACD08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u="sng" dirty="0"/>
              <a:t>Udviklingsfinansiering</a:t>
            </a:r>
          </a:p>
          <a:p>
            <a:r>
              <a:rPr lang="da-DK" sz="2000" dirty="0"/>
              <a:t>Ændret sammensætning af udviklingsfinansiering – inkl. en ‘flokeffekt’ (</a:t>
            </a:r>
            <a:r>
              <a:rPr lang="da-DK" sz="2000" dirty="0" err="1"/>
              <a:t>herding</a:t>
            </a:r>
            <a:r>
              <a:rPr lang="da-DK" sz="2000" dirty="0"/>
              <a:t> </a:t>
            </a:r>
            <a:r>
              <a:rPr lang="da-DK" sz="2000" dirty="0" err="1"/>
              <a:t>effect</a:t>
            </a:r>
            <a:r>
              <a:rPr lang="da-DK" sz="2000" dirty="0"/>
              <a:t>’). Vækst i FDI og remitter</a:t>
            </a:r>
          </a:p>
          <a:p>
            <a:r>
              <a:rPr lang="da-DK" sz="2000" dirty="0"/>
              <a:t>Ikke klar sammenhæng mellem tilsagn og udbetalinger – mindre forudsigelighed</a:t>
            </a:r>
          </a:p>
          <a:p>
            <a:endParaRPr lang="da-DK" sz="2000" dirty="0"/>
          </a:p>
          <a:p>
            <a:pPr marL="0" indent="0">
              <a:buNone/>
            </a:pPr>
            <a:r>
              <a:rPr lang="da-DK" sz="2000" u="sng" dirty="0"/>
              <a:t>Politiske og institutionelle tilpasninger </a:t>
            </a:r>
          </a:p>
          <a:p>
            <a:r>
              <a:rPr lang="da-DK" sz="2000" dirty="0"/>
              <a:t>En række tiltag er i varierende omfang under udformning, men det går langsomt med implementeringen (gæld; lokale finansielle markeder; skatter og afgifter; mobilisering af private investeringer) 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63C9F13-BBF5-4232-A1E4-BFE998949B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87584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8ABA68-A17F-4857-87FE-708EDE41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analyse (fortsat)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392D3F-1AC0-463F-939C-3E165520B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u="sng" dirty="0"/>
              <a:t>Hovedkonklusioner</a:t>
            </a:r>
            <a:r>
              <a:rPr lang="da-DK" sz="2000" dirty="0"/>
              <a:t>:</a:t>
            </a:r>
          </a:p>
          <a:p>
            <a:r>
              <a:rPr lang="da-DK" sz="2000" dirty="0"/>
              <a:t>En række politikker og strategier er blevet udviklet, men i mindre omfang operationaliseret. En SDG implementeringsplan foreligger ikke til trods for opfordringen i Addis </a:t>
            </a:r>
            <a:r>
              <a:rPr lang="da-DK" sz="2000" dirty="0" err="1"/>
              <a:t>Ababa</a:t>
            </a:r>
            <a:r>
              <a:rPr lang="da-DK" sz="2000" dirty="0"/>
              <a:t> Action Agenda</a:t>
            </a:r>
          </a:p>
          <a:p>
            <a:r>
              <a:rPr lang="da-DK" sz="2000" dirty="0"/>
              <a:t>‘Graduation’ bidrager til Ghanas udfordringer, men en række andre faktorer – inkl. politiske og institutionelle faktorer - spiller også ind 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5FC5612-A2D6-4514-B549-98D5B32A6C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819143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20616-3DC6-4AD7-817D-5CD1B044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Mulige perspektiver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A6D49B-3C1C-4584-B68B-98AC781E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600" dirty="0"/>
              <a:t>Ghana bliver nødt til at tage nogle vanskelige beslutninger</a:t>
            </a:r>
          </a:p>
          <a:p>
            <a:r>
              <a:rPr lang="da-DK" sz="1600" dirty="0"/>
              <a:t>Donorernes udfasning bør koordineres bedre – også med de multilaterale donorer. Vigtigt at få en bedre fornemmelse af non-DAC donorers reaktion – og sikre koordination med dem </a:t>
            </a:r>
          </a:p>
          <a:p>
            <a:r>
              <a:rPr lang="da-DK" sz="1600" dirty="0"/>
              <a:t>Fordeling på sektorniveau er vigtig    </a:t>
            </a:r>
          </a:p>
          <a:p>
            <a:r>
              <a:rPr lang="da-DK" sz="1600" dirty="0"/>
              <a:t>Støtte til policy og institutionelle tilpasninger, herunder kapacitetsopbygning  – især til transitionsfasen</a:t>
            </a:r>
          </a:p>
          <a:p>
            <a:r>
              <a:rPr lang="da-DK" sz="1600" dirty="0"/>
              <a:t>Forudsigelighed i udfasningen. Måske overveje længere udfasningsperioder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D563B99-64A8-48AE-86A3-97BBD6E39A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200410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6B410-7E31-456B-AF7D-5E73306A3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Struktur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017405-AF62-45F6-BBF8-CA355B128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Den international diskussion om ‘graduation’ og ‘transition </a:t>
            </a:r>
            <a:r>
              <a:rPr lang="da-DK" sz="2400" dirty="0" err="1"/>
              <a:t>finance</a:t>
            </a:r>
            <a:r>
              <a:rPr lang="da-DK" sz="2400" dirty="0"/>
              <a:t>’</a:t>
            </a:r>
          </a:p>
          <a:p>
            <a:r>
              <a:rPr lang="da-DK" sz="2400" dirty="0"/>
              <a:t>Vores analyse af Ghanas ‘graduation’</a:t>
            </a:r>
          </a:p>
          <a:p>
            <a:r>
              <a:rPr lang="da-DK" sz="2400" dirty="0"/>
              <a:t>Mulige perspektiver </a:t>
            </a:r>
          </a:p>
          <a:p>
            <a:endParaRPr lang="da-DK" sz="2400" dirty="0"/>
          </a:p>
          <a:p>
            <a:endParaRPr lang="da-DK" sz="240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88EE2CA-F5CC-4D43-8E65-D55DA1F044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156807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7C3B9-1F05-477C-A295-EA3814BE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/>
              <a:t>Den internationale diskussion om ‘graduation’ og ‘transition </a:t>
            </a:r>
            <a:r>
              <a:rPr lang="da-DK" sz="3200" dirty="0" err="1"/>
              <a:t>finance</a:t>
            </a:r>
            <a:r>
              <a:rPr lang="da-DK" sz="3200" dirty="0"/>
              <a:t>’ (1)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3E88EC-1702-4BBD-876E-58ADA33B3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Udviklingslande ‘graduerer’, når de bevæger sig op på et højere indkomstniveau</a:t>
            </a:r>
          </a:p>
          <a:p>
            <a:r>
              <a:rPr lang="da-DK" sz="2400" dirty="0"/>
              <a:t>Mere end 40 udviklingslande er ‘gradueret’. Nogle er faldet tilbage og nogle er ‘re-gradueret’</a:t>
            </a:r>
          </a:p>
          <a:p>
            <a:r>
              <a:rPr lang="da-DK" sz="2400" dirty="0"/>
              <a:t>Zambia, Vietnam, Ghana og sidst Bangladesh er eksempler på danske programsamarbejdslande, der er ‘gradueret’ </a:t>
            </a:r>
          </a:p>
          <a:p>
            <a:r>
              <a:rPr lang="da-DK" sz="2400" dirty="0"/>
              <a:t>Tre konsekvenser af ‘graduering’: (a) dårlige lånevilkår; (b) faldende udviklingsbistand; © ændret finansieringssammensætning (offentlig/privat; international/indenlandsk)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373F7B4-BBDA-437F-B278-0AAC0AA511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415316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A5819-EF52-4119-8BDC-CCC1A08C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/>
              <a:t>Den internationale diskussion om ‘graduation’ og ‘transition </a:t>
            </a:r>
            <a:r>
              <a:rPr lang="da-DK" sz="2800" dirty="0" err="1"/>
              <a:t>finance</a:t>
            </a:r>
            <a:r>
              <a:rPr lang="da-DK" sz="2800" dirty="0"/>
              <a:t>’ (1I)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DE88E8-EDD6-46EB-A12A-87111FA72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Nogle udfordringer i forbindelse med selve processen: (a) politiske og institutionelle udfordringer (gældsstyring, skat); (b) processen påvirker de enkelte sektorer forskelligt (bank, erhverv, sociale sektorer)</a:t>
            </a:r>
          </a:p>
          <a:p>
            <a:r>
              <a:rPr lang="da-DK" sz="2400" dirty="0"/>
              <a:t>Ikke-DAC lande agerer anderledes end traditionelle donorer</a:t>
            </a:r>
          </a:p>
          <a:p>
            <a:r>
              <a:rPr lang="da-DK" sz="2400" dirty="0"/>
              <a:t>Voksende diskussion om ‘transition </a:t>
            </a:r>
            <a:r>
              <a:rPr lang="da-DK" sz="2400" dirty="0" err="1"/>
              <a:t>finance</a:t>
            </a:r>
            <a:r>
              <a:rPr lang="da-DK" sz="2400" dirty="0"/>
              <a:t>’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7572AFC-BF17-4CF2-9AC6-AB1EF1A82B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200418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6BF6C-DC09-44F8-ACB8-E1EDBBFD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analyse af Ghanas ‘graduation’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6627436-412D-49F9-997C-80E74BB37D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7C4A7A65-0DB4-4994-A25C-975A5ADE7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6828" y="1557338"/>
            <a:ext cx="3821781" cy="4525962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DD832D91-2D21-4041-904D-0D0567BB3392}"/>
              </a:ext>
            </a:extLst>
          </p:cNvPr>
          <p:cNvSpPr txBox="1"/>
          <p:nvPr/>
        </p:nvSpPr>
        <p:spPr>
          <a:xfrm>
            <a:off x="6804248" y="335699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 downloades fra evaluation.dk</a:t>
            </a:r>
          </a:p>
        </p:txBody>
      </p:sp>
    </p:spTree>
    <p:extLst>
      <p:ext uri="{BB962C8B-B14F-4D97-AF65-F5344CB8AC3E}">
        <p14:creationId xmlns:p14="http://schemas.microsoft.com/office/powerpoint/2010/main" val="237388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5ADF0-F518-4341-914E-24CD9AAB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analyse (fortsat)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E40B44CC-8FFD-406B-B59F-BE8A38DDDF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5650" y="2046415"/>
            <a:ext cx="7704138" cy="3547807"/>
          </a:xfrm>
          <a:prstGeom prst="rect">
            <a:avLst/>
          </a:prstGeom>
        </p:spPr>
      </p:pic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7470A1B-CA0F-4551-AC83-D82178E6FE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2313756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CB6DB-88BC-46FC-9EC4-52EF554F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analyse (fortsat)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ED6E30D2-55D9-4EB0-84B7-EB0576ACB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2672" y="1557338"/>
            <a:ext cx="7210093" cy="4525962"/>
          </a:xfrm>
          <a:prstGeom prst="rect">
            <a:avLst/>
          </a:prstGeom>
        </p:spPr>
      </p:pic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9EFE960-8D7A-4CFA-AF63-ABA9767CB0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58449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F8F57-B16C-488A-B6F3-F65685B2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analyse (fortsat)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1885246-A5A8-4141-827F-4429CC5906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33635" y="1557338"/>
            <a:ext cx="6748168" cy="4525962"/>
          </a:xfrm>
          <a:prstGeom prst="rect">
            <a:avLst/>
          </a:prstGeom>
        </p:spPr>
      </p:pic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225345B-4BDA-4FDD-915B-496C291EC9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425876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17BDF-A2F8-F041-8F24-32943047B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analyse (fortsat)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6ABE9ADD-6D3B-4A66-81C2-63FE3402D4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67062" y="1557338"/>
            <a:ext cx="6281314" cy="4525962"/>
          </a:xfrm>
          <a:prstGeom prst="rect">
            <a:avLst/>
          </a:prstGeom>
        </p:spPr>
      </p:pic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3FA51CD-7688-774C-9602-1367851995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/>
              <a:t>DIIS ∙ DANSK INSTITUT FOR INTERNATIONALE STUDIER</a:t>
            </a:r>
          </a:p>
        </p:txBody>
      </p:sp>
    </p:spTree>
    <p:extLst>
      <p:ext uri="{BB962C8B-B14F-4D97-AF65-F5344CB8AC3E}">
        <p14:creationId xmlns:p14="http://schemas.microsoft.com/office/powerpoint/2010/main" val="26235478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IIS Powerpoint" id="{55AED381-CEA7-4739-80F5-0BAFE389C5FF}" vid="{38305187-3878-42BA-878E-43DF9D9C4C4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DIIS Powerpoint</Template>
  <TotalTime>777</TotalTime>
  <Words>623</Words>
  <Application>Microsoft Office PowerPoint</Application>
  <PresentationFormat>Skærmshow (4:3)</PresentationFormat>
  <Paragraphs>72</Paragraphs>
  <Slides>13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Wingdings 2</vt:lpstr>
      <vt:lpstr>Default Design</vt:lpstr>
      <vt:lpstr>Ghanas graduation IDA arrangement 4. februar 2019 </vt:lpstr>
      <vt:lpstr>Struktur</vt:lpstr>
      <vt:lpstr>Den internationale diskussion om ‘graduation’ og ‘transition finance’ (1)</vt:lpstr>
      <vt:lpstr>Den internationale diskussion om ‘graduation’ og ‘transition finance’ (1I)</vt:lpstr>
      <vt:lpstr>Vores analyse af Ghanas ‘graduation’</vt:lpstr>
      <vt:lpstr>Vores analyse (fortsat)</vt:lpstr>
      <vt:lpstr>Vores analyse (fortsat)</vt:lpstr>
      <vt:lpstr>Vores analyse (fortsat)</vt:lpstr>
      <vt:lpstr>Vores analyse (fortsat)</vt:lpstr>
      <vt:lpstr>Vores analyse (fortsat) </vt:lpstr>
      <vt:lpstr>Vores analyse (fortsat)</vt:lpstr>
      <vt:lpstr>Vores analyse (fortsat)</vt:lpstr>
      <vt:lpstr>Mulige perspektiver</vt:lpstr>
    </vt:vector>
  </TitlesOfParts>
  <Company>Dansk Center for Int. Studier &amp; Menneskerettigheder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Adam Moe Fejerskov</dc:creator>
  <cp:lastModifiedBy>Jørgen Billetoft</cp:lastModifiedBy>
  <cp:revision>66</cp:revision>
  <cp:lastPrinted>2019-02-04T10:34:31Z</cp:lastPrinted>
  <dcterms:created xsi:type="dcterms:W3CDTF">2018-05-29T09:48:13Z</dcterms:created>
  <dcterms:modified xsi:type="dcterms:W3CDTF">2019-02-04T12:45:49Z</dcterms:modified>
</cp:coreProperties>
</file>