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59" r:id="rId4"/>
    <p:sldId id="273" r:id="rId5"/>
    <p:sldId id="294" r:id="rId6"/>
    <p:sldId id="285" r:id="rId7"/>
    <p:sldId id="287" r:id="rId8"/>
    <p:sldId id="286" r:id="rId9"/>
    <p:sldId id="289" r:id="rId10"/>
    <p:sldId id="282" r:id="rId11"/>
    <p:sldId id="301" r:id="rId12"/>
    <p:sldId id="292" r:id="rId13"/>
    <p:sldId id="295" r:id="rId14"/>
    <p:sldId id="280" r:id="rId15"/>
    <p:sldId id="262" r:id="rId16"/>
    <p:sldId id="296" r:id="rId17"/>
    <p:sldId id="297" r:id="rId18"/>
    <p:sldId id="298" r:id="rId19"/>
    <p:sldId id="299" r:id="rId20"/>
    <p:sldId id="300" r:id="rId21"/>
  </p:sldIdLst>
  <p:sldSz cx="9144000" cy="6858000" type="screen4x3"/>
  <p:notesSz cx="6718300" cy="98552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124" d="100"/>
          <a:sy n="124" d="100"/>
        </p:scale>
        <p:origin x="126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3058" y="48"/>
      </p:cViewPr>
      <p:guideLst>
        <p:guide orient="horz" pos="3104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31FF8-FAFC-45F8-A1AD-C57217E5AFC8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a-DK" smtClean="0"/>
              <a:t>jpk@ruc.dk</a:t>
            </a: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85E47-F7A7-4C83-871D-C8BE7CD5FFB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90943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D25E5-D068-43D1-9B7B-6C0FFF73EF96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a-DK" smtClean="0"/>
              <a:t>jpk@ruc.dk</a:t>
            </a: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9700D-BEB2-4699-A3F0-737F241E3D3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881295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6848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7291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1693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Overseas</a:t>
            </a:r>
            <a:r>
              <a:rPr lang="da-DK" dirty="0" smtClean="0"/>
              <a:t> Development assistance </a:t>
            </a:r>
            <a:r>
              <a:rPr lang="da-DK" dirty="0" err="1" smtClean="0"/>
              <a:t>Other</a:t>
            </a:r>
            <a:r>
              <a:rPr lang="da-DK" dirty="0" smtClean="0"/>
              <a:t> official flows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125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599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Referer til Mette</a:t>
            </a:r>
            <a:r>
              <a:rPr lang="da-DK" baseline="0" dirty="0" smtClean="0"/>
              <a:t> Kjærs introforelæsning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698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Life Science_260508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smtClean="0"/>
              <a:t>jpk@ruc.dk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85CBE-6EEC-4378-BDB3-C49CD65D1782}" type="slidenum">
              <a:rPr lang="en-GB"/>
              <a:pPr/>
              <a:t>4</a:t>
            </a:fld>
            <a:endParaRPr lang="en-GB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026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208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497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896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9700D-BEB2-4699-A3F0-737F241E3D38}" type="slidenum">
              <a:rPr lang="da-DK" smtClean="0"/>
              <a:t>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jpk@ruc.dk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7678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GB"/>
              <a:t>Life Science_260508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GB" smtClean="0"/>
              <a:t>jpk@ruc.dk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99A5C4-E459-4B62-AC99-9914B9252596}" type="slidenum">
              <a:rPr lang="en-GB"/>
              <a:pPr/>
              <a:t>10</a:t>
            </a:fld>
            <a:endParaRPr lang="en-GB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8228707" cy="2208982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3916785"/>
            <a:ext cx="8228707" cy="2208981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775423"/>
      </p:ext>
    </p:extLst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a-DK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a-D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67578F1-2877-4687-B680-9AFB61EECE4A}" type="datetimeFigureOut">
              <a:rPr lang="da-DK" smtClean="0"/>
              <a:t>07-05-2019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a-DK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0734E28-0E02-4E4D-80CB-0B62A9B34E4B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Peter Kragelund</a:t>
            </a:r>
          </a:p>
          <a:p>
            <a:r>
              <a:rPr lang="da-DK" dirty="0" smtClean="0"/>
              <a:t>Roskilde Universitet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Hvad</a:t>
            </a:r>
            <a:r>
              <a:rPr lang="en-GB" dirty="0"/>
              <a:t> </a:t>
            </a:r>
            <a:r>
              <a:rPr lang="en-GB" dirty="0" err="1"/>
              <a:t>ved</a:t>
            </a:r>
            <a:r>
              <a:rPr lang="en-GB" dirty="0"/>
              <a:t> vi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virkeligheden</a:t>
            </a:r>
            <a:r>
              <a:rPr lang="en-GB" dirty="0"/>
              <a:t> om Kinas </a:t>
            </a:r>
            <a:r>
              <a:rPr lang="en-GB" dirty="0" err="1"/>
              <a:t>tilstedeværelse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Afrika</a:t>
            </a:r>
            <a:r>
              <a:rPr lang="en-GB" dirty="0" smtClean="0"/>
              <a:t>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11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0" t="33197" r="28568" b="11864"/>
          <a:stretch>
            <a:fillRect/>
          </a:stretch>
        </p:blipFill>
        <p:spPr bwMode="auto">
          <a:xfrm>
            <a:off x="2379663" y="-26988"/>
            <a:ext cx="687228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06413" y="3259138"/>
            <a:ext cx="30876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5400" b="1">
                <a:solidFill>
                  <a:srgbClr val="FA0000"/>
                </a:solidFill>
                <a:latin typeface="Garamond" pitchFamily="18" charset="0"/>
              </a:rPr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30510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ledresultat for chinese migration to 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6409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249508" cy="6858000"/>
          </a:xfrm>
        </p:spPr>
      </p:pic>
      <p:sp>
        <p:nvSpPr>
          <p:cNvPr id="9" name="Tekstfelt 8"/>
          <p:cNvSpPr txBox="1"/>
          <p:nvPr/>
        </p:nvSpPr>
        <p:spPr>
          <a:xfrm>
            <a:off x="971600" y="694437"/>
            <a:ext cx="685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/>
              <a:t>Soft power: </a:t>
            </a:r>
            <a:r>
              <a:rPr lang="da-DK" sz="3600" dirty="0" err="1" smtClean="0"/>
              <a:t>Confucius</a:t>
            </a:r>
            <a:r>
              <a:rPr lang="da-DK" sz="3600" dirty="0" smtClean="0"/>
              <a:t> </a:t>
            </a:r>
            <a:r>
              <a:rPr lang="da-DK" sz="3600" dirty="0"/>
              <a:t>Instituttet</a:t>
            </a:r>
          </a:p>
        </p:txBody>
      </p:sp>
    </p:spTree>
    <p:extLst>
      <p:ext uri="{BB962C8B-B14F-4D97-AF65-F5344CB8AC3E}">
        <p14:creationId xmlns:p14="http://schemas.microsoft.com/office/powerpoint/2010/main" val="30202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Confucius</a:t>
            </a:r>
            <a:r>
              <a:rPr lang="da-DK" dirty="0" smtClean="0"/>
              <a:t> institutter og kinesisk ‘bistand’</a:t>
            </a:r>
            <a:endParaRPr lang="da-DK" dirty="0"/>
          </a:p>
        </p:txBody>
      </p:sp>
      <p:pic>
        <p:nvPicPr>
          <p:cNvPr id="2050" name="Picture 2" descr="Billedresultat for china africa FDI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36" y="1068441"/>
            <a:ext cx="7488832" cy="57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8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1" name="Picture 7" descr="2328307051_544f83a911_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755650" y="858838"/>
            <a:ext cx="26987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5400" b="1">
                <a:solidFill>
                  <a:srgbClr val="FA0000"/>
                </a:solidFill>
              </a:rPr>
              <a:t>Bistand</a:t>
            </a:r>
            <a:endParaRPr lang="en-US" sz="5400" b="1">
              <a:solidFill>
                <a:srgbClr val="FA0000"/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469086"/>
            <a:ext cx="4248472" cy="32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1" tIns="32146" rIns="64291" bIns="32146" numCol="1" anchor="t" anchorCtr="0" compatLnSpc="1">
            <a:prstTxWarp prst="textNoShape">
              <a:avLst/>
            </a:prstTxWarp>
          </a:bodyPr>
          <a:lstStyle/>
          <a:p>
            <a:r>
              <a:rPr lang="da-DK" sz="5300"/>
              <a:t>Hvad er kinesisk bistand?</a:t>
            </a:r>
            <a:endParaRPr lang="en-US" sz="5300"/>
          </a:p>
        </p:txBody>
      </p:sp>
      <p:graphicFrame>
        <p:nvGraphicFramePr>
          <p:cNvPr id="50233" name="Group 57"/>
          <p:cNvGraphicFramePr>
            <a:graphicFrameLocks noGrp="1"/>
          </p:cNvGraphicFramePr>
          <p:nvPr>
            <p:ph sz="half" idx="1"/>
          </p:nvPr>
        </p:nvGraphicFramePr>
        <p:xfrm>
          <a:off x="457647" y="1600647"/>
          <a:ext cx="8228708" cy="2493228"/>
        </p:xfrm>
        <a:graphic>
          <a:graphicData uri="http://schemas.openxmlformats.org/drawingml/2006/table">
            <a:tbl>
              <a:tblPr/>
              <a:tblGrid>
                <a:gridCol w="41143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ODA-lignende strømme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(meget lidt)</a:t>
                      </a: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OOF-lignende strømme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(rigtigt meget)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0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Gavebistand</a:t>
                      </a: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Eksportkreditter af forsk. varianter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Rentefrie lån</a:t>
                      </a: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3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Gældseftergivelse</a:t>
                      </a: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Kommercielle lån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latin typeface="Gill Sans"/>
                          <a:ea typeface="MS PGothic" pitchFamily="34" charset="-128"/>
                          <a:sym typeface="Gill Sans"/>
                        </a:rPr>
                        <a:t>Koncessionelle lån</a:t>
                      </a: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0222" name="Rectangle 46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57647" y="4293096"/>
            <a:ext cx="8228707" cy="19399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1" tIns="32146" rIns="64291" bIns="32146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Char char="•"/>
            </a:pPr>
            <a:r>
              <a:rPr lang="da-DK" sz="2200" dirty="0" smtClean="0"/>
              <a:t>1/3 </a:t>
            </a:r>
            <a:r>
              <a:rPr lang="da-DK" sz="2200" dirty="0"/>
              <a:t>af Frankrigs og 1/6 af USA’s </a:t>
            </a:r>
            <a:r>
              <a:rPr lang="da-DK" sz="2200" dirty="0" smtClean="0"/>
              <a:t>bistand</a:t>
            </a:r>
            <a:endParaRPr lang="da-DK" sz="2200" dirty="0"/>
          </a:p>
          <a:p>
            <a:pPr marL="0" indent="0">
              <a:buFontTx/>
              <a:buChar char="•"/>
            </a:pPr>
            <a:r>
              <a:rPr lang="da-DK" sz="2200" dirty="0"/>
              <a:t>Bistand gives til alle lande m diplomatiske relationer til Kina</a:t>
            </a:r>
          </a:p>
          <a:p>
            <a:pPr marL="0" indent="0">
              <a:buFontTx/>
              <a:buChar char="•"/>
            </a:pPr>
            <a:r>
              <a:rPr lang="da-DK" sz="2200" dirty="0"/>
              <a:t>OOF-lignende strømme er ikke bistand, men kan klart være </a:t>
            </a:r>
            <a:r>
              <a:rPr lang="da-DK" sz="2200" dirty="0" smtClean="0"/>
              <a:t>udviklende</a:t>
            </a: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195608309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mtClean="0"/>
              <a:t>Kinesisk </a:t>
            </a:r>
            <a:r>
              <a:rPr lang="da-DK" dirty="0" smtClean="0"/>
              <a:t>‘bistand’ i Afrika (2000-14)</a:t>
            </a:r>
            <a:endParaRPr lang="da-DK" dirty="0"/>
          </a:p>
        </p:txBody>
      </p:sp>
      <p:pic>
        <p:nvPicPr>
          <p:cNvPr id="7" name="Pladsholder til indhold 6"/>
          <p:cNvPicPr>
            <a:picLocks noGrp="1"/>
          </p:cNvPicPr>
          <p:nvPr>
            <p:ph sz="quarter" idx="1"/>
          </p:nvPr>
        </p:nvPicPr>
        <p:blipFill rotWithShape="1">
          <a:blip r:embed="rId2"/>
          <a:srcRect l="35018" t="15224" r="24518" b="22495"/>
          <a:stretch/>
        </p:blipFill>
        <p:spPr bwMode="auto">
          <a:xfrm>
            <a:off x="1580620" y="1268760"/>
            <a:ext cx="6087724" cy="5400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felt 7"/>
          <p:cNvSpPr txBox="1"/>
          <p:nvPr/>
        </p:nvSpPr>
        <p:spPr>
          <a:xfrm>
            <a:off x="1691680" y="6165304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Aiddata.org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‘Bistand’ og ressourcer</a:t>
            </a:r>
            <a:endParaRPr lang="da-DK" dirty="0"/>
          </a:p>
        </p:txBody>
      </p:sp>
      <p:pic>
        <p:nvPicPr>
          <p:cNvPr id="6" name="Pladsholder til indhold 5"/>
          <p:cNvPicPr>
            <a:picLocks noGrp="1"/>
          </p:cNvPicPr>
          <p:nvPr>
            <p:ph sz="quarter" idx="1"/>
          </p:nvPr>
        </p:nvPicPr>
        <p:blipFill rotWithShape="1">
          <a:blip r:embed="rId2"/>
          <a:srcRect l="41243" t="12733" r="1640" b="8378"/>
          <a:stretch/>
        </p:blipFill>
        <p:spPr bwMode="auto">
          <a:xfrm>
            <a:off x="1323706" y="1340768"/>
            <a:ext cx="6490491" cy="5214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felt 6"/>
          <p:cNvSpPr txBox="1"/>
          <p:nvPr/>
        </p:nvSpPr>
        <p:spPr>
          <a:xfrm>
            <a:off x="1475656" y="5929535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Aiddata.org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‘Bistand’ og </a:t>
            </a:r>
            <a:r>
              <a:rPr lang="da-DK" dirty="0" smtClean="0"/>
              <a:t>ressourcer II</a:t>
            </a:r>
            <a:endParaRPr lang="da-DK" dirty="0"/>
          </a:p>
        </p:txBody>
      </p:sp>
      <p:pic>
        <p:nvPicPr>
          <p:cNvPr id="4" name="Pladsholder til indhold 3"/>
          <p:cNvPicPr>
            <a:picLocks noGrp="1"/>
          </p:cNvPicPr>
          <p:nvPr>
            <p:ph sz="quarter" idx="1"/>
          </p:nvPr>
        </p:nvPicPr>
        <p:blipFill rotWithShape="1">
          <a:blip r:embed="rId2"/>
          <a:srcRect l="49803" t="23527" r="1484" b="8102"/>
          <a:stretch/>
        </p:blipFill>
        <p:spPr bwMode="auto">
          <a:xfrm>
            <a:off x="1364596" y="1309735"/>
            <a:ext cx="6408712" cy="5517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1475656" y="6001543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Aiddata.org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‘Bistand’ og </a:t>
            </a:r>
            <a:r>
              <a:rPr lang="da-DK" dirty="0" smtClean="0"/>
              <a:t>fattigdom</a:t>
            </a:r>
            <a:endParaRPr lang="da-DK" dirty="0"/>
          </a:p>
        </p:txBody>
      </p:sp>
      <p:pic>
        <p:nvPicPr>
          <p:cNvPr id="4" name="Pladsholder til indhold 3"/>
          <p:cNvPicPr>
            <a:picLocks noGrp="1"/>
          </p:cNvPicPr>
          <p:nvPr>
            <p:ph sz="quarter" idx="1"/>
          </p:nvPr>
        </p:nvPicPr>
        <p:blipFill rotWithShape="1">
          <a:blip r:embed="rId2"/>
          <a:srcRect l="34084" t="13010" r="1328" b="8378"/>
          <a:stretch/>
        </p:blipFill>
        <p:spPr bwMode="auto">
          <a:xfrm>
            <a:off x="711520" y="1340768"/>
            <a:ext cx="7748912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felt 5"/>
          <p:cNvSpPr txBox="1"/>
          <p:nvPr/>
        </p:nvSpPr>
        <p:spPr>
          <a:xfrm>
            <a:off x="711520" y="6165304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smtClean="0">
                <a:solidFill>
                  <a:schemeClr val="bg1"/>
                </a:solidFill>
              </a:rPr>
              <a:t>Aiddata.org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8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af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3276600" y="639763"/>
            <a:ext cx="4122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sz="4000" b="1">
                <a:solidFill>
                  <a:srgbClr val="FA0000"/>
                </a:solidFill>
                <a:latin typeface="Garamond" pitchFamily="18" charset="0"/>
              </a:rPr>
              <a:t>Uadskillelig vækst</a:t>
            </a:r>
            <a:endParaRPr lang="en-US" sz="4000" b="1">
              <a:solidFill>
                <a:srgbClr val="FA0000"/>
              </a:solidFill>
              <a:latin typeface="Garamond" pitchFamily="18" charset="0"/>
            </a:endParaRPr>
          </a:p>
        </p:txBody>
      </p:sp>
      <p:pic>
        <p:nvPicPr>
          <p:cNvPr id="73737" name="Picture 9" descr="china-af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341438"/>
            <a:ext cx="4462463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Gældsbyrden og Kina</a:t>
            </a:r>
            <a:endParaRPr lang="da-DK" dirty="0"/>
          </a:p>
        </p:txBody>
      </p:sp>
      <p:pic>
        <p:nvPicPr>
          <p:cNvPr id="1026" name="Picture 2" descr="Billedresultat for african debt to chin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21" y="1211744"/>
            <a:ext cx="5566519" cy="28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ledresultat for african debt to chi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81" y="3851758"/>
            <a:ext cx="368091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ledresultat for african debt to ch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6" y="4079762"/>
            <a:ext cx="5068869" cy="265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illedresultat for zambia's largest credito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7" y="692545"/>
            <a:ext cx="194037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/>
          <p:cNvPicPr/>
          <p:nvPr/>
        </p:nvPicPr>
        <p:blipFill rotWithShape="1">
          <a:blip r:embed="rId6"/>
          <a:srcRect l="46067" t="18716" r="31210" b="69651"/>
          <a:stretch/>
        </p:blipFill>
        <p:spPr bwMode="auto">
          <a:xfrm>
            <a:off x="6300193" y="5445224"/>
            <a:ext cx="2642694" cy="1187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343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Ændring af vores forståelse af Afrika på 10 år</a:t>
            </a:r>
          </a:p>
        </p:txBody>
      </p:sp>
      <p:pic>
        <p:nvPicPr>
          <p:cNvPr id="409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058988"/>
            <a:ext cx="2951162" cy="4029075"/>
          </a:xfrm>
        </p:spPr>
      </p:pic>
      <p:pic>
        <p:nvPicPr>
          <p:cNvPr id="410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3675" y="2035175"/>
            <a:ext cx="2970213" cy="4052888"/>
          </a:xfrm>
        </p:spPr>
      </p:pic>
    </p:spTree>
    <p:extLst>
      <p:ext uri="{BB962C8B-B14F-4D97-AF65-F5344CB8AC3E}">
        <p14:creationId xmlns:p14="http://schemas.microsoft.com/office/powerpoint/2010/main" val="16183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Octo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1252538"/>
            <a:ext cx="9363076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5750" y="833438"/>
            <a:ext cx="856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4000" b="1" dirty="0">
                <a:solidFill>
                  <a:schemeClr val="bg1"/>
                </a:solidFill>
                <a:latin typeface="Times New Roman" pitchFamily="18" charset="0"/>
              </a:rPr>
              <a:t>Kinas nuværende engagement i Afrika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19145" y="2851189"/>
            <a:ext cx="312136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a-DK" sz="4000" b="1" dirty="0" smtClean="0">
                <a:solidFill>
                  <a:schemeClr val="bg1"/>
                </a:solidFill>
                <a:latin typeface="Times New Roman" pitchFamily="18" charset="0"/>
              </a:rPr>
              <a:t>Handel</a:t>
            </a:r>
          </a:p>
          <a:p>
            <a:pPr algn="ctr"/>
            <a:r>
              <a:rPr lang="da-DK" sz="4000" b="1" dirty="0" smtClean="0">
                <a:solidFill>
                  <a:schemeClr val="bg1"/>
                </a:solidFill>
                <a:latin typeface="Times New Roman" pitchFamily="18" charset="0"/>
              </a:rPr>
              <a:t>Investeringer</a:t>
            </a:r>
          </a:p>
          <a:p>
            <a:pPr algn="ctr"/>
            <a:r>
              <a:rPr lang="da-DK" sz="4000" b="1" dirty="0" smtClean="0">
                <a:solidFill>
                  <a:schemeClr val="bg1"/>
                </a:solidFill>
                <a:latin typeface="Times New Roman" pitchFamily="18" charset="0"/>
              </a:rPr>
              <a:t>Migration</a:t>
            </a:r>
          </a:p>
          <a:p>
            <a:pPr algn="ctr"/>
            <a:r>
              <a:rPr lang="da-DK" sz="4000" b="1" dirty="0" smtClean="0">
                <a:solidFill>
                  <a:schemeClr val="bg1"/>
                </a:solidFill>
                <a:latin typeface="Times New Roman" pitchFamily="18" charset="0"/>
              </a:rPr>
              <a:t>Soft power</a:t>
            </a:r>
          </a:p>
          <a:p>
            <a:pPr algn="ctr"/>
            <a:r>
              <a:rPr lang="da-DK" sz="4000" b="1" dirty="0">
                <a:solidFill>
                  <a:schemeClr val="bg1"/>
                </a:solidFill>
                <a:latin typeface="Times New Roman" pitchFamily="18" charset="0"/>
              </a:rPr>
              <a:t>Bistand</a:t>
            </a:r>
            <a:endParaRPr lang="da-DK" sz="4000" b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Kina-Afrika handel (</a:t>
            </a:r>
            <a:r>
              <a:rPr lang="da-DK" dirty="0" smtClean="0"/>
              <a:t>2002-2015)</a:t>
            </a:r>
            <a:endParaRPr lang="da-DK" dirty="0"/>
          </a:p>
        </p:txBody>
      </p:sp>
      <p:pic>
        <p:nvPicPr>
          <p:cNvPr id="1026" name="Picture 2" descr="Billedresultat for china africa trad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5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ledresultat for china africa t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955" y="2492896"/>
            <a:ext cx="27622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5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Handel med Kina i forhold til resten af verden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448938" cy="4752528"/>
          </a:xfrm>
        </p:spPr>
      </p:pic>
    </p:spTree>
    <p:extLst>
      <p:ext uri="{BB962C8B-B14F-4D97-AF65-F5344CB8AC3E}">
        <p14:creationId xmlns:p14="http://schemas.microsoft.com/office/powerpoint/2010/main" val="9787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Kinesere i Afrika og Afrikanere i Kina</a:t>
            </a:r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960440" cy="264557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12776"/>
            <a:ext cx="4752528" cy="241282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7" y="4073813"/>
            <a:ext cx="3973195" cy="2432304"/>
          </a:xfrm>
          <a:prstGeom prst="rect">
            <a:avLst/>
          </a:prstGeom>
        </p:spPr>
      </p:pic>
      <p:pic>
        <p:nvPicPr>
          <p:cNvPr id="6" name="Pladsholder til indhold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3825598"/>
            <a:ext cx="4737554" cy="26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Kinesiske investeringer i Afrika</a:t>
            </a:r>
            <a:endParaRPr lang="da-D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025626" cy="4968552"/>
          </a:xfrm>
        </p:spPr>
      </p:pic>
      <p:sp>
        <p:nvSpPr>
          <p:cNvPr id="2" name="Pladsholder til ind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 descr="Relateret bille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38" y="1896603"/>
            <a:ext cx="5773688" cy="41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2573"/>
            <a:ext cx="6905622" cy="6765427"/>
          </a:xfrm>
        </p:spPr>
      </p:pic>
    </p:spTree>
    <p:extLst>
      <p:ext uri="{BB962C8B-B14F-4D97-AF65-F5344CB8AC3E}">
        <p14:creationId xmlns:p14="http://schemas.microsoft.com/office/powerpoint/2010/main" val="33751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595</TotalTime>
  <Words>206</Words>
  <Application>Microsoft Office PowerPoint</Application>
  <PresentationFormat>Skærmshow (4:3)</PresentationFormat>
  <Paragraphs>70</Paragraphs>
  <Slides>20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30" baseType="lpstr">
      <vt:lpstr>MS PGothic</vt:lpstr>
      <vt:lpstr>Arial</vt:lpstr>
      <vt:lpstr>Calibri</vt:lpstr>
      <vt:lpstr>Garamond</vt:lpstr>
      <vt:lpstr>Georgia</vt:lpstr>
      <vt:lpstr>Gill Sans</vt:lpstr>
      <vt:lpstr>Times New Roman</vt:lpstr>
      <vt:lpstr>Wingdings</vt:lpstr>
      <vt:lpstr>Wingdings 2</vt:lpstr>
      <vt:lpstr>Civic</vt:lpstr>
      <vt:lpstr>Hvad ved vi i virkeligheden om Kinas tilstedeværelse i Afrika?</vt:lpstr>
      <vt:lpstr>PowerPoint-præsentation</vt:lpstr>
      <vt:lpstr>Ændring af vores forståelse af Afrika på 10 år</vt:lpstr>
      <vt:lpstr>PowerPoint-præsentation</vt:lpstr>
      <vt:lpstr>Kina-Afrika handel (2002-2015)</vt:lpstr>
      <vt:lpstr>Handel med Kina i forhold til resten af verden</vt:lpstr>
      <vt:lpstr>Kinesere i Afrika og Afrikanere i Kina</vt:lpstr>
      <vt:lpstr>Kinesiske investeringer i Afrika</vt:lpstr>
      <vt:lpstr>PowerPoint-præsentation</vt:lpstr>
      <vt:lpstr>PowerPoint-præsentation</vt:lpstr>
      <vt:lpstr>PowerPoint-præsentation</vt:lpstr>
      <vt:lpstr>PowerPoint-præsentation</vt:lpstr>
      <vt:lpstr>Confucius institutter og kinesisk ‘bistand’</vt:lpstr>
      <vt:lpstr>PowerPoint-præsentation</vt:lpstr>
      <vt:lpstr>Hvad er kinesisk bistand?</vt:lpstr>
      <vt:lpstr>Kinesisk ‘bistand’ i Afrika (2000-14)</vt:lpstr>
      <vt:lpstr>‘Bistand’ og ressourcer</vt:lpstr>
      <vt:lpstr>‘Bistand’ og ressourcer II</vt:lpstr>
      <vt:lpstr>‘Bistand’ og fattigdom</vt:lpstr>
      <vt:lpstr>Gældsbyrden og Kina</vt:lpstr>
    </vt:vector>
  </TitlesOfParts>
  <Company>ISG, Roskilde universitetscenter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Kina i Afrika: nykolonisering eller udviklingsalternativ</dc:title>
  <dc:creator>New User</dc:creator>
  <cp:lastModifiedBy>Peter Kragelund</cp:lastModifiedBy>
  <cp:revision>37</cp:revision>
  <dcterms:created xsi:type="dcterms:W3CDTF">2013-01-25T11:13:38Z</dcterms:created>
  <dcterms:modified xsi:type="dcterms:W3CDTF">2019-05-07T12:28:38Z</dcterms:modified>
</cp:coreProperties>
</file>