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0" r:id="rId5"/>
    <p:sldId id="261" r:id="rId6"/>
    <p:sldId id="263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B86577E5-97F5-422A-A7F1-B35801253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5A1C3EB-F8D7-4122-8CC5-C4EEED55E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D073-6898-4892-9362-E882D18C283E}" type="datetimeFigureOut">
              <a:rPr lang="da-DK" smtClean="0"/>
              <a:t>06-10-2020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B4A1580-8166-4CBD-9611-8A673113E0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0E3B28-834E-44BC-AB81-6426F3334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32C0-6B0B-4C06-9254-811DA44009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3583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1F44-2BE9-49CA-B9A9-040314AD91A8}" type="datetimeFigureOut">
              <a:rPr lang="da-DK" smtClean="0"/>
              <a:t>06-10-2020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CA58-421D-4685-94E1-51B3C3CBC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1701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E5-3E4E-429A-89E0-A51E897F5E5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65DE-33FE-4417-A7F8-919D2C29F60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5D01-B52D-4D41-A863-DB3E3D1D5D7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4180-1CAB-4FCD-989B-6C85CF5BDC20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4C85-494D-4D27-94A5-04E7BA1BB95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F938-F864-4FF0-9BC5-0A811F69E9E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7622-39C9-443F-8AB6-FEC77D5C765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45C9-3A93-4CA7-8C4F-1A738B2E7B0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C93-4DD8-4E72-AEA5-AA594915727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658A-5BEB-4EDA-A383-D6B3243B1BC2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2E52-614A-40D0-8DE4-6256138542B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FAB6-0A61-454C-A0C6-8428E9F78807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4BB4-9F9F-474A-9E64-26C0F73E596C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228F-DD2B-43C7-B631-B97414DC329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FDB-26E0-474D-8D62-FC57FC46BE9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B056-85EE-4333-B9C5-7ACE6A51D30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507E-5506-46DF-AF8C-25F11B43DE6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2F182-092F-4426-9639-376C729D6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2463B2-2232-4BEA-AFDF-D9B3DC8A1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274" y="4831044"/>
            <a:ext cx="7766936" cy="1527007"/>
          </a:xfrm>
        </p:spPr>
        <p:txBody>
          <a:bodyPr/>
          <a:lstStyle/>
          <a:p>
            <a:r>
              <a:rPr lang="da-DK" dirty="0"/>
              <a:t>7. oktober, 2020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81E2E1C-A088-4996-93EC-A81EA0A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6EB7800-73D2-4AA0-8671-971B2B7A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AE4AB5-CF45-482D-9FF4-9F5BA5DA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93" y="509692"/>
            <a:ext cx="4638040" cy="46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36651"/>
            <a:ext cx="7584978" cy="1190417"/>
          </a:xfrm>
        </p:spPr>
        <p:txBody>
          <a:bodyPr/>
          <a:lstStyle/>
          <a:p>
            <a:pPr algn="l"/>
            <a:r>
              <a:rPr lang="da-DK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 kurs? Ja:</a:t>
            </a:r>
            <a:br>
              <a:rPr lang="da-DK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545" y="2249034"/>
            <a:ext cx="7766936" cy="3651441"/>
          </a:xfrm>
        </p:spPr>
        <p:txBody>
          <a:bodyPr>
            <a:norm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450 mio. kr. ekstra til ’grøn’ bistand – havner på 2,9 mia. kr.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3-dobling af tilsagn til naturressourcer, energi og klimaforandringer på 2 år – til 1.645 mio. kr.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post fra 2020 til vand og vedvarende energi. Fra 2021 og frem 709,5 mio. kr.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Grønne hensyn ind over alt – f.eks. i myndighedssamarbejderne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Partnerskaber for bæredygtig vækst, nu også ”og grøn omstilling”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der er ikke meget additionelt i klimastøtten</a:t>
            </a:r>
            <a:endParaRPr lang="da-DK" sz="2000" dirty="0">
              <a:latin typeface="Gill Sans MT" panose="020B0502020104020203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36651"/>
            <a:ext cx="7325206" cy="1780622"/>
          </a:xfrm>
        </p:spPr>
        <p:txBody>
          <a:bodyPr/>
          <a:lstStyle/>
          <a:p>
            <a:pPr algn="l"/>
            <a:b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Krise? Ja:</a:t>
            </a:r>
            <a:b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4800" dirty="0">
              <a:latin typeface="Gill Sans MT" panose="020B0502020104020203" pitchFamily="34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545" y="2249034"/>
            <a:ext cx="7766936" cy="3651441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 err="1">
                <a:latin typeface="Gill Sans MT" panose="020B0502020104020203" pitchFamily="34" charset="0"/>
              </a:rPr>
              <a:t>Coronaen</a:t>
            </a:r>
            <a:r>
              <a:rPr lang="da-DK" sz="2000" dirty="0">
                <a:latin typeface="Gill Sans MT" panose="020B0502020104020203" pitchFamily="34" charset="0"/>
              </a:rPr>
              <a:t> medfører fald i BNI-skøn: Minus 445 mio. kr.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Men: Efterregulering for 2019: Plus 380 mio. kr.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Og opjusteret 2021 BNI-skøn: Plus 78,6 mio. kr.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I alt:  Stort set samme niveau som i 2020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MEN: Hvad venter for FFL22 – efterregulering for 2020?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endParaRPr lang="da-DK" sz="2000" dirty="0">
              <a:latin typeface="Gill Sans MT" panose="020B0502020104020203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256589"/>
            <a:ext cx="7533024" cy="172411"/>
          </a:xfrm>
        </p:spPr>
        <p:txBody>
          <a:bodyPr/>
          <a:lstStyle/>
          <a:p>
            <a:pPr algn="l"/>
            <a:r>
              <a:rPr lang="da-DK" sz="4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 pct. er den nye normal for dansk bistand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88673"/>
            <a:ext cx="7533024" cy="2259059"/>
          </a:xfrm>
        </p:spPr>
        <p:txBody>
          <a:bodyPr>
            <a:norm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de 0,85 pct. som indtil 2015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slet ikke den ene pct. som omkring 2000 – og som Norge og Sverige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Mankoer på henh. 3,5 mia. kr. og 7 mia. kr.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043" y="679643"/>
            <a:ext cx="7730451" cy="1637530"/>
          </a:xfrm>
        </p:spPr>
        <p:txBody>
          <a:bodyPr/>
          <a:lstStyle/>
          <a:p>
            <a:pPr algn="l"/>
            <a:r>
              <a:rPr lang="da-DK" sz="3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0,7-loftet vigtigt fordi n</a:t>
            </a:r>
            <a:r>
              <a:rPr lang="da-DK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 poster kommer til, andre vokser:</a:t>
            </a:r>
            <a:endParaRPr lang="da-DK" sz="3600" dirty="0">
              <a:latin typeface="Gill Sans MT" panose="020B0502020104020203" pitchFamily="34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558" y="2992582"/>
            <a:ext cx="7657715" cy="1978687"/>
          </a:xfrm>
        </p:spPr>
        <p:txBody>
          <a:bodyPr>
            <a:normAutofit fontScale="32500" lnSpcReduction="20000"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6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EU-bistanden: 2,5 mia. kr. i 2021 - ½ milliard kr. mere end i 2020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6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Freds- og Stabiliseringsfonden: i 2010 60 mio. kr. – i 2020 400 mio. kr.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6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– 490 mio. kr. (290 mio. kr. i 2020)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6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Flygtninge – i det antal de kommer – skal også rummes inden for de 0,7 pct.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985" y="414183"/>
            <a:ext cx="7766936" cy="1096899"/>
          </a:xfrm>
        </p:spPr>
        <p:txBody>
          <a:bodyPr/>
          <a:lstStyle/>
          <a:p>
            <a:pPr algn="l"/>
            <a:r>
              <a:rPr lang="da-DK" sz="4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forankring….</a:t>
            </a:r>
            <a:endParaRPr lang="da-DK" sz="4000" dirty="0">
              <a:latin typeface="Gill Sans MT" panose="020B0502020104020203" pitchFamily="34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32709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Slut med prioritetslande i Latinamerika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Snart også i Asien?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prioritetslande tilbage i Afrika, men ? ved Tanzania og Uganda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EC43E52-5E03-4200-B3CF-ECB97CFAA9DE}"/>
              </a:ext>
            </a:extLst>
          </p:cNvPr>
          <p:cNvSpPr txBox="1"/>
          <p:nvPr/>
        </p:nvSpPr>
        <p:spPr>
          <a:xfrm>
            <a:off x="1371985" y="3244334"/>
            <a:ext cx="6104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rgbClr val="92D05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da-DK" sz="3600" dirty="0">
                <a:solidFill>
                  <a:srgbClr val="92D05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pionerprojekter forankret i:</a:t>
            </a:r>
            <a:endParaRPr lang="da-DK" sz="3600" dirty="0">
              <a:solidFill>
                <a:srgbClr val="92D050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8D5093E-4E82-44EA-B6C0-A1D212E2909A}"/>
              </a:ext>
            </a:extLst>
          </p:cNvPr>
          <p:cNvSpPr txBox="1"/>
          <p:nvPr/>
        </p:nvSpPr>
        <p:spPr>
          <a:xfrm>
            <a:off x="1507067" y="4105390"/>
            <a:ext cx="6971915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Asiatisk Plads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FN-systemet/andre multilaterale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CSOer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lang="da-DK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i partnerlandene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1649C26-760C-45C3-988A-FF4DCC69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-161828"/>
            <a:ext cx="7766936" cy="1646302"/>
          </a:xfrm>
        </p:spPr>
        <p:txBody>
          <a:bodyPr/>
          <a:lstStyle/>
          <a:p>
            <a:pPr algn="l"/>
            <a:r>
              <a:rPr lang="da-DK" sz="3600" dirty="0"/>
              <a:t>UM PR, 30 sept. 2020:</a:t>
            </a:r>
          </a:p>
        </p:txBody>
      </p:sp>
      <p:sp>
        <p:nvSpPr>
          <p:cNvPr id="10" name="Undertitel 9">
            <a:extLst>
              <a:ext uri="{FF2B5EF4-FFF2-40B4-BE49-F238E27FC236}">
                <a16:creationId xmlns:a16="http://schemas.microsoft.com/office/drawing/2014/main" id="{C4BBA864-12CE-43EF-888C-2F706C6E6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770" y="3429000"/>
            <a:ext cx="7912175" cy="1646302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srgbClr val="002B4B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P</a:t>
            </a:r>
            <a:r>
              <a:rPr lang="da-DK" sz="2600" dirty="0">
                <a:solidFill>
                  <a:srgbClr val="002B4B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ulje på 25 millioner kroner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srgbClr val="002B4B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danske organisationer kan søge til nye modeller for faglærte og opkvalificering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srgbClr val="002B4B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Taskforce bestående af: ……danskere</a:t>
            </a:r>
            <a:endParaRPr lang="da-DK" sz="26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B7A7907-2C63-4830-B4AD-59B81DD1430E}"/>
              </a:ext>
            </a:extLst>
          </p:cNvPr>
          <p:cNvSpPr txBox="1"/>
          <p:nvPr/>
        </p:nvSpPr>
        <p:spPr>
          <a:xfrm>
            <a:off x="1507067" y="1767351"/>
            <a:ext cx="685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002B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Rasmus Prehn vil uddanne 10.000 flere faglærte i Afrika</a:t>
            </a:r>
            <a:endParaRPr lang="da-DK" sz="4000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4154022-3E88-4272-9B53-9D198E9B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985" y="414183"/>
            <a:ext cx="7766936" cy="1096899"/>
          </a:xfrm>
        </p:spPr>
        <p:txBody>
          <a:bodyPr/>
          <a:lstStyle/>
          <a:p>
            <a:pPr algn="l"/>
            <a:r>
              <a:rPr lang="da-DK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Perspektivet er rykket hjem og fokus er på:</a:t>
            </a:r>
            <a:endParaRPr lang="da-DK" sz="3200" dirty="0">
              <a:latin typeface="Gill Sans MT" panose="020B0502020104020203" pitchFamily="34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32709"/>
            <a:ext cx="7766936" cy="1096899"/>
          </a:xfrm>
        </p:spPr>
        <p:txBody>
          <a:bodyPr>
            <a:norm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Strategier og programmering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Pionerindsatser – innovation/signalprojekter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EC43E52-5E03-4200-B3CF-ECB97CFAA9DE}"/>
              </a:ext>
            </a:extLst>
          </p:cNvPr>
          <p:cNvSpPr txBox="1"/>
          <p:nvPr/>
        </p:nvSpPr>
        <p:spPr>
          <a:xfrm>
            <a:off x="1371985" y="3244334"/>
            <a:ext cx="6104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rgbClr val="92D05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bekostning af</a:t>
            </a:r>
            <a:r>
              <a:rPr lang="da-DK" sz="3600" dirty="0">
                <a:solidFill>
                  <a:srgbClr val="92D05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a-DK" sz="3600" dirty="0">
              <a:solidFill>
                <a:srgbClr val="92D050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8D5093E-4E82-44EA-B6C0-A1D212E2909A}"/>
              </a:ext>
            </a:extLst>
          </p:cNvPr>
          <p:cNvSpPr txBox="1"/>
          <p:nvPr/>
        </p:nvSpPr>
        <p:spPr>
          <a:xfrm>
            <a:off x="1507067" y="4105390"/>
            <a:ext cx="6971915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Decentralisering</a:t>
            </a:r>
            <a:r>
              <a:rPr kumimoji="0" lang="da-DK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forankring ude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Implementering, resultatopsamling og</a:t>
            </a:r>
            <a:r>
              <a:rPr kumimoji="0" lang="da-DK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læring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E4CAC-7218-4B9E-8EB0-779CACE5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044" y="679643"/>
            <a:ext cx="7621230" cy="962121"/>
          </a:xfrm>
        </p:spPr>
        <p:txBody>
          <a:bodyPr/>
          <a:lstStyle/>
          <a:p>
            <a:pPr algn="l"/>
            <a:r>
              <a:rPr lang="da-DK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tegner spændende: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F9E066-BB7D-4639-9327-847D7C58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044" y="2202872"/>
            <a:ext cx="7792797" cy="2961873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Oplysningsudvalg og pulje er væk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Ny strategi: Hvad sker der her?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Oprustes administrationen – fageksperter vand, klima, sundhed?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Slut med prioritetslande i Asien?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Hvad sker der med Tanzania og Uganda?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latin typeface="Gill Sans MT" panose="020B0502020104020203" pitchFamily="34" charset="0"/>
              </a:rPr>
              <a:t>Skal ’overforbrug’ i </a:t>
            </a:r>
            <a:r>
              <a:rPr lang="da-DK" sz="2000" dirty="0" err="1">
                <a:latin typeface="Gill Sans MT" panose="020B0502020104020203" pitchFamily="34" charset="0"/>
              </a:rPr>
              <a:t>coronaåret</a:t>
            </a:r>
            <a:r>
              <a:rPr lang="da-DK" sz="2000" dirty="0">
                <a:latin typeface="Gill Sans MT" panose="020B0502020104020203" pitchFamily="34" charset="0"/>
              </a:rPr>
              <a:t> 2020 modregnes i bistanden i 2022?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D68A3-DEF9-47B7-ACD6-6FBAD6CB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04C932-4526-41AF-A631-ED9785B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70918"/>
            <a:ext cx="330431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457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Symbol</vt:lpstr>
      <vt:lpstr>Trebuchet MS</vt:lpstr>
      <vt:lpstr>Wingdings 3</vt:lpstr>
      <vt:lpstr>Facet</vt:lpstr>
      <vt:lpstr>PowerPoint-præsentation</vt:lpstr>
      <vt:lpstr>Grøn kurs? Ja: </vt:lpstr>
      <vt:lpstr>  Krise? Ja:  </vt:lpstr>
      <vt:lpstr>0,7 pct. er den nye normal for dansk bistand </vt:lpstr>
      <vt:lpstr>0,7-loftet vigtigt fordi nye poster kommer til, andre vokser:</vt:lpstr>
      <vt:lpstr>Fra forankring….</vt:lpstr>
      <vt:lpstr>UM PR, 30 sept. 2020:</vt:lpstr>
      <vt:lpstr>Perspektivet er rykket hjem og fokus er på:</vt:lpstr>
      <vt:lpstr>2021 tegner spændende: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Heldgaard</dc:creator>
  <cp:lastModifiedBy>Jesper Heldgaard</cp:lastModifiedBy>
  <cp:revision>12</cp:revision>
  <dcterms:created xsi:type="dcterms:W3CDTF">2020-10-01T11:44:16Z</dcterms:created>
  <dcterms:modified xsi:type="dcterms:W3CDTF">2020-10-06T10:58:54Z</dcterms:modified>
</cp:coreProperties>
</file>