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6" r:id="rId2"/>
    <p:sldId id="403" r:id="rId3"/>
    <p:sldId id="417" r:id="rId4"/>
    <p:sldId id="418" r:id="rId5"/>
    <p:sldId id="419" r:id="rId6"/>
    <p:sldId id="420" r:id="rId7"/>
    <p:sldId id="421" r:id="rId8"/>
    <p:sldId id="429" r:id="rId9"/>
    <p:sldId id="401" r:id="rId10"/>
    <p:sldId id="422" r:id="rId11"/>
    <p:sldId id="424" r:id="rId12"/>
    <p:sldId id="425" r:id="rId13"/>
    <p:sldId id="426" r:id="rId14"/>
    <p:sldId id="427" r:id="rId15"/>
    <p:sldId id="428" r:id="rId16"/>
    <p:sldId id="404" r:id="rId17"/>
    <p:sldId id="415" r:id="rId18"/>
    <p:sldId id="405" r:id="rId19"/>
    <p:sldId id="416" r:id="rId20"/>
    <p:sldId id="406" r:id="rId21"/>
    <p:sldId id="399" r:id="rId22"/>
    <p:sldId id="398" r:id="rId23"/>
    <p:sldId id="412" r:id="rId24"/>
    <p:sldId id="394" r:id="rId25"/>
    <p:sldId id="407" r:id="rId26"/>
    <p:sldId id="408" r:id="rId27"/>
    <p:sldId id="409" r:id="rId28"/>
    <p:sldId id="410" r:id="rId29"/>
    <p:sldId id="411" r:id="rId30"/>
    <p:sldId id="389" r:id="rId31"/>
  </p:sldIdLst>
  <p:sldSz cx="12192000" cy="6858000"/>
  <p:notesSz cx="9236075" cy="7010400"/>
  <p:defaultTex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BALLERO FISAC Elena (DEVCO)" initials="CFE" lastIdx="22" clrIdx="0"/>
  <p:cmAuthor id="2" name="Eric Buhl-Nielsen" initials="EB" lastIdx="4" clrIdx="1"/>
  <p:cmAuthor id="3" name="Astrid Høegh Jensen" initials="AHJ" lastIdx="3" clrIdx="2"/>
  <p:cmAuthor id="4" name="Neil Bird" initials="NB"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6357" autoAdjust="0"/>
  </p:normalViewPr>
  <p:slideViewPr>
    <p:cSldViewPr snapToGrid="0" snapToObjects="1">
      <p:cViewPr varScale="1">
        <p:scale>
          <a:sx n="106" d="100"/>
          <a:sy n="106" d="100"/>
        </p:scale>
        <p:origin x="708"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2282825" y="525463"/>
            <a:ext cx="4672013" cy="2628900"/>
          </a:xfrm>
          <a:prstGeom prst="rect">
            <a:avLst/>
          </a:prstGeom>
        </p:spPr>
        <p:txBody>
          <a:bodyPr lIns="92830" tIns="46415" rIns="92830" bIns="46415"/>
          <a:lstStyle/>
          <a:p>
            <a:endParaRPr dirty="0"/>
          </a:p>
        </p:txBody>
      </p:sp>
      <p:sp>
        <p:nvSpPr>
          <p:cNvPr id="127" name="Shape 127"/>
          <p:cNvSpPr>
            <a:spLocks noGrp="1"/>
          </p:cNvSpPr>
          <p:nvPr>
            <p:ph type="body" sz="quarter" idx="1"/>
          </p:nvPr>
        </p:nvSpPr>
        <p:spPr>
          <a:xfrm>
            <a:off x="1231477" y="3329940"/>
            <a:ext cx="6773122" cy="3154680"/>
          </a:xfrm>
          <a:prstGeom prst="rect">
            <a:avLst/>
          </a:prstGeom>
        </p:spPr>
        <p:txBody>
          <a:bodyPr lIns="92830" tIns="46415" rIns="92830" bIns="46415"/>
          <a:lstStyle/>
          <a:p>
            <a:endParaRPr/>
          </a:p>
        </p:txBody>
      </p:sp>
    </p:spTree>
    <p:extLst>
      <p:ext uri="{BB962C8B-B14F-4D97-AF65-F5344CB8AC3E}">
        <p14:creationId xmlns:p14="http://schemas.microsoft.com/office/powerpoint/2010/main" val="1939382537"/>
      </p:ext>
    </p:extLst>
  </p:cSld>
  <p:clrMap bg1="lt1" tx1="dk1" bg2="lt2" tx2="dk2" accent1="accent1" accent2="accent2" accent3="accent3" accent4="accent4" accent5="accent5" accent6="accent6" hlink="hlink" folHlink="folHlink"/>
  <p:notesStyle>
    <a:lvl1pPr defTabSz="282802" latinLnBrk="0">
      <a:lnSpc>
        <a:spcPct val="117999"/>
      </a:lnSpc>
      <a:defRPr sz="1361">
        <a:latin typeface="Helvetica Neue"/>
        <a:ea typeface="Helvetica Neue"/>
        <a:cs typeface="Helvetica Neue"/>
        <a:sym typeface="Helvetica Neue"/>
      </a:defRPr>
    </a:lvl1pPr>
    <a:lvl2pPr indent="141401" defTabSz="282802" latinLnBrk="0">
      <a:lnSpc>
        <a:spcPct val="117999"/>
      </a:lnSpc>
      <a:defRPr sz="1361">
        <a:latin typeface="Helvetica Neue"/>
        <a:ea typeface="Helvetica Neue"/>
        <a:cs typeface="Helvetica Neue"/>
        <a:sym typeface="Helvetica Neue"/>
      </a:defRPr>
    </a:lvl2pPr>
    <a:lvl3pPr indent="282802" defTabSz="282802" latinLnBrk="0">
      <a:lnSpc>
        <a:spcPct val="117999"/>
      </a:lnSpc>
      <a:defRPr sz="1361">
        <a:latin typeface="Helvetica Neue"/>
        <a:ea typeface="Helvetica Neue"/>
        <a:cs typeface="Helvetica Neue"/>
        <a:sym typeface="Helvetica Neue"/>
      </a:defRPr>
    </a:lvl3pPr>
    <a:lvl4pPr indent="424204" defTabSz="282802" latinLnBrk="0">
      <a:lnSpc>
        <a:spcPct val="117999"/>
      </a:lnSpc>
      <a:defRPr sz="1361">
        <a:latin typeface="Helvetica Neue"/>
        <a:ea typeface="Helvetica Neue"/>
        <a:cs typeface="Helvetica Neue"/>
        <a:sym typeface="Helvetica Neue"/>
      </a:defRPr>
    </a:lvl4pPr>
    <a:lvl5pPr indent="565605" defTabSz="282802" latinLnBrk="0">
      <a:lnSpc>
        <a:spcPct val="117999"/>
      </a:lnSpc>
      <a:defRPr sz="1361">
        <a:latin typeface="Helvetica Neue"/>
        <a:ea typeface="Helvetica Neue"/>
        <a:cs typeface="Helvetica Neue"/>
        <a:sym typeface="Helvetica Neue"/>
      </a:defRPr>
    </a:lvl5pPr>
    <a:lvl6pPr indent="707006" defTabSz="282802" latinLnBrk="0">
      <a:lnSpc>
        <a:spcPct val="117999"/>
      </a:lnSpc>
      <a:defRPr sz="1361">
        <a:latin typeface="Helvetica Neue"/>
        <a:ea typeface="Helvetica Neue"/>
        <a:cs typeface="Helvetica Neue"/>
        <a:sym typeface="Helvetica Neue"/>
      </a:defRPr>
    </a:lvl6pPr>
    <a:lvl7pPr indent="848407" defTabSz="282802" latinLnBrk="0">
      <a:lnSpc>
        <a:spcPct val="117999"/>
      </a:lnSpc>
      <a:defRPr sz="1361">
        <a:latin typeface="Helvetica Neue"/>
        <a:ea typeface="Helvetica Neue"/>
        <a:cs typeface="Helvetica Neue"/>
        <a:sym typeface="Helvetica Neue"/>
      </a:defRPr>
    </a:lvl7pPr>
    <a:lvl8pPr indent="989808" defTabSz="282802" latinLnBrk="0">
      <a:lnSpc>
        <a:spcPct val="117999"/>
      </a:lnSpc>
      <a:defRPr sz="1361">
        <a:latin typeface="Helvetica Neue"/>
        <a:ea typeface="Helvetica Neue"/>
        <a:cs typeface="Helvetica Neue"/>
        <a:sym typeface="Helvetica Neue"/>
      </a:defRPr>
    </a:lvl8pPr>
    <a:lvl9pPr indent="1131209" defTabSz="282802" latinLnBrk="0">
      <a:lnSpc>
        <a:spcPct val="117999"/>
      </a:lnSpc>
      <a:defRPr sz="1361">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4732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111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0811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86349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6379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713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7654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7949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237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3856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7930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393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2860673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2429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1359143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1748735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29854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07115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22536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1538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4307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134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231770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103340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292599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156311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294530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pPr algn="just"/>
            <a:endParaRPr lang="da-DK" sz="1200" dirty="0"/>
          </a:p>
        </p:txBody>
      </p:sp>
    </p:spTree>
    <p:extLst>
      <p:ext uri="{BB962C8B-B14F-4D97-AF65-F5344CB8AC3E}">
        <p14:creationId xmlns:p14="http://schemas.microsoft.com/office/powerpoint/2010/main" val="419456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P51 </a:t>
            </a:r>
          </a:p>
        </p:txBody>
      </p:sp>
    </p:spTree>
    <p:extLst>
      <p:ext uri="{BB962C8B-B14F-4D97-AF65-F5344CB8AC3E}">
        <p14:creationId xmlns:p14="http://schemas.microsoft.com/office/powerpoint/2010/main" val="302912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3" name="Shape 23"/>
          <p:cNvSpPr/>
          <p:nvPr/>
        </p:nvSpPr>
        <p:spPr>
          <a:xfrm rot="5400000">
            <a:off x="6572207" y="6107965"/>
            <a:ext cx="100021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35718" tIns="35718" rIns="35718" bIns="35718" anchor="ctr"/>
          <a:lstStyle/>
          <a:p>
            <a:pPr algn="l" defTabSz="321533">
              <a:defRPr sz="1200">
                <a:latin typeface="Helvetica"/>
                <a:ea typeface="Helvetica"/>
                <a:cs typeface="Helvetica"/>
                <a:sym typeface="Helvetica"/>
              </a:defRPr>
            </a:pPr>
            <a:endParaRPr sz="844" dirty="0"/>
          </a:p>
        </p:txBody>
      </p:sp>
      <p:sp>
        <p:nvSpPr>
          <p:cNvPr id="24" name="Shape 24"/>
          <p:cNvSpPr>
            <a:spLocks noGrp="1"/>
          </p:cNvSpPr>
          <p:nvPr>
            <p:ph type="pic" idx="13"/>
          </p:nvPr>
        </p:nvSpPr>
        <p:spPr>
          <a:xfrm>
            <a:off x="0" y="12"/>
            <a:ext cx="12192000" cy="5339953"/>
          </a:xfrm>
          <a:prstGeom prst="rect">
            <a:avLst/>
          </a:prstGeom>
        </p:spPr>
        <p:txBody>
          <a:bodyPr lIns="91439" tIns="45719" rIns="91439" bIns="45719">
            <a:noAutofit/>
          </a:bodyPr>
          <a:lstStyle/>
          <a:p>
            <a:endParaRPr dirty="0"/>
          </a:p>
        </p:txBody>
      </p:sp>
      <p:sp>
        <p:nvSpPr>
          <p:cNvPr id="25" name="Shape 25"/>
          <p:cNvSpPr>
            <a:spLocks noGrp="1"/>
          </p:cNvSpPr>
          <p:nvPr>
            <p:ph type="title"/>
          </p:nvPr>
        </p:nvSpPr>
        <p:spPr>
          <a:xfrm>
            <a:off x="1321594" y="5473899"/>
            <a:ext cx="5429250" cy="1196578"/>
          </a:xfrm>
          <a:prstGeom prst="rect">
            <a:avLst/>
          </a:prstGeom>
        </p:spPr>
        <p:txBody>
          <a:bodyPr anchor="ctr"/>
          <a:lstStyle>
            <a:lvl1pPr algn="r"/>
          </a:lstStyle>
          <a:p>
            <a:r>
              <a:t>Title Text</a:t>
            </a:r>
          </a:p>
        </p:txBody>
      </p:sp>
      <p:sp>
        <p:nvSpPr>
          <p:cNvPr id="26" name="Shape 26"/>
          <p:cNvSpPr>
            <a:spLocks noGrp="1"/>
          </p:cNvSpPr>
          <p:nvPr>
            <p:ph type="body" sz="quarter" idx="1"/>
          </p:nvPr>
        </p:nvSpPr>
        <p:spPr>
          <a:xfrm>
            <a:off x="7358070" y="5956101"/>
            <a:ext cx="4643439" cy="357188"/>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65">
              <a:spcBef>
                <a:spcPts val="0"/>
              </a:spcBef>
              <a:buSzTx/>
              <a:buFontTx/>
              <a:buNone/>
              <a:defRPr sz="1828">
                <a:latin typeface="Helvetica Neue"/>
                <a:ea typeface="Helvetica Neue"/>
                <a:cs typeface="Helvetica Neue"/>
                <a:sym typeface="Helvetica Neue"/>
              </a:defRPr>
            </a:lvl2pPr>
            <a:lvl3pPr marL="0" indent="321533">
              <a:spcBef>
                <a:spcPts val="0"/>
              </a:spcBef>
              <a:buSzTx/>
              <a:buFontTx/>
              <a:buNone/>
              <a:defRPr sz="1828">
                <a:latin typeface="Helvetica Neue"/>
                <a:ea typeface="Helvetica Neue"/>
                <a:cs typeface="Helvetica Neue"/>
                <a:sym typeface="Helvetica Neue"/>
              </a:defRPr>
            </a:lvl3pPr>
            <a:lvl4pPr marL="0" indent="482300">
              <a:spcBef>
                <a:spcPts val="0"/>
              </a:spcBef>
              <a:buSzTx/>
              <a:buFontTx/>
              <a:buNone/>
              <a:defRPr sz="1828">
                <a:latin typeface="Helvetica Neue"/>
                <a:ea typeface="Helvetica Neue"/>
                <a:cs typeface="Helvetica Neue"/>
                <a:sym typeface="Helvetica Neue"/>
              </a:defRPr>
            </a:lvl4pPr>
            <a:lvl5pPr marL="0" indent="64306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3" name="Shape 43"/>
          <p:cNvSpPr/>
          <p:nvPr/>
        </p:nvSpPr>
        <p:spPr>
          <a:xfrm>
            <a:off x="535786" y="3420081"/>
            <a:ext cx="5001071" cy="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35718" tIns="35718" rIns="35718" bIns="35718" anchor="ctr"/>
          <a:lstStyle/>
          <a:p>
            <a:pPr algn="l" defTabSz="321533">
              <a:defRPr sz="1200">
                <a:latin typeface="Helvetica"/>
                <a:ea typeface="Helvetica"/>
                <a:cs typeface="Helvetica"/>
                <a:sym typeface="Helvetica"/>
              </a:defRPr>
            </a:pPr>
            <a:endParaRPr sz="844" dirty="0"/>
          </a:p>
        </p:txBody>
      </p:sp>
      <p:sp>
        <p:nvSpPr>
          <p:cNvPr id="44" name="Shape 44"/>
          <p:cNvSpPr>
            <a:spLocks noGrp="1"/>
          </p:cNvSpPr>
          <p:nvPr>
            <p:ph type="pic" idx="13"/>
          </p:nvPr>
        </p:nvSpPr>
        <p:spPr>
          <a:xfrm>
            <a:off x="6096000" y="0"/>
            <a:ext cx="6096000" cy="6858000"/>
          </a:xfrm>
          <a:prstGeom prst="rect">
            <a:avLst/>
          </a:prstGeom>
        </p:spPr>
        <p:txBody>
          <a:bodyPr lIns="91439" tIns="45719" rIns="91439" bIns="45719">
            <a:noAutofit/>
          </a:bodyPr>
          <a:lstStyle/>
          <a:p>
            <a:endParaRPr dirty="0"/>
          </a:p>
        </p:txBody>
      </p:sp>
      <p:sp>
        <p:nvSpPr>
          <p:cNvPr id="45" name="Shape 45"/>
          <p:cNvSpPr>
            <a:spLocks noGrp="1"/>
          </p:cNvSpPr>
          <p:nvPr>
            <p:ph type="title"/>
          </p:nvPr>
        </p:nvSpPr>
        <p:spPr>
          <a:xfrm>
            <a:off x="535785" y="1009055"/>
            <a:ext cx="5000625" cy="2232422"/>
          </a:xfrm>
          <a:prstGeom prst="rect">
            <a:avLst/>
          </a:prstGeom>
        </p:spPr>
        <p:txBody>
          <a:bodyPr/>
          <a:lstStyle/>
          <a:p>
            <a:r>
              <a:t>Title Text</a:t>
            </a:r>
          </a:p>
        </p:txBody>
      </p:sp>
      <p:sp>
        <p:nvSpPr>
          <p:cNvPr id="46" name="Shape 46"/>
          <p:cNvSpPr>
            <a:spLocks noGrp="1"/>
          </p:cNvSpPr>
          <p:nvPr>
            <p:ph type="body" sz="quarter" idx="1"/>
          </p:nvPr>
        </p:nvSpPr>
        <p:spPr>
          <a:xfrm>
            <a:off x="535785" y="3607594"/>
            <a:ext cx="5000625" cy="2232422"/>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65">
              <a:spcBef>
                <a:spcPts val="0"/>
              </a:spcBef>
              <a:buSzTx/>
              <a:buFontTx/>
              <a:buNone/>
              <a:defRPr sz="1828">
                <a:latin typeface="Helvetica Neue"/>
                <a:ea typeface="Helvetica Neue"/>
                <a:cs typeface="Helvetica Neue"/>
                <a:sym typeface="Helvetica Neue"/>
              </a:defRPr>
            </a:lvl2pPr>
            <a:lvl3pPr marL="0" indent="321533">
              <a:spcBef>
                <a:spcPts val="0"/>
              </a:spcBef>
              <a:buSzTx/>
              <a:buFontTx/>
              <a:buNone/>
              <a:defRPr sz="1828">
                <a:latin typeface="Helvetica Neue"/>
                <a:ea typeface="Helvetica Neue"/>
                <a:cs typeface="Helvetica Neue"/>
                <a:sym typeface="Helvetica Neue"/>
              </a:defRPr>
            </a:lvl3pPr>
            <a:lvl4pPr marL="0" indent="482300">
              <a:spcBef>
                <a:spcPts val="0"/>
              </a:spcBef>
              <a:buSzTx/>
              <a:buFontTx/>
              <a:buNone/>
              <a:defRPr sz="1828">
                <a:latin typeface="Helvetica Neue"/>
                <a:ea typeface="Helvetica Neue"/>
                <a:cs typeface="Helvetica Neue"/>
                <a:sym typeface="Helvetica Neue"/>
              </a:defRPr>
            </a:lvl4pPr>
            <a:lvl5pPr marL="0" indent="64306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xfrm>
            <a:off x="833438" y="625078"/>
            <a:ext cx="10513218" cy="55989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0" name="Shape 90"/>
          <p:cNvSpPr/>
          <p:nvPr/>
        </p:nvSpPr>
        <p:spPr>
          <a:xfrm>
            <a:off x="8489158" y="357190"/>
            <a:ext cx="121" cy="5607866"/>
          </a:xfrm>
          <a:prstGeom prst="rect">
            <a:avLst/>
          </a:prstGeom>
          <a:ln w="12700">
            <a:solidFill>
              <a:srgbClr val="9A9A9A"/>
            </a:solidFill>
            <a:miter lim="400000"/>
          </a:ln>
        </p:spPr>
        <p:txBody>
          <a:bodyPr lIns="35718" tIns="35718" rIns="35718" bIns="35718" anchor="ctr"/>
          <a:lstStyle/>
          <a:p>
            <a:pPr algn="l" defTabSz="321533">
              <a:defRPr sz="1200">
                <a:latin typeface="Helvetica"/>
                <a:ea typeface="Helvetica"/>
                <a:cs typeface="Helvetica"/>
                <a:sym typeface="Helvetica"/>
              </a:defRPr>
            </a:pPr>
            <a:endParaRPr sz="844" dirty="0"/>
          </a:p>
        </p:txBody>
      </p:sp>
      <p:sp>
        <p:nvSpPr>
          <p:cNvPr id="91" name="Shape 91"/>
          <p:cNvSpPr/>
          <p:nvPr/>
        </p:nvSpPr>
        <p:spPr>
          <a:xfrm>
            <a:off x="8489161" y="3138800"/>
            <a:ext cx="3232971" cy="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35718" tIns="35718" rIns="35718" bIns="35718" anchor="ctr"/>
          <a:lstStyle/>
          <a:p>
            <a:pPr algn="l" defTabSz="321533">
              <a:defRPr sz="1200">
                <a:latin typeface="Helvetica"/>
                <a:ea typeface="Helvetica"/>
                <a:cs typeface="Helvetica"/>
                <a:sym typeface="Helvetica"/>
              </a:defRPr>
            </a:pPr>
            <a:endParaRPr sz="844" dirty="0"/>
          </a:p>
        </p:txBody>
      </p:sp>
      <p:sp>
        <p:nvSpPr>
          <p:cNvPr id="92" name="Shape 92"/>
          <p:cNvSpPr>
            <a:spLocks noGrp="1"/>
          </p:cNvSpPr>
          <p:nvPr>
            <p:ph type="pic" sz="quarter" idx="13"/>
          </p:nvPr>
        </p:nvSpPr>
        <p:spPr>
          <a:xfrm>
            <a:off x="8643945" y="3250417"/>
            <a:ext cx="3071812" cy="2714625"/>
          </a:xfrm>
          <a:prstGeom prst="rect">
            <a:avLst/>
          </a:prstGeom>
        </p:spPr>
        <p:txBody>
          <a:bodyPr lIns="91439" tIns="45719" rIns="91439" bIns="45719">
            <a:noAutofit/>
          </a:bodyPr>
          <a:lstStyle/>
          <a:p>
            <a:endParaRPr dirty="0"/>
          </a:p>
        </p:txBody>
      </p:sp>
      <p:sp>
        <p:nvSpPr>
          <p:cNvPr id="93" name="Shape 93"/>
          <p:cNvSpPr>
            <a:spLocks noGrp="1"/>
          </p:cNvSpPr>
          <p:nvPr>
            <p:ph type="pic" sz="quarter" idx="14"/>
          </p:nvPr>
        </p:nvSpPr>
        <p:spPr>
          <a:xfrm>
            <a:off x="8643945" y="357200"/>
            <a:ext cx="3071812" cy="2669977"/>
          </a:xfrm>
          <a:prstGeom prst="rect">
            <a:avLst/>
          </a:prstGeom>
        </p:spPr>
        <p:txBody>
          <a:bodyPr lIns="91439" tIns="45719" rIns="91439" bIns="45719">
            <a:noAutofit/>
          </a:bodyPr>
          <a:lstStyle/>
          <a:p>
            <a:endParaRPr dirty="0"/>
          </a:p>
        </p:txBody>
      </p:sp>
      <p:sp>
        <p:nvSpPr>
          <p:cNvPr id="94" name="Shape 94"/>
          <p:cNvSpPr>
            <a:spLocks noGrp="1"/>
          </p:cNvSpPr>
          <p:nvPr>
            <p:ph type="pic" idx="15"/>
          </p:nvPr>
        </p:nvSpPr>
        <p:spPr>
          <a:xfrm>
            <a:off x="488164" y="357187"/>
            <a:ext cx="7846219" cy="5607844"/>
          </a:xfrm>
          <a:prstGeom prst="rect">
            <a:avLst/>
          </a:prstGeom>
        </p:spPr>
        <p:txBody>
          <a:bodyPr lIns="91439" tIns="45719" rIns="91439" bIns="45719">
            <a:noAutofit/>
          </a:bodyPr>
          <a:lstStyle/>
          <a:p>
            <a:endParaRPr dirty="0"/>
          </a:p>
        </p:txBody>
      </p:sp>
      <p:sp>
        <p:nvSpPr>
          <p:cNvPr id="95" name="Shape 95"/>
          <p:cNvSpPr>
            <a:spLocks noGrp="1"/>
          </p:cNvSpPr>
          <p:nvPr>
            <p:ph type="body" sz="quarter" idx="1"/>
          </p:nvPr>
        </p:nvSpPr>
        <p:spPr>
          <a:xfrm>
            <a:off x="488164" y="6090059"/>
            <a:ext cx="7846219" cy="660797"/>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65">
              <a:spcBef>
                <a:spcPts val="0"/>
              </a:spcBef>
              <a:buSzTx/>
              <a:buFontTx/>
              <a:buNone/>
              <a:defRPr sz="1828">
                <a:latin typeface="Helvetica Neue"/>
                <a:ea typeface="Helvetica Neue"/>
                <a:cs typeface="Helvetica Neue"/>
                <a:sym typeface="Helvetica Neue"/>
              </a:defRPr>
            </a:lvl2pPr>
            <a:lvl3pPr marL="0" indent="321533">
              <a:spcBef>
                <a:spcPts val="0"/>
              </a:spcBef>
              <a:buSzTx/>
              <a:buFontTx/>
              <a:buNone/>
              <a:defRPr sz="1828">
                <a:latin typeface="Helvetica Neue"/>
                <a:ea typeface="Helvetica Neue"/>
                <a:cs typeface="Helvetica Neue"/>
                <a:sym typeface="Helvetica Neue"/>
              </a:defRPr>
            </a:lvl3pPr>
            <a:lvl4pPr marL="0" indent="482300">
              <a:spcBef>
                <a:spcPts val="0"/>
              </a:spcBef>
              <a:buSzTx/>
              <a:buFontTx/>
              <a:buNone/>
              <a:defRPr sz="1828">
                <a:latin typeface="Helvetica Neue"/>
                <a:ea typeface="Helvetica Neue"/>
                <a:cs typeface="Helvetica Neue"/>
                <a:sym typeface="Helvetica Neue"/>
              </a:defRPr>
            </a:lvl4pPr>
            <a:lvl5pPr marL="0" indent="64306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190629" y="4473776"/>
            <a:ext cx="9810751" cy="383888"/>
          </a:xfrm>
          <a:prstGeom prst="rect">
            <a:avLst/>
          </a:prstGeom>
        </p:spPr>
        <p:txBody>
          <a:bodyPr>
            <a:spAutoFit/>
          </a:bodyPr>
          <a:lstStyle>
            <a:lvl1pPr marL="0" indent="0" algn="ctr" defTabSz="321533">
              <a:spcBef>
                <a:spcPts val="0"/>
              </a:spcBef>
              <a:buSzTx/>
              <a:buFontTx/>
              <a:buNone/>
              <a:defRPr sz="1828">
                <a:solidFill>
                  <a:srgbClr val="000000"/>
                </a:solidFill>
                <a:latin typeface="Helvetica Neue Medium"/>
                <a:ea typeface="Helvetica Neue Medium"/>
                <a:cs typeface="Helvetica Neue Medium"/>
                <a:sym typeface="Helvetica Neue Medium"/>
              </a:defRPr>
            </a:lvl1pPr>
          </a:lstStyle>
          <a:p>
            <a:r>
              <a:t>–Johnny Appleseed</a:t>
            </a:r>
          </a:p>
        </p:txBody>
      </p:sp>
      <p:sp>
        <p:nvSpPr>
          <p:cNvPr id="104" name="Shape 104"/>
          <p:cNvSpPr>
            <a:spLocks noGrp="1"/>
          </p:cNvSpPr>
          <p:nvPr>
            <p:ph type="body" sz="quarter" idx="14"/>
          </p:nvPr>
        </p:nvSpPr>
        <p:spPr>
          <a:xfrm>
            <a:off x="1190629" y="3000448"/>
            <a:ext cx="9810751" cy="535659"/>
          </a:xfrm>
          <a:prstGeom prst="rect">
            <a:avLst/>
          </a:prstGeom>
        </p:spPr>
        <p:txBody>
          <a:bodyPr anchor="ctr">
            <a:spAutoFit/>
          </a:bodyPr>
          <a:lstStyle>
            <a:lvl1pPr marL="0" indent="0" algn="ctr" defTabSz="321533">
              <a:spcBef>
                <a:spcPts val="1687"/>
              </a:spcBef>
              <a:buSzTx/>
              <a:buFontTx/>
              <a:buNone/>
              <a:defRPr sz="2814"/>
            </a:lvl1pPr>
          </a:lstStyle>
          <a:p>
            <a:r>
              <a:t>“Type a quote here.”</a:t>
            </a:r>
          </a:p>
        </p:txBody>
      </p:sp>
      <p:sp>
        <p:nvSpPr>
          <p:cNvPr id="105" name="Shape 105"/>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2" name="Shape 112"/>
          <p:cNvSpPr>
            <a:spLocks noGrp="1"/>
          </p:cNvSpPr>
          <p:nvPr>
            <p:ph type="pic" idx="13"/>
          </p:nvPr>
        </p:nvSpPr>
        <p:spPr>
          <a:xfrm>
            <a:off x="0" y="0"/>
            <a:ext cx="12192000" cy="6858000"/>
          </a:xfrm>
          <a:prstGeom prst="rect">
            <a:avLst/>
          </a:prstGeom>
        </p:spPr>
        <p:txBody>
          <a:bodyPr lIns="91439" tIns="45719" rIns="91439" bIns="45719">
            <a:noAutofit/>
          </a:bodyPr>
          <a:lstStyle/>
          <a:p>
            <a:endParaRPr dirty="0"/>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0" name="Shape 120"/>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35787" y="1384117"/>
            <a:ext cx="11126351" cy="91"/>
          </a:xfrm>
          <a:prstGeom prst="rect">
            <a:avLst/>
          </a:prstGeom>
          <a:ln w="12700">
            <a:solidFill>
              <a:srgbClr val="9A9A9A"/>
            </a:solidFill>
            <a:miter lim="400000"/>
          </a:ln>
        </p:spPr>
        <p:txBody>
          <a:bodyPr lIns="35718" tIns="35718" rIns="35718" bIns="35718" anchor="ctr"/>
          <a:lstStyle/>
          <a:p>
            <a:pPr algn="l" defTabSz="321533">
              <a:defRPr sz="1200">
                <a:latin typeface="Helvetica"/>
                <a:ea typeface="Helvetica"/>
                <a:cs typeface="Helvetica"/>
                <a:sym typeface="Helvetica"/>
              </a:defRPr>
            </a:pPr>
            <a:endParaRPr sz="844" dirty="0"/>
          </a:p>
        </p:txBody>
      </p:sp>
      <p:sp>
        <p:nvSpPr>
          <p:cNvPr id="3" name="Shape 3"/>
          <p:cNvSpPr>
            <a:spLocks noGrp="1"/>
          </p:cNvSpPr>
          <p:nvPr>
            <p:ph type="title"/>
          </p:nvPr>
        </p:nvSpPr>
        <p:spPr>
          <a:xfrm>
            <a:off x="535788" y="232172"/>
            <a:ext cx="11120437" cy="9822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4" name="Shape 4"/>
          <p:cNvSpPr>
            <a:spLocks noGrp="1"/>
          </p:cNvSpPr>
          <p:nvPr>
            <p:ph type="body" idx="1"/>
          </p:nvPr>
        </p:nvSpPr>
        <p:spPr>
          <a:xfrm>
            <a:off x="535788" y="1562695"/>
            <a:ext cx="11120437" cy="46880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537476" y="6465101"/>
            <a:ext cx="256480" cy="253852"/>
          </a:xfrm>
          <a:prstGeom prst="rect">
            <a:avLst/>
          </a:prstGeom>
          <a:ln w="12700">
            <a:miter lim="400000"/>
          </a:ln>
        </p:spPr>
        <p:txBody>
          <a:bodyPr wrap="none" lIns="50800" tIns="50800" rIns="50800" bIns="50800">
            <a:spAutoFit/>
          </a:bodyPr>
          <a:lstStyle>
            <a:lvl1pPr algn="r">
              <a:defRPr sz="983">
                <a:latin typeface="Helvetica Neue"/>
                <a:ea typeface="Helvetica Neue"/>
                <a:cs typeface="Helvetica Neue"/>
                <a:sym typeface="Helvetica Neue"/>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6" r:id="rId3"/>
    <p:sldLayoutId id="2147483657" r:id="rId4"/>
    <p:sldLayoutId id="2147483658" r:id="rId5"/>
    <p:sldLayoutId id="2147483659" r:id="rId6"/>
    <p:sldLayoutId id="2147483660" r:id="rId7"/>
  </p:sldLayoutIdLst>
  <p:transition spd="med"/>
  <p:hf hdr="0" ftr="0" dt="0"/>
  <p:txStyles>
    <p:titleStyle>
      <a:lvl1pPr marL="0" marR="0" indent="0"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1pPr>
      <a:lvl2pPr marL="0" marR="0" indent="160765"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2pPr>
      <a:lvl3pPr marL="0" marR="0" indent="321533"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3pPr>
      <a:lvl4pPr marL="0" marR="0" indent="482300"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4pPr>
      <a:lvl5pPr marL="0" marR="0" indent="643065"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5pPr>
      <a:lvl6pPr marL="0" marR="0" indent="803833"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6pPr>
      <a:lvl7pPr marL="0" marR="0" indent="964598"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7pPr>
      <a:lvl8pPr marL="0" marR="0" indent="1125365"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8pPr>
      <a:lvl9pPr marL="0" marR="0" indent="1286129" algn="l" defTabSz="410848" rtl="0" latinLnBrk="0">
        <a:lnSpc>
          <a:spcPct val="100000"/>
        </a:lnSpc>
        <a:spcBef>
          <a:spcPts val="0"/>
        </a:spcBef>
        <a:spcAft>
          <a:spcPts val="0"/>
        </a:spcAft>
        <a:buClrTx/>
        <a:buSzTx/>
        <a:buFontTx/>
        <a:buNone/>
        <a:tabLst/>
        <a:defRPr sz="2954" b="0" i="0" u="none" strike="noStrike" cap="none" spc="0" baseline="0">
          <a:ln>
            <a:noFill/>
          </a:ln>
          <a:solidFill>
            <a:srgbClr val="000000"/>
          </a:solidFill>
          <a:uFillTx/>
          <a:latin typeface="+mn-lt"/>
          <a:ea typeface="+mn-ea"/>
          <a:cs typeface="+mn-cs"/>
          <a:sym typeface="Helvetica Neue Light"/>
        </a:defRPr>
      </a:lvl9pPr>
    </p:titleStyle>
    <p:bodyStyle>
      <a:lvl1pPr marL="321533"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1pPr>
      <a:lvl2pPr marL="643065"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2pPr>
      <a:lvl3pPr marL="964598"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3pPr>
      <a:lvl4pPr marL="1286129"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4pPr>
      <a:lvl5pPr marL="1607664"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5pPr>
      <a:lvl6pPr marL="1929195"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6pPr>
      <a:lvl7pPr marL="2250728"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7pPr>
      <a:lvl8pPr marL="2572261"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8pPr>
      <a:lvl9pPr marL="2893795" marR="0" indent="-321533" algn="l" defTabSz="410848" rtl="0" latinLnBrk="0">
        <a:lnSpc>
          <a:spcPct val="100000"/>
        </a:lnSpc>
        <a:spcBef>
          <a:spcPts val="2954"/>
        </a:spcBef>
        <a:spcAft>
          <a:spcPts val="0"/>
        </a:spcAft>
        <a:buClrTx/>
        <a:buSzPct val="75000"/>
        <a:buFont typeface="Helvetica Neue"/>
        <a:buChar char="•"/>
        <a:tabLst/>
        <a:defRPr sz="2532"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1pPr>
      <a:lvl2pPr marL="0" marR="0" indent="160765"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2pPr>
      <a:lvl3pPr marL="0" marR="0" indent="321533"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3pPr>
      <a:lvl4pPr marL="0" marR="0" indent="482300"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4pPr>
      <a:lvl5pPr marL="0" marR="0" indent="643065"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5pPr>
      <a:lvl6pPr marL="0" marR="0" indent="803833"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6pPr>
      <a:lvl7pPr marL="0" marR="0" indent="964598"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7pPr>
      <a:lvl8pPr marL="0" marR="0" indent="1125365"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8pPr>
      <a:lvl9pPr marL="0" marR="0" indent="1286129" algn="r" defTabSz="410848" rtl="0" latinLnBrk="0">
        <a:lnSpc>
          <a:spcPct val="100000"/>
        </a:lnSpc>
        <a:spcBef>
          <a:spcPts val="0"/>
        </a:spcBef>
        <a:spcAft>
          <a:spcPts val="0"/>
        </a:spcAft>
        <a:buClrTx/>
        <a:buSzTx/>
        <a:buFontTx/>
        <a:buNone/>
        <a:tabLst/>
        <a:defRPr sz="983"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var/folders/ps/22fw5m817cjgvvzwbvjzn_0h0000gp/T/com.microsoft.Word/WebArchiveCopyPasteTempFiles/page1image700190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var/folders/ps/22fw5m817cjgvvzwbvjzn_0h0000gp/T/com.microsoft.Word/WebArchiveCopyPasteTempFiles/page21image2335822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var/folders/ps/22fw5m817cjgvvzwbvjzn_0h0000gp/T/com.microsoft.Word/WebArchiveCopyPasteTempFiles/page21image2335822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30"/>
          <p:cNvSpPr txBox="1">
            <a:spLocks/>
          </p:cNvSpPr>
          <p:nvPr/>
        </p:nvSpPr>
        <p:spPr>
          <a:xfrm>
            <a:off x="741914" y="4457111"/>
            <a:ext cx="4659426" cy="1044742"/>
          </a:xfrm>
          <a:prstGeom prst="rect">
            <a:avLst/>
          </a:prstGeom>
        </p:spPr>
        <p:txBody>
          <a:bodyPr>
            <a:noAutofit/>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a:lstStyle>
          <a:p>
            <a:pPr marL="0" indent="0" hangingPunct="1">
              <a:spcBef>
                <a:spcPts val="844"/>
              </a:spcBef>
              <a:buNone/>
            </a:pPr>
            <a:r>
              <a:rPr lang="en-GB" sz="1969" dirty="0"/>
              <a:t>23 February 2021</a:t>
            </a:r>
          </a:p>
          <a:p>
            <a:pPr marL="0" indent="0" hangingPunct="1">
              <a:spcBef>
                <a:spcPts val="844"/>
              </a:spcBef>
              <a:buNone/>
            </a:pPr>
            <a:r>
              <a:rPr lang="en-GB" sz="1969" dirty="0"/>
              <a:t>Final report dissemination</a:t>
            </a:r>
          </a:p>
          <a:p>
            <a:pPr marL="0" indent="0" hangingPunct="1">
              <a:spcBef>
                <a:spcPts val="844"/>
              </a:spcBef>
              <a:buNone/>
            </a:pPr>
            <a:r>
              <a:rPr lang="en-GB" sz="1969" dirty="0"/>
              <a:t>PEM – ODI </a:t>
            </a:r>
          </a:p>
        </p:txBody>
      </p:sp>
      <p:pic>
        <p:nvPicPr>
          <p:cNvPr id="3" name="Picture 2">
            <a:extLst>
              <a:ext uri="{FF2B5EF4-FFF2-40B4-BE49-F238E27FC236}">
                <a16:creationId xmlns:a16="http://schemas.microsoft.com/office/drawing/2014/main" id="{51860024-11AC-447C-B7AC-A745C0EED444}"/>
              </a:ext>
            </a:extLst>
          </p:cNvPr>
          <p:cNvPicPr>
            <a:picLocks noChangeAspect="1"/>
          </p:cNvPicPr>
          <p:nvPr/>
        </p:nvPicPr>
        <p:blipFill rotWithShape="1">
          <a:blip r:embed="rId3"/>
          <a:srcRect l="3884" t="404" r="26162" b="1011"/>
          <a:stretch/>
        </p:blipFill>
        <p:spPr>
          <a:xfrm>
            <a:off x="5958654" y="10633"/>
            <a:ext cx="6233346" cy="6836734"/>
          </a:xfrm>
          <a:prstGeom prst="rect">
            <a:avLst/>
          </a:prstGeom>
        </p:spPr>
      </p:pic>
      <p:sp>
        <p:nvSpPr>
          <p:cNvPr id="7" name="Rectangle 6">
            <a:extLst>
              <a:ext uri="{FF2B5EF4-FFF2-40B4-BE49-F238E27FC236}">
                <a16:creationId xmlns:a16="http://schemas.microsoft.com/office/drawing/2014/main" id="{0DA61D0D-4ADF-4C9C-8CD6-0E8C611F2E00}"/>
              </a:ext>
            </a:extLst>
          </p:cNvPr>
          <p:cNvSpPr/>
          <p:nvPr/>
        </p:nvSpPr>
        <p:spPr>
          <a:xfrm>
            <a:off x="5363831" y="9"/>
            <a:ext cx="3002122" cy="68473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5" name="Shape 129"/>
          <p:cNvSpPr txBox="1">
            <a:spLocks/>
          </p:cNvSpPr>
          <p:nvPr/>
        </p:nvSpPr>
        <p:spPr>
          <a:xfrm>
            <a:off x="650057" y="471735"/>
            <a:ext cx="7132976" cy="2232353"/>
          </a:xfrm>
          <a:prstGeom prst="rect">
            <a:avLst/>
          </a:prstGeom>
        </p:spPr>
        <p:txBody>
          <a:bodyPr/>
          <a:lst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9pPr>
          </a:lstStyle>
          <a:p>
            <a:pPr hangingPunct="1"/>
            <a:r>
              <a:rPr lang="en-GB" sz="2954" dirty="0"/>
              <a:t>Evaluation of the Danish Support for Climate Change Adaptation in Developing Countries </a:t>
            </a:r>
          </a:p>
        </p:txBody>
      </p:sp>
      <p:cxnSp>
        <p:nvCxnSpPr>
          <p:cNvPr id="11" name="Straight Connector 10"/>
          <p:cNvCxnSpPr>
            <a:cxnSpLocks/>
          </p:cNvCxnSpPr>
          <p:nvPr/>
        </p:nvCxnSpPr>
        <p:spPr>
          <a:xfrm>
            <a:off x="756879" y="3121368"/>
            <a:ext cx="6558321" cy="0"/>
          </a:xfrm>
          <a:prstGeom prst="line">
            <a:avLst/>
          </a:prstGeom>
          <a:noFill/>
          <a:ln w="57150" cap="flat">
            <a:solidFill>
              <a:srgbClr val="ABABAB"/>
            </a:solidFill>
            <a:prstDash val="solid"/>
            <a:miter lim="400000"/>
          </a:ln>
          <a:effectLst/>
          <a:sp3d/>
        </p:spPr>
        <p:style>
          <a:lnRef idx="0">
            <a:scrgbClr r="0" g="0" b="0"/>
          </a:lnRef>
          <a:fillRef idx="0">
            <a:scrgbClr r="0" g="0" b="0"/>
          </a:fillRef>
          <a:effectRef idx="0">
            <a:scrgbClr r="0" g="0" b="0"/>
          </a:effectRef>
          <a:fontRef idx="none"/>
        </p:style>
      </p:cxnSp>
      <p:pic>
        <p:nvPicPr>
          <p:cNvPr id="4" name="Picture 3">
            <a:extLst>
              <a:ext uri="{FF2B5EF4-FFF2-40B4-BE49-F238E27FC236}">
                <a16:creationId xmlns:a16="http://schemas.microsoft.com/office/drawing/2014/main" id="{90893DC3-6496-4167-977B-B9EFCEF20E9F}"/>
              </a:ext>
            </a:extLst>
          </p:cNvPr>
          <p:cNvPicPr>
            <a:picLocks noChangeAspect="1"/>
          </p:cNvPicPr>
          <p:nvPr/>
        </p:nvPicPr>
        <p:blipFill>
          <a:blip r:embed="rId4"/>
          <a:stretch>
            <a:fillRect/>
          </a:stretch>
        </p:blipFill>
        <p:spPr>
          <a:xfrm rot="1475267">
            <a:off x="5595964" y="3507490"/>
            <a:ext cx="2389394" cy="3414335"/>
          </a:xfrm>
          <a:prstGeom prst="rect">
            <a:avLst/>
          </a:prstGeom>
        </p:spPr>
      </p:pic>
    </p:spTree>
    <p:extLst>
      <p:ext uri="{BB962C8B-B14F-4D97-AF65-F5344CB8AC3E}">
        <p14:creationId xmlns:p14="http://schemas.microsoft.com/office/powerpoint/2010/main" val="19377904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7E6F53-2424-426D-9EF7-00D801F3F448}"/>
              </a:ext>
            </a:extLst>
          </p:cNvPr>
          <p:cNvSpPr/>
          <p:nvPr/>
        </p:nvSpPr>
        <p:spPr>
          <a:xfrm>
            <a:off x="397142" y="1902664"/>
            <a:ext cx="5443588" cy="4463846"/>
          </a:xfrm>
          <a:prstGeom prst="rect">
            <a:avLst/>
          </a:prstGeom>
          <a:solidFill>
            <a:schemeClr val="bg1">
              <a:lumMod val="95000"/>
            </a:schemeClr>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 name="Slide Number Placeholder 1">
            <a:extLst>
              <a:ext uri="{FF2B5EF4-FFF2-40B4-BE49-F238E27FC236}">
                <a16:creationId xmlns:a16="http://schemas.microsoft.com/office/drawing/2014/main" id="{DC2ED1D8-1ED7-4B10-B4EC-CD311B886C37}"/>
              </a:ext>
            </a:extLst>
          </p:cNvPr>
          <p:cNvSpPr>
            <a:spLocks noGrp="1"/>
          </p:cNvSpPr>
          <p:nvPr>
            <p:ph type="sldNum" sz="quarter" idx="2"/>
          </p:nvPr>
        </p:nvSpPr>
        <p:spPr/>
        <p:txBody>
          <a:bodyPr/>
          <a:lstStyle/>
          <a:p>
            <a:fld id="{86CB4B4D-7CA3-9044-876B-883B54F8677D}" type="slidenum">
              <a:rPr lang="en-GB" smtClean="0"/>
              <a:pPr/>
              <a:t>10</a:t>
            </a:fld>
            <a:endParaRPr lang="en-GB" dirty="0"/>
          </a:p>
        </p:txBody>
      </p:sp>
      <p:sp>
        <p:nvSpPr>
          <p:cNvPr id="3" name="Rectangle 2">
            <a:extLst>
              <a:ext uri="{FF2B5EF4-FFF2-40B4-BE49-F238E27FC236}">
                <a16:creationId xmlns:a16="http://schemas.microsoft.com/office/drawing/2014/main" id="{C6BEF51D-8337-461B-8436-3F3F0322E800}"/>
              </a:ext>
            </a:extLst>
          </p:cNvPr>
          <p:cNvSpPr/>
          <p:nvPr/>
        </p:nvSpPr>
        <p:spPr>
          <a:xfrm>
            <a:off x="396240" y="840872"/>
            <a:ext cx="11141236" cy="830997"/>
          </a:xfrm>
          <a:prstGeom prst="rect">
            <a:avLst/>
          </a:prstGeom>
        </p:spPr>
        <p:txBody>
          <a:bodyPr wrap="square">
            <a:spAutoFit/>
          </a:bodyPr>
          <a:lstStyle/>
          <a:p>
            <a:pPr marL="174625" lvl="0" algn="just"/>
            <a:r>
              <a:rPr lang="en-GB" sz="1600" b="1" dirty="0">
                <a:latin typeface="Calibri Light" panose="020F0302020204030204" pitchFamily="34" charset="0"/>
                <a:cs typeface="Calibri Light" panose="020F0302020204030204" pitchFamily="34" charset="0"/>
              </a:rPr>
              <a:t>Develop a long-term and realistic ambition </a:t>
            </a:r>
            <a:r>
              <a:rPr lang="en-GB" sz="1600" dirty="0">
                <a:latin typeface="Calibri Light" panose="020F0302020204030204" pitchFamily="34" charset="0"/>
                <a:cs typeface="Calibri Light" panose="020F0302020204030204" pitchFamily="34" charset="0"/>
              </a:rPr>
              <a:t>for increasing Denmark’s contribution to climate change adaptation at global, regional and country level. </a:t>
            </a:r>
          </a:p>
          <a:p>
            <a:pPr marL="174625" lvl="0" algn="just"/>
            <a:endParaRPr lang="en-GB" sz="16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29C176E-26EF-4DBC-AB15-85C97A9943E0}"/>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and measures</a:t>
            </a:r>
          </a:p>
        </p:txBody>
      </p:sp>
      <p:sp>
        <p:nvSpPr>
          <p:cNvPr id="6" name="Rectangle 5">
            <a:extLst>
              <a:ext uri="{FF2B5EF4-FFF2-40B4-BE49-F238E27FC236}">
                <a16:creationId xmlns:a16="http://schemas.microsoft.com/office/drawing/2014/main" id="{D116D436-5351-404A-A75C-1F1868E913B0}"/>
              </a:ext>
            </a:extLst>
          </p:cNvPr>
          <p:cNvSpPr/>
          <p:nvPr/>
        </p:nvSpPr>
        <p:spPr>
          <a:xfrm>
            <a:off x="6233159" y="1947432"/>
            <a:ext cx="5130165" cy="4031873"/>
          </a:xfrm>
          <a:prstGeom prst="rect">
            <a:avLst/>
          </a:prstGeom>
        </p:spPr>
        <p:txBody>
          <a:bodyPr wrap="square">
            <a:spAutoFit/>
          </a:bodyPr>
          <a:lstStyle/>
          <a:p>
            <a:pPr lvl="0" algn="l"/>
            <a:r>
              <a:rPr lang="en-GB" sz="1600" b="1" dirty="0">
                <a:latin typeface="Calibri Light" panose="020F0302020204030204" pitchFamily="34" charset="0"/>
                <a:cs typeface="Calibri Light" panose="020F0302020204030204" pitchFamily="34" charset="0"/>
              </a:rPr>
              <a:t>Measures to implement the recommendation</a:t>
            </a:r>
          </a:p>
          <a:p>
            <a:pPr lvl="0" algn="l"/>
            <a:endParaRPr lang="en-GB" sz="1600" dirty="0">
              <a:latin typeface="Calibri Light" panose="020F0302020204030204" pitchFamily="34" charset="0"/>
              <a:cs typeface="Calibri Light" panose="020F0302020204030204" pitchFamily="34" charset="0"/>
            </a:endParaRPr>
          </a:p>
          <a:p>
            <a:pPr marL="342900" indent="-342900" algn="l">
              <a:buFont typeface="Symbol" panose="05050102010706020507" pitchFamily="18" charset="2"/>
              <a:buChar char=""/>
            </a:pPr>
            <a:r>
              <a:rPr lang="en-GB" sz="1600" b="1" dirty="0">
                <a:latin typeface="Calibri Light" panose="020F0302020204030204" pitchFamily="34" charset="0"/>
                <a:cs typeface="Calibri Light" panose="020F0302020204030204" pitchFamily="34" charset="0"/>
              </a:rPr>
              <a:t>Prioritise and develop an evidence base for where Denmark has most to offer </a:t>
            </a:r>
            <a:r>
              <a:rPr lang="en-GB" sz="1600" dirty="0">
                <a:latin typeface="Calibri Light" panose="020F0302020204030204" pitchFamily="34" charset="0"/>
                <a:cs typeface="Calibri Light" panose="020F0302020204030204" pitchFamily="34" charset="0"/>
              </a:rPr>
              <a:t>within climate change adaptation in terms of technical expertise and demonstration, peer to peer public sector cooperation and climate diplomacy.</a:t>
            </a:r>
          </a:p>
          <a:p>
            <a:pPr marL="342900" lvl="0" indent="-342900" algn="l">
              <a:buFont typeface="Symbol" panose="05050102010706020507" pitchFamily="18" charset="2"/>
              <a:buChar char=""/>
            </a:pPr>
            <a:endParaRPr lang="en-GB" sz="1600" b="1" dirty="0">
              <a:latin typeface="Calibri Light" panose="020F0302020204030204" pitchFamily="34"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cs typeface="Calibri Light" panose="020F0302020204030204" pitchFamily="34" charset="0"/>
              </a:rPr>
              <a:t>Set out a realistic ambition  for Denmark’s contribution country by country – </a:t>
            </a:r>
            <a:r>
              <a:rPr lang="en-GB" sz="1600" dirty="0">
                <a:latin typeface="Calibri Light" panose="020F0302020204030204" pitchFamily="34" charset="0"/>
                <a:cs typeface="Calibri Light" panose="020F0302020204030204" pitchFamily="34" charset="0"/>
              </a:rPr>
              <a:t>where  Denmark, led by  national partners and working with international actors, can increase its contribution to, at a country level </a:t>
            </a:r>
            <a:r>
              <a:rPr lang="en-GB" sz="1600" b="1" dirty="0">
                <a:latin typeface="Calibri Light" panose="020F0302020204030204" pitchFamily="34" charset="0"/>
                <a:cs typeface="Calibri Light" panose="020F0302020204030204" pitchFamily="34" charset="0"/>
              </a:rPr>
              <a:t>in the current and next generation of country strategies</a:t>
            </a:r>
            <a:r>
              <a:rPr lang="en-GB" sz="1600" dirty="0">
                <a:latin typeface="Calibri Light" panose="020F0302020204030204" pitchFamily="34" charset="0"/>
                <a:cs typeface="Calibri Light" panose="020F0302020204030204" pitchFamily="34" charset="0"/>
              </a:rPr>
              <a:t>.</a:t>
            </a:r>
          </a:p>
          <a:p>
            <a:pPr marL="342900" lvl="0" indent="-342900" algn="l">
              <a:buFont typeface="Symbol" panose="05050102010706020507" pitchFamily="18" charset="2"/>
              <a:buChar char=""/>
            </a:pPr>
            <a:endParaRPr lang="en-GB" sz="1600" dirty="0">
              <a:latin typeface="Calibri Light" panose="020F0302020204030204" pitchFamily="34"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cs typeface="Calibri Light" panose="020F0302020204030204" pitchFamily="34" charset="0"/>
              </a:rPr>
              <a:t>Enhance climate diplomacy and </a:t>
            </a:r>
            <a:r>
              <a:rPr lang="en-GB" sz="1600" dirty="0">
                <a:latin typeface="Calibri Light" panose="020F0302020204030204" pitchFamily="34" charset="0"/>
                <a:cs typeface="Calibri Light" panose="020F0302020204030204" pitchFamily="34" charset="0"/>
              </a:rPr>
              <a:t>increasing the focus on climate change adaptation as part of a </a:t>
            </a:r>
            <a:r>
              <a:rPr lang="en-GB" sz="1600" b="1" dirty="0">
                <a:latin typeface="Calibri Light" panose="020F0302020204030204" pitchFamily="34" charset="0"/>
                <a:cs typeface="Calibri Light" panose="020F0302020204030204" pitchFamily="34" charset="0"/>
              </a:rPr>
              <a:t>green transition</a:t>
            </a:r>
          </a:p>
        </p:txBody>
      </p:sp>
      <p:sp>
        <p:nvSpPr>
          <p:cNvPr id="8" name="Rectangle 7">
            <a:extLst>
              <a:ext uri="{FF2B5EF4-FFF2-40B4-BE49-F238E27FC236}">
                <a16:creationId xmlns:a16="http://schemas.microsoft.com/office/drawing/2014/main" id="{92DB0211-2B65-4F47-A5EB-6B35747AA3DC}"/>
              </a:ext>
            </a:extLst>
          </p:cNvPr>
          <p:cNvSpPr/>
          <p:nvPr/>
        </p:nvSpPr>
        <p:spPr>
          <a:xfrm>
            <a:off x="397142" y="1977682"/>
            <a:ext cx="5170170" cy="3293209"/>
          </a:xfrm>
          <a:prstGeom prst="rect">
            <a:avLst/>
          </a:prstGeom>
        </p:spPr>
        <p:txBody>
          <a:bodyPr wrap="square">
            <a:spAutoFit/>
          </a:bodyPr>
          <a:lstStyle/>
          <a:p>
            <a:pPr marL="174625" algn="just"/>
            <a:r>
              <a:rPr lang="en-GB" sz="1600" b="1" i="1" dirty="0">
                <a:latin typeface="Calibri Light" panose="020F0302020204030204" pitchFamily="34" charset="0"/>
                <a:cs typeface="Calibri Light" panose="020F0302020204030204" pitchFamily="34" charset="0"/>
              </a:rPr>
              <a:t>Rationale: </a:t>
            </a:r>
          </a:p>
          <a:p>
            <a:pPr marL="174625" algn="just"/>
            <a:endParaRPr lang="en-GB" sz="1600" b="1"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Contributes to SDGs and Paris Agreement relevant</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Contributes to sustaining poverty reduction advance and countering the trend towards inequality and ecosystem degradation </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Transformation is demanding but new opportunities (Covid 19+) to transition to a greener future. </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Recent whole-of-government climate strategy (2020) provides a springboard. </a:t>
            </a:r>
          </a:p>
        </p:txBody>
      </p:sp>
      <p:sp>
        <p:nvSpPr>
          <p:cNvPr id="9" name="Rectangle 8">
            <a:extLst>
              <a:ext uri="{FF2B5EF4-FFF2-40B4-BE49-F238E27FC236}">
                <a16:creationId xmlns:a16="http://schemas.microsoft.com/office/drawing/2014/main" id="{55C1AF63-29A3-4790-B776-5873406E0B82}"/>
              </a:ext>
            </a:extLst>
          </p:cNvPr>
          <p:cNvSpPr/>
          <p:nvPr/>
        </p:nvSpPr>
        <p:spPr>
          <a:xfrm>
            <a:off x="396240" y="697760"/>
            <a:ext cx="11141236" cy="830997"/>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1" name="Rectangle 10">
            <a:extLst>
              <a:ext uri="{FF2B5EF4-FFF2-40B4-BE49-F238E27FC236}">
                <a16:creationId xmlns:a16="http://schemas.microsoft.com/office/drawing/2014/main" id="{7D47A98F-0A42-43F1-AE03-004A4ABEABC2}"/>
              </a:ext>
            </a:extLst>
          </p:cNvPr>
          <p:cNvSpPr/>
          <p:nvPr/>
        </p:nvSpPr>
        <p:spPr>
          <a:xfrm>
            <a:off x="6093888" y="1902664"/>
            <a:ext cx="5443588" cy="4463846"/>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3" name="Oval 36">
            <a:extLst>
              <a:ext uri="{FF2B5EF4-FFF2-40B4-BE49-F238E27FC236}">
                <a16:creationId xmlns:a16="http://schemas.microsoft.com/office/drawing/2014/main" id="{F33F86DE-8317-4585-8751-313148CCF0E4}"/>
              </a:ext>
            </a:extLst>
          </p:cNvPr>
          <p:cNvSpPr/>
          <p:nvPr/>
        </p:nvSpPr>
        <p:spPr>
          <a:xfrm>
            <a:off x="116179" y="448151"/>
            <a:ext cx="561926" cy="5098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31746" cap="flat" cmpd="sng" algn="ctr">
            <a:solidFill>
              <a:srgbClr val="FFFFFF"/>
            </a:solidFill>
            <a:prstDash val="solid"/>
            <a:round/>
            <a:headEnd type="none" w="med" len="med"/>
            <a:tailEnd type="none" w="med" len="med"/>
          </a:ln>
        </p:spPr>
        <p:txBody>
          <a:bodyPr vert="horz" wrap="square" lIns="0" tIns="0" rIns="0" bIns="0" anchor="ctr" anchorCtr="1" compatLnSpc="1">
            <a:noAutofit/>
          </a:bodyPr>
          <a:lstStyle/>
          <a:p>
            <a:pPr algn="ctr" defTabSz="914428">
              <a:defRPr sz="1800" b="0" i="0" u="none" strike="noStrike" kern="0" cap="none" spc="0" baseline="0">
                <a:solidFill>
                  <a:srgbClr val="000000"/>
                </a:solidFill>
                <a:uFillTx/>
              </a:defRPr>
            </a:pPr>
            <a:r>
              <a:rPr lang="en-GB" sz="2000" b="1" dirty="0">
                <a:solidFill>
                  <a:srgbClr val="FFFFFF"/>
                </a:solidFill>
                <a:latin typeface="Arial" pitchFamily="34"/>
                <a:ea typeface="ＭＳ Ｐゴシック" pitchFamily="34"/>
                <a:cs typeface=""/>
              </a:rPr>
              <a:t>R1 </a:t>
            </a:r>
          </a:p>
        </p:txBody>
      </p:sp>
    </p:spTree>
    <p:extLst>
      <p:ext uri="{BB962C8B-B14F-4D97-AF65-F5344CB8AC3E}">
        <p14:creationId xmlns:p14="http://schemas.microsoft.com/office/powerpoint/2010/main" val="4701239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7E6F53-2424-426D-9EF7-00D801F3F448}"/>
              </a:ext>
            </a:extLst>
          </p:cNvPr>
          <p:cNvSpPr/>
          <p:nvPr/>
        </p:nvSpPr>
        <p:spPr>
          <a:xfrm>
            <a:off x="397142" y="1902664"/>
            <a:ext cx="3347544" cy="4463846"/>
          </a:xfrm>
          <a:prstGeom prst="rect">
            <a:avLst/>
          </a:prstGeom>
          <a:solidFill>
            <a:schemeClr val="bg1">
              <a:lumMod val="95000"/>
            </a:schemeClr>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 name="Slide Number Placeholder 1">
            <a:extLst>
              <a:ext uri="{FF2B5EF4-FFF2-40B4-BE49-F238E27FC236}">
                <a16:creationId xmlns:a16="http://schemas.microsoft.com/office/drawing/2014/main" id="{DC2ED1D8-1ED7-4B10-B4EC-CD311B886C37}"/>
              </a:ext>
            </a:extLst>
          </p:cNvPr>
          <p:cNvSpPr>
            <a:spLocks noGrp="1"/>
          </p:cNvSpPr>
          <p:nvPr>
            <p:ph type="sldNum" sz="quarter" idx="2"/>
          </p:nvPr>
        </p:nvSpPr>
        <p:spPr/>
        <p:txBody>
          <a:bodyPr/>
          <a:lstStyle/>
          <a:p>
            <a:fld id="{86CB4B4D-7CA3-9044-876B-883B54F8677D}" type="slidenum">
              <a:rPr lang="en-GB" smtClean="0"/>
              <a:pPr/>
              <a:t>11</a:t>
            </a:fld>
            <a:endParaRPr lang="en-GB" dirty="0"/>
          </a:p>
        </p:txBody>
      </p:sp>
      <p:sp>
        <p:nvSpPr>
          <p:cNvPr id="3" name="Rectangle 2">
            <a:extLst>
              <a:ext uri="{FF2B5EF4-FFF2-40B4-BE49-F238E27FC236}">
                <a16:creationId xmlns:a16="http://schemas.microsoft.com/office/drawing/2014/main" id="{C6BEF51D-8337-461B-8436-3F3F0322E800}"/>
              </a:ext>
            </a:extLst>
          </p:cNvPr>
          <p:cNvSpPr/>
          <p:nvPr/>
        </p:nvSpPr>
        <p:spPr>
          <a:xfrm>
            <a:off x="396240" y="840872"/>
            <a:ext cx="11141236" cy="1077218"/>
          </a:xfrm>
          <a:prstGeom prst="rect">
            <a:avLst/>
          </a:prstGeom>
        </p:spPr>
        <p:txBody>
          <a:bodyPr wrap="square">
            <a:spAutoFit/>
          </a:bodyPr>
          <a:lstStyle/>
          <a:p>
            <a:pPr marL="174625" algn="just"/>
            <a:r>
              <a:rPr lang="en-GB" sz="1600" b="1" dirty="0">
                <a:latin typeface="Calibri Light" panose="020F0302020204030204" pitchFamily="34" charset="0"/>
                <a:cs typeface="Calibri Light" panose="020F0302020204030204" pitchFamily="34" charset="0"/>
              </a:rPr>
              <a:t>Make greater strategic use of the Climate Envelope </a:t>
            </a:r>
            <a:r>
              <a:rPr lang="en-GB" sz="1600" dirty="0">
                <a:latin typeface="Calibri Light" panose="020F0302020204030204" pitchFamily="34" charset="0"/>
                <a:cs typeface="Calibri Light" panose="020F0302020204030204" pitchFamily="34" charset="0"/>
              </a:rPr>
              <a:t>for interventions that are highly additional or would not otherwise be undertaken by normal bilateral support. </a:t>
            </a:r>
          </a:p>
          <a:p>
            <a:pPr marL="174625" lvl="0" algn="just"/>
            <a:endParaRPr lang="en-GB" sz="1600" dirty="0">
              <a:latin typeface="Calibri Light" panose="020F0302020204030204" pitchFamily="34" charset="0"/>
              <a:cs typeface="Calibri Light" panose="020F0302020204030204" pitchFamily="34" charset="0"/>
            </a:endParaRPr>
          </a:p>
          <a:p>
            <a:pPr marL="174625" lvl="0" algn="just"/>
            <a:endParaRPr lang="en-GB" sz="16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29C176E-26EF-4DBC-AB15-85C97A9943E0}"/>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and measures</a:t>
            </a:r>
          </a:p>
        </p:txBody>
      </p:sp>
      <p:sp>
        <p:nvSpPr>
          <p:cNvPr id="6" name="Rectangle 5">
            <a:extLst>
              <a:ext uri="{FF2B5EF4-FFF2-40B4-BE49-F238E27FC236}">
                <a16:creationId xmlns:a16="http://schemas.microsoft.com/office/drawing/2014/main" id="{D116D436-5351-404A-A75C-1F1868E913B0}"/>
              </a:ext>
            </a:extLst>
          </p:cNvPr>
          <p:cNvSpPr/>
          <p:nvPr/>
        </p:nvSpPr>
        <p:spPr>
          <a:xfrm>
            <a:off x="4024746" y="1918090"/>
            <a:ext cx="7512729" cy="4524315"/>
          </a:xfrm>
          <a:prstGeom prst="rect">
            <a:avLst/>
          </a:prstGeom>
        </p:spPr>
        <p:txBody>
          <a:bodyPr wrap="square">
            <a:spAutoFit/>
          </a:bodyPr>
          <a:lstStyle/>
          <a:p>
            <a:pPr lvl="0" algn="l"/>
            <a:r>
              <a:rPr lang="en-GB" sz="1600" b="1" dirty="0">
                <a:latin typeface="Calibri Light" panose="020F0302020204030204" pitchFamily="34" charset="0"/>
                <a:cs typeface="Calibri Light" panose="020F0302020204030204" pitchFamily="34" charset="0"/>
              </a:rPr>
              <a:t>Measures to implement the recommendation</a:t>
            </a:r>
          </a:p>
          <a:p>
            <a:pPr lvl="0" algn="l"/>
            <a:endParaRPr lang="en-GB" sz="1600" b="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Identify opportunities to catalyse mainstreaming </a:t>
            </a:r>
            <a:r>
              <a:rPr lang="en-GB" sz="1600" i="1" dirty="0">
                <a:latin typeface="Calibri Light" panose="020F0302020204030204" pitchFamily="34" charset="0"/>
                <a:cs typeface="Calibri Light" panose="020F0302020204030204" pitchFamily="34" charset="0"/>
              </a:rPr>
              <a:t>of climate change adaptation </a:t>
            </a:r>
            <a:r>
              <a:rPr lang="en-GB" sz="1600" b="1" i="1" dirty="0">
                <a:latin typeface="Calibri Light" panose="020F0302020204030204" pitchFamily="34" charset="0"/>
                <a:cs typeface="Calibri Light" panose="020F0302020204030204" pitchFamily="34" charset="0"/>
              </a:rPr>
              <a:t>in the bilateral programme</a:t>
            </a:r>
            <a:r>
              <a:rPr lang="en-GB" sz="1600" i="1" dirty="0">
                <a:latin typeface="Calibri Light" panose="020F0302020204030204" pitchFamily="34" charset="0"/>
                <a:cs typeface="Calibri Light" panose="020F0302020204030204" pitchFamily="34" charset="0"/>
              </a:rPr>
              <a:t>.</a:t>
            </a:r>
          </a:p>
          <a:p>
            <a:pPr marL="285750" lvl="0" indent="-285750" algn="l">
              <a:buFont typeface="Arial" panose="020B0604020202020204" pitchFamily="34" charset="0"/>
              <a:buChar char="•"/>
            </a:pPr>
            <a:endParaRPr lang="en-GB" sz="1600" b="1"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Engage with a long-term horizon </a:t>
            </a:r>
            <a:r>
              <a:rPr lang="en-GB" sz="1600" i="1" dirty="0">
                <a:latin typeface="Calibri Light" panose="020F0302020204030204" pitchFamily="34" charset="0"/>
                <a:cs typeface="Calibri Light" panose="020F0302020204030204" pitchFamily="34" charset="0"/>
              </a:rPr>
              <a:t>beyond the normal 5-year development planning, including addressing regional and transboundary adaptation challenges and promoting ecosystem-based approaches.</a:t>
            </a:r>
          </a:p>
          <a:p>
            <a:pPr marL="285750" lvl="0" indent="-285750" algn="l">
              <a:buFont typeface="Arial" panose="020B0604020202020204" pitchFamily="34" charset="0"/>
              <a:buChar char="•"/>
            </a:pPr>
            <a:endParaRPr lang="en-GB" sz="1600" b="1"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Mobilise the climate change adaptation technical skills and expertise </a:t>
            </a:r>
            <a:r>
              <a:rPr lang="en-GB" sz="1600" i="1" dirty="0">
                <a:latin typeface="Calibri Light" panose="020F0302020204030204" pitchFamily="34" charset="0"/>
                <a:cs typeface="Calibri Light" panose="020F0302020204030204" pitchFamily="34" charset="0"/>
              </a:rPr>
              <a:t>of the Ministry of Environment and Food and other Danish public and private entities</a:t>
            </a:r>
          </a:p>
          <a:p>
            <a:pPr marL="285750" lvl="0" indent="-285750" algn="l">
              <a:buFont typeface="Arial" panose="020B0604020202020204" pitchFamily="34" charset="0"/>
              <a:buChar char="•"/>
            </a:pPr>
            <a:endParaRPr lang="en-GB" sz="1600" b="1"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Support a help desk function to assist embassies and implementing partners </a:t>
            </a:r>
            <a:r>
              <a:rPr lang="en-GB" sz="1600" i="1" dirty="0">
                <a:latin typeface="Calibri Light" panose="020F0302020204030204" pitchFamily="34" charset="0"/>
                <a:cs typeface="Calibri Light" panose="020F0302020204030204" pitchFamily="34" charset="0"/>
              </a:rPr>
              <a:t>in understanding and integrating climate change adaptation in a more robust and focused manner. </a:t>
            </a:r>
          </a:p>
          <a:p>
            <a:pPr marL="285750" indent="-285750" algn="l">
              <a:buFont typeface="Arial" panose="020B0604020202020204" pitchFamily="34" charset="0"/>
              <a:buChar char="•"/>
            </a:pPr>
            <a:endParaRPr lang="en-GB" sz="1600" b="1" i="1" dirty="0">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Create and take part in opportunities for linking bilateral, multilateral and NGO partners </a:t>
            </a:r>
            <a:r>
              <a:rPr lang="en-GB" sz="1600" i="1" dirty="0">
                <a:latin typeface="Calibri Light" panose="020F0302020204030204" pitchFamily="34" charset="0"/>
                <a:cs typeface="Calibri Light" panose="020F0302020204030204" pitchFamily="34" charset="0"/>
              </a:rPr>
              <a:t>in peer learning, experience sharing, coordination and provision of technical inputs.</a:t>
            </a:r>
          </a:p>
        </p:txBody>
      </p:sp>
      <p:sp>
        <p:nvSpPr>
          <p:cNvPr id="8" name="Rectangle 7">
            <a:extLst>
              <a:ext uri="{FF2B5EF4-FFF2-40B4-BE49-F238E27FC236}">
                <a16:creationId xmlns:a16="http://schemas.microsoft.com/office/drawing/2014/main" id="{92DB0211-2B65-4F47-A5EB-6B35747AA3DC}"/>
              </a:ext>
            </a:extLst>
          </p:cNvPr>
          <p:cNvSpPr/>
          <p:nvPr/>
        </p:nvSpPr>
        <p:spPr>
          <a:xfrm>
            <a:off x="397142" y="1901500"/>
            <a:ext cx="3216915" cy="4115628"/>
          </a:xfrm>
          <a:prstGeom prst="rect">
            <a:avLst/>
          </a:prstGeom>
        </p:spPr>
        <p:txBody>
          <a:bodyPr wrap="square">
            <a:spAutoFit/>
          </a:bodyPr>
          <a:lstStyle/>
          <a:p>
            <a:pPr marL="174625" algn="just"/>
            <a:r>
              <a:rPr lang="en-GB" sz="1600" b="1" i="1" dirty="0">
                <a:latin typeface="Calibri Light" panose="020F0302020204030204" pitchFamily="34" charset="0"/>
                <a:cs typeface="Calibri Light" panose="020F0302020204030204" pitchFamily="34" charset="0"/>
              </a:rPr>
              <a:t>Rationale: </a:t>
            </a:r>
          </a:p>
          <a:p>
            <a:pPr marL="174625" algn="just"/>
            <a:endParaRPr lang="en-GB" sz="1600" b="1"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Climate Envelope was not used in a systematic manner</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Tools and approaches missing</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Moreover, there was limited synergy and cross-fertilisation between support under the different modalities. </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indent="-285750"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Danish climate change adaptation expertise, capacities and solutions were also not mobilised significantly.</a:t>
            </a:r>
          </a:p>
        </p:txBody>
      </p:sp>
      <p:sp>
        <p:nvSpPr>
          <p:cNvPr id="9" name="Rectangle 8">
            <a:extLst>
              <a:ext uri="{FF2B5EF4-FFF2-40B4-BE49-F238E27FC236}">
                <a16:creationId xmlns:a16="http://schemas.microsoft.com/office/drawing/2014/main" id="{55C1AF63-29A3-4790-B776-5873406E0B82}"/>
              </a:ext>
            </a:extLst>
          </p:cNvPr>
          <p:cNvSpPr/>
          <p:nvPr/>
        </p:nvSpPr>
        <p:spPr>
          <a:xfrm>
            <a:off x="396240" y="697760"/>
            <a:ext cx="11141236" cy="830997"/>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1" name="Rectangle 10">
            <a:extLst>
              <a:ext uri="{FF2B5EF4-FFF2-40B4-BE49-F238E27FC236}">
                <a16:creationId xmlns:a16="http://schemas.microsoft.com/office/drawing/2014/main" id="{7D47A98F-0A42-43F1-AE03-004A4ABEABC2}"/>
              </a:ext>
            </a:extLst>
          </p:cNvPr>
          <p:cNvSpPr/>
          <p:nvPr/>
        </p:nvSpPr>
        <p:spPr>
          <a:xfrm>
            <a:off x="3918857" y="1902664"/>
            <a:ext cx="7618619" cy="4463846"/>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3" name="Oval 36">
            <a:extLst>
              <a:ext uri="{FF2B5EF4-FFF2-40B4-BE49-F238E27FC236}">
                <a16:creationId xmlns:a16="http://schemas.microsoft.com/office/drawing/2014/main" id="{F33F86DE-8317-4585-8751-313148CCF0E4}"/>
              </a:ext>
            </a:extLst>
          </p:cNvPr>
          <p:cNvSpPr/>
          <p:nvPr/>
        </p:nvSpPr>
        <p:spPr>
          <a:xfrm>
            <a:off x="116179" y="448151"/>
            <a:ext cx="561926" cy="5098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31746" cap="flat" cmpd="sng" algn="ctr">
            <a:solidFill>
              <a:srgbClr val="FFFFFF"/>
            </a:solidFill>
            <a:prstDash val="solid"/>
            <a:round/>
            <a:headEnd type="none" w="med" len="med"/>
            <a:tailEnd type="none" w="med" len="med"/>
          </a:ln>
        </p:spPr>
        <p:txBody>
          <a:bodyPr vert="horz" wrap="square" lIns="0" tIns="0" rIns="0" bIns="0" anchor="ctr" anchorCtr="1" compatLnSpc="1">
            <a:noAutofit/>
          </a:bodyPr>
          <a:lstStyle/>
          <a:p>
            <a:pPr algn="ctr" defTabSz="914428">
              <a:defRPr sz="1800" b="0" i="0" u="none" strike="noStrike" kern="0" cap="none" spc="0" baseline="0">
                <a:solidFill>
                  <a:srgbClr val="000000"/>
                </a:solidFill>
                <a:uFillTx/>
              </a:defRPr>
            </a:pPr>
            <a:r>
              <a:rPr lang="en-GB" sz="2000" b="1" dirty="0">
                <a:solidFill>
                  <a:srgbClr val="FFFFFF"/>
                </a:solidFill>
                <a:latin typeface="Arial" pitchFamily="34"/>
                <a:ea typeface="ＭＳ Ｐゴシック" pitchFamily="34"/>
                <a:cs typeface=""/>
              </a:rPr>
              <a:t>R2 </a:t>
            </a:r>
          </a:p>
        </p:txBody>
      </p:sp>
    </p:spTree>
    <p:extLst>
      <p:ext uri="{BB962C8B-B14F-4D97-AF65-F5344CB8AC3E}">
        <p14:creationId xmlns:p14="http://schemas.microsoft.com/office/powerpoint/2010/main" val="1255581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7E6F53-2424-426D-9EF7-00D801F3F448}"/>
              </a:ext>
            </a:extLst>
          </p:cNvPr>
          <p:cNvSpPr/>
          <p:nvPr/>
        </p:nvSpPr>
        <p:spPr>
          <a:xfrm>
            <a:off x="397142" y="1902664"/>
            <a:ext cx="4129138" cy="4463846"/>
          </a:xfrm>
          <a:prstGeom prst="rect">
            <a:avLst/>
          </a:prstGeom>
          <a:solidFill>
            <a:schemeClr val="bg1">
              <a:lumMod val="95000"/>
            </a:schemeClr>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 name="Slide Number Placeholder 1">
            <a:extLst>
              <a:ext uri="{FF2B5EF4-FFF2-40B4-BE49-F238E27FC236}">
                <a16:creationId xmlns:a16="http://schemas.microsoft.com/office/drawing/2014/main" id="{DC2ED1D8-1ED7-4B10-B4EC-CD311B886C37}"/>
              </a:ext>
            </a:extLst>
          </p:cNvPr>
          <p:cNvSpPr>
            <a:spLocks noGrp="1"/>
          </p:cNvSpPr>
          <p:nvPr>
            <p:ph type="sldNum" sz="quarter" idx="2"/>
          </p:nvPr>
        </p:nvSpPr>
        <p:spPr/>
        <p:txBody>
          <a:bodyPr/>
          <a:lstStyle/>
          <a:p>
            <a:fld id="{86CB4B4D-7CA3-9044-876B-883B54F8677D}" type="slidenum">
              <a:rPr lang="en-GB" smtClean="0"/>
              <a:pPr/>
              <a:t>12</a:t>
            </a:fld>
            <a:endParaRPr lang="en-GB" dirty="0"/>
          </a:p>
        </p:txBody>
      </p:sp>
      <p:sp>
        <p:nvSpPr>
          <p:cNvPr id="3" name="Rectangle 2">
            <a:extLst>
              <a:ext uri="{FF2B5EF4-FFF2-40B4-BE49-F238E27FC236}">
                <a16:creationId xmlns:a16="http://schemas.microsoft.com/office/drawing/2014/main" id="{C6BEF51D-8337-461B-8436-3F3F0322E800}"/>
              </a:ext>
            </a:extLst>
          </p:cNvPr>
          <p:cNvSpPr/>
          <p:nvPr/>
        </p:nvSpPr>
        <p:spPr>
          <a:xfrm>
            <a:off x="396240" y="840872"/>
            <a:ext cx="11141236" cy="1077218"/>
          </a:xfrm>
          <a:prstGeom prst="rect">
            <a:avLst/>
          </a:prstGeom>
        </p:spPr>
        <p:txBody>
          <a:bodyPr wrap="square">
            <a:spAutoFit/>
          </a:bodyPr>
          <a:lstStyle/>
          <a:p>
            <a:pPr marL="174625" algn="just"/>
            <a:r>
              <a:rPr lang="en-GB" sz="1600" b="1" dirty="0">
                <a:latin typeface="Calibri Light" panose="020F0302020204030204" pitchFamily="34" charset="0"/>
                <a:cs typeface="Calibri Light" panose="020F0302020204030204" pitchFamily="34" charset="0"/>
              </a:rPr>
              <a:t>Gain greater clarity over what climate change adaptation is </a:t>
            </a:r>
            <a:r>
              <a:rPr lang="en-GB" sz="1600" dirty="0">
                <a:latin typeface="Calibri Light" panose="020F0302020204030204" pitchFamily="34" charset="0"/>
                <a:cs typeface="Calibri Light" panose="020F0302020204030204" pitchFamily="34" charset="0"/>
              </a:rPr>
              <a:t>and how Danish development cooperation can best support both mainstreaming and transformation. </a:t>
            </a:r>
          </a:p>
          <a:p>
            <a:pPr marL="174625" lvl="0" algn="just"/>
            <a:endParaRPr lang="en-GB" sz="1600" dirty="0">
              <a:latin typeface="Calibri Light" panose="020F0302020204030204" pitchFamily="34" charset="0"/>
              <a:cs typeface="Calibri Light" panose="020F0302020204030204" pitchFamily="34" charset="0"/>
            </a:endParaRPr>
          </a:p>
          <a:p>
            <a:pPr marL="174625" lvl="0" algn="just"/>
            <a:endParaRPr lang="en-GB" sz="16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29C176E-26EF-4DBC-AB15-85C97A9943E0}"/>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and measures</a:t>
            </a:r>
          </a:p>
        </p:txBody>
      </p:sp>
      <p:sp>
        <p:nvSpPr>
          <p:cNvPr id="6" name="Rectangle 5">
            <a:extLst>
              <a:ext uri="{FF2B5EF4-FFF2-40B4-BE49-F238E27FC236}">
                <a16:creationId xmlns:a16="http://schemas.microsoft.com/office/drawing/2014/main" id="{D116D436-5351-404A-A75C-1F1868E913B0}"/>
              </a:ext>
            </a:extLst>
          </p:cNvPr>
          <p:cNvSpPr/>
          <p:nvPr/>
        </p:nvSpPr>
        <p:spPr>
          <a:xfrm>
            <a:off x="4859901" y="1918090"/>
            <a:ext cx="6595018" cy="4524315"/>
          </a:xfrm>
          <a:prstGeom prst="rect">
            <a:avLst/>
          </a:prstGeom>
        </p:spPr>
        <p:txBody>
          <a:bodyPr wrap="square">
            <a:spAutoFit/>
          </a:bodyPr>
          <a:lstStyle/>
          <a:p>
            <a:pPr marL="182563" lvl="0" algn="l"/>
            <a:r>
              <a:rPr lang="en-GB" sz="1600" b="1" dirty="0">
                <a:latin typeface="Calibri Light" panose="020F0302020204030204" pitchFamily="34" charset="0"/>
                <a:cs typeface="Calibri Light" panose="020F0302020204030204" pitchFamily="34" charset="0"/>
              </a:rPr>
              <a:t>Measures to implement the recommendation</a:t>
            </a:r>
          </a:p>
          <a:p>
            <a:pPr lvl="0" algn="l"/>
            <a:endParaRPr lang="en-GB" sz="1600" b="1" dirty="0">
              <a:latin typeface="Calibri Light" panose="020F0302020204030204" pitchFamily="34" charset="0"/>
              <a:cs typeface="Calibri Light" panose="020F0302020204030204" pitchFamily="34" charset="0"/>
            </a:endParaRPr>
          </a:p>
          <a:p>
            <a:pPr marL="460375" lvl="0" indent="-285750"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Develop climate change adaptation transformation oriented strategic guidance </a:t>
            </a:r>
            <a:r>
              <a:rPr lang="en-GB" sz="1600" i="1" dirty="0">
                <a:latin typeface="Calibri Light" panose="020F0302020204030204" pitchFamily="34" charset="0"/>
                <a:cs typeface="Calibri Light" panose="020F0302020204030204" pitchFamily="34" charset="0"/>
              </a:rPr>
              <a:t>especially on scale, systemic change and sustainability, and clarify the expected contribution of mainstreaming approaches and objectives.</a:t>
            </a:r>
          </a:p>
          <a:p>
            <a:pPr marL="460375" lvl="0"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lvl="0" indent="-285750"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Dedicate investments to addressing specific sectoral or thematic gaps</a:t>
            </a:r>
            <a:r>
              <a:rPr lang="en-GB" sz="1600" i="1" dirty="0">
                <a:latin typeface="Calibri Light" panose="020F0302020204030204" pitchFamily="34" charset="0"/>
                <a:cs typeface="Calibri Light" panose="020F0302020204030204" pitchFamily="34" charset="0"/>
              </a:rPr>
              <a:t>: climate change adaptation mainstreaming into peace and security orientated interventions, climate change adaptation mainstreaming into private-sector orientated interventions as well as core sectors such as agriculture </a:t>
            </a:r>
          </a:p>
          <a:p>
            <a:pPr marL="460375"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lvl="0" indent="-285750"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Prioritise contribution to addressing climate change adaptation transformation and mainstreaming assessment gaps </a:t>
            </a:r>
            <a:r>
              <a:rPr lang="en-GB" sz="1600" i="1" dirty="0">
                <a:latin typeface="Calibri Light" panose="020F0302020204030204" pitchFamily="34" charset="0"/>
                <a:cs typeface="Calibri Light" panose="020F0302020204030204" pitchFamily="34" charset="0"/>
              </a:rPr>
              <a:t>and make use of international experience on monitoring of climate change adaptation for that purpose. </a:t>
            </a:r>
          </a:p>
          <a:p>
            <a:pPr lvl="0" algn="l"/>
            <a:endParaRPr lang="en-GB" sz="1600" b="1" dirty="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92DB0211-2B65-4F47-A5EB-6B35747AA3DC}"/>
              </a:ext>
            </a:extLst>
          </p:cNvPr>
          <p:cNvSpPr/>
          <p:nvPr/>
        </p:nvSpPr>
        <p:spPr>
          <a:xfrm>
            <a:off x="484772" y="2067199"/>
            <a:ext cx="3607168" cy="3785652"/>
          </a:xfrm>
          <a:prstGeom prst="rect">
            <a:avLst/>
          </a:prstGeom>
        </p:spPr>
        <p:txBody>
          <a:bodyPr wrap="square">
            <a:spAutoFit/>
          </a:bodyPr>
          <a:lstStyle/>
          <a:p>
            <a:pPr marL="182563" indent="-182563" algn="just"/>
            <a:r>
              <a:rPr lang="en-GB" sz="1600" b="1" i="1" dirty="0">
                <a:latin typeface="Calibri Light" panose="020F0302020204030204" pitchFamily="34" charset="0"/>
                <a:cs typeface="Calibri Light" panose="020F0302020204030204" pitchFamily="34" charset="0"/>
              </a:rPr>
              <a:t>Rationale: </a:t>
            </a:r>
          </a:p>
          <a:p>
            <a:pPr marL="182563" indent="-182563" algn="just"/>
            <a:endParaRPr lang="en-GB" sz="1600" b="1"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Stronger CCA strategic orientations are needed.  Addressing the lack of clarity over what CCA is.</a:t>
            </a:r>
          </a:p>
          <a:p>
            <a:pPr marL="182563"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How to support transformational change towards a climate resilient economy is not reflected in any strategic or operational guidance</a:t>
            </a:r>
          </a:p>
          <a:p>
            <a:pPr marL="182563"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There is limited clarity about the roles and remits of mainstreaming and targeted CCA approaches to contribute to transformation objectives.</a:t>
            </a:r>
          </a:p>
        </p:txBody>
      </p:sp>
      <p:sp>
        <p:nvSpPr>
          <p:cNvPr id="9" name="Rectangle 8">
            <a:extLst>
              <a:ext uri="{FF2B5EF4-FFF2-40B4-BE49-F238E27FC236}">
                <a16:creationId xmlns:a16="http://schemas.microsoft.com/office/drawing/2014/main" id="{55C1AF63-29A3-4790-B776-5873406E0B82}"/>
              </a:ext>
            </a:extLst>
          </p:cNvPr>
          <p:cNvSpPr/>
          <p:nvPr/>
        </p:nvSpPr>
        <p:spPr>
          <a:xfrm>
            <a:off x="396240" y="697760"/>
            <a:ext cx="11141236" cy="830997"/>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1" name="Rectangle 10">
            <a:extLst>
              <a:ext uri="{FF2B5EF4-FFF2-40B4-BE49-F238E27FC236}">
                <a16:creationId xmlns:a16="http://schemas.microsoft.com/office/drawing/2014/main" id="{7D47A98F-0A42-43F1-AE03-004A4ABEABC2}"/>
              </a:ext>
            </a:extLst>
          </p:cNvPr>
          <p:cNvSpPr/>
          <p:nvPr/>
        </p:nvSpPr>
        <p:spPr>
          <a:xfrm>
            <a:off x="4743450" y="1946448"/>
            <a:ext cx="6711469" cy="4420062"/>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3" name="Oval 36">
            <a:extLst>
              <a:ext uri="{FF2B5EF4-FFF2-40B4-BE49-F238E27FC236}">
                <a16:creationId xmlns:a16="http://schemas.microsoft.com/office/drawing/2014/main" id="{F33F86DE-8317-4585-8751-313148CCF0E4}"/>
              </a:ext>
            </a:extLst>
          </p:cNvPr>
          <p:cNvSpPr/>
          <p:nvPr/>
        </p:nvSpPr>
        <p:spPr>
          <a:xfrm>
            <a:off x="116179" y="448151"/>
            <a:ext cx="561926" cy="5098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31746" cap="flat" cmpd="sng" algn="ctr">
            <a:solidFill>
              <a:srgbClr val="FFFFFF"/>
            </a:solidFill>
            <a:prstDash val="solid"/>
            <a:round/>
            <a:headEnd type="none" w="med" len="med"/>
            <a:tailEnd type="none" w="med" len="med"/>
          </a:ln>
        </p:spPr>
        <p:txBody>
          <a:bodyPr vert="horz" wrap="square" lIns="0" tIns="0" rIns="0" bIns="0" anchor="ctr" anchorCtr="1" compatLnSpc="1">
            <a:noAutofit/>
          </a:bodyPr>
          <a:lstStyle/>
          <a:p>
            <a:pPr algn="ctr" defTabSz="914428">
              <a:defRPr sz="1800" b="0" i="0" u="none" strike="noStrike" kern="0" cap="none" spc="0" baseline="0">
                <a:solidFill>
                  <a:srgbClr val="000000"/>
                </a:solidFill>
                <a:uFillTx/>
              </a:defRPr>
            </a:pPr>
            <a:r>
              <a:rPr lang="en-GB" sz="2000" b="1" dirty="0">
                <a:solidFill>
                  <a:srgbClr val="FFFFFF"/>
                </a:solidFill>
                <a:latin typeface="Arial" pitchFamily="34"/>
                <a:ea typeface="ＭＳ Ｐゴシック" pitchFamily="34"/>
                <a:cs typeface=""/>
              </a:rPr>
              <a:t>R3 </a:t>
            </a:r>
          </a:p>
        </p:txBody>
      </p:sp>
    </p:spTree>
    <p:extLst>
      <p:ext uri="{BB962C8B-B14F-4D97-AF65-F5344CB8AC3E}">
        <p14:creationId xmlns:p14="http://schemas.microsoft.com/office/powerpoint/2010/main" val="32868399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7E6F53-2424-426D-9EF7-00D801F3F448}"/>
              </a:ext>
            </a:extLst>
          </p:cNvPr>
          <p:cNvSpPr/>
          <p:nvPr/>
        </p:nvSpPr>
        <p:spPr>
          <a:xfrm>
            <a:off x="397142" y="1902664"/>
            <a:ext cx="3934828" cy="4463846"/>
          </a:xfrm>
          <a:prstGeom prst="rect">
            <a:avLst/>
          </a:prstGeom>
          <a:solidFill>
            <a:schemeClr val="bg1">
              <a:lumMod val="95000"/>
            </a:schemeClr>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 name="Slide Number Placeholder 1">
            <a:extLst>
              <a:ext uri="{FF2B5EF4-FFF2-40B4-BE49-F238E27FC236}">
                <a16:creationId xmlns:a16="http://schemas.microsoft.com/office/drawing/2014/main" id="{DC2ED1D8-1ED7-4B10-B4EC-CD311B886C37}"/>
              </a:ext>
            </a:extLst>
          </p:cNvPr>
          <p:cNvSpPr>
            <a:spLocks noGrp="1"/>
          </p:cNvSpPr>
          <p:nvPr>
            <p:ph type="sldNum" sz="quarter" idx="2"/>
          </p:nvPr>
        </p:nvSpPr>
        <p:spPr/>
        <p:txBody>
          <a:bodyPr/>
          <a:lstStyle/>
          <a:p>
            <a:fld id="{86CB4B4D-7CA3-9044-876B-883B54F8677D}" type="slidenum">
              <a:rPr lang="en-GB" smtClean="0"/>
              <a:pPr/>
              <a:t>13</a:t>
            </a:fld>
            <a:endParaRPr lang="en-GB" dirty="0"/>
          </a:p>
        </p:txBody>
      </p:sp>
      <p:sp>
        <p:nvSpPr>
          <p:cNvPr id="3" name="Rectangle 2">
            <a:extLst>
              <a:ext uri="{FF2B5EF4-FFF2-40B4-BE49-F238E27FC236}">
                <a16:creationId xmlns:a16="http://schemas.microsoft.com/office/drawing/2014/main" id="{C6BEF51D-8337-461B-8436-3F3F0322E800}"/>
              </a:ext>
            </a:extLst>
          </p:cNvPr>
          <p:cNvSpPr/>
          <p:nvPr/>
        </p:nvSpPr>
        <p:spPr>
          <a:xfrm>
            <a:off x="396240" y="840872"/>
            <a:ext cx="11141236" cy="584775"/>
          </a:xfrm>
          <a:prstGeom prst="rect">
            <a:avLst/>
          </a:prstGeom>
        </p:spPr>
        <p:txBody>
          <a:bodyPr wrap="square">
            <a:spAutoFit/>
          </a:bodyPr>
          <a:lstStyle/>
          <a:p>
            <a:pPr marL="174625" algn="just"/>
            <a:r>
              <a:rPr lang="en-GB" sz="1600" b="1" dirty="0">
                <a:latin typeface="Calibri Light" panose="020F0302020204030204" pitchFamily="34" charset="0"/>
                <a:cs typeface="Calibri Light" panose="020F0302020204030204" pitchFamily="34" charset="0"/>
              </a:rPr>
              <a:t>Seek opportunities to reduce uncertainties through enhancing climate-related knowledge</a:t>
            </a:r>
            <a:r>
              <a:rPr lang="en-GB" sz="1600" dirty="0">
                <a:latin typeface="Calibri Light" panose="020F0302020204030204" pitchFamily="34" charset="0"/>
                <a:cs typeface="Calibri Light" panose="020F0302020204030204" pitchFamily="34" charset="0"/>
              </a:rPr>
              <a:t>, information and planning routines</a:t>
            </a:r>
          </a:p>
          <a:p>
            <a:pPr marL="174625" lvl="0" algn="just"/>
            <a:endParaRPr lang="en-GB" sz="16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29C176E-26EF-4DBC-AB15-85C97A9943E0}"/>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and measures</a:t>
            </a:r>
          </a:p>
        </p:txBody>
      </p:sp>
      <p:sp>
        <p:nvSpPr>
          <p:cNvPr id="6" name="Rectangle 5">
            <a:extLst>
              <a:ext uri="{FF2B5EF4-FFF2-40B4-BE49-F238E27FC236}">
                <a16:creationId xmlns:a16="http://schemas.microsoft.com/office/drawing/2014/main" id="{D116D436-5351-404A-A75C-1F1868E913B0}"/>
              </a:ext>
            </a:extLst>
          </p:cNvPr>
          <p:cNvSpPr/>
          <p:nvPr/>
        </p:nvSpPr>
        <p:spPr>
          <a:xfrm>
            <a:off x="4892040" y="2055539"/>
            <a:ext cx="6377940" cy="2554545"/>
          </a:xfrm>
          <a:prstGeom prst="rect">
            <a:avLst/>
          </a:prstGeom>
        </p:spPr>
        <p:txBody>
          <a:bodyPr wrap="square">
            <a:spAutoFit/>
          </a:bodyPr>
          <a:lstStyle/>
          <a:p>
            <a:pPr marL="182563" lvl="0" algn="l"/>
            <a:r>
              <a:rPr lang="en-GB" sz="1600" b="1" dirty="0">
                <a:latin typeface="Calibri Light" panose="020F0302020204030204" pitchFamily="34" charset="0"/>
                <a:cs typeface="Calibri Light" panose="020F0302020204030204" pitchFamily="34" charset="0"/>
              </a:rPr>
              <a:t>Measures to implement the recommendation</a:t>
            </a:r>
          </a:p>
          <a:p>
            <a:pPr lvl="0" algn="l"/>
            <a:endParaRPr lang="en-GB" sz="1600" b="1" dirty="0">
              <a:latin typeface="Calibri Light" panose="020F0302020204030204" pitchFamily="34" charset="0"/>
              <a:cs typeface="Calibri Light" panose="020F0302020204030204" pitchFamily="34" charset="0"/>
            </a:endParaRPr>
          </a:p>
          <a:p>
            <a:pPr marL="460375" lvl="0" indent="-285750"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Promote cooperation between Danish and partner country authorities, especially in delivering and developing climate information at the sub-national level</a:t>
            </a:r>
            <a:r>
              <a:rPr lang="en-GB" sz="1600" i="1" dirty="0">
                <a:latin typeface="Calibri Light" panose="020F0302020204030204" pitchFamily="34" charset="0"/>
                <a:cs typeface="Calibri Light" panose="020F0302020204030204" pitchFamily="34" charset="0"/>
              </a:rPr>
              <a:t>.</a:t>
            </a:r>
          </a:p>
          <a:p>
            <a:pPr marL="460375" lvl="0" indent="-285750"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460375" lvl="0" indent="-285750"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Promote transfer of Danish technology </a:t>
            </a:r>
            <a:r>
              <a:rPr lang="en-GB" sz="1600" i="1" dirty="0">
                <a:latin typeface="Calibri Light" panose="020F0302020204030204" pitchFamily="34" charset="0"/>
                <a:cs typeface="Calibri Light" panose="020F0302020204030204" pitchFamily="34" charset="0"/>
              </a:rPr>
              <a:t>with a particular emphasis on identifying appropriate and feasible technologies and tailoring them to the specific national and local contexts of the partner countries. </a:t>
            </a:r>
          </a:p>
          <a:p>
            <a:pPr lvl="0" algn="l"/>
            <a:endParaRPr lang="en-GB" sz="1600" b="1" dirty="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92DB0211-2B65-4F47-A5EB-6B35747AA3DC}"/>
              </a:ext>
            </a:extLst>
          </p:cNvPr>
          <p:cNvSpPr/>
          <p:nvPr/>
        </p:nvSpPr>
        <p:spPr>
          <a:xfrm>
            <a:off x="484772" y="1964329"/>
            <a:ext cx="3572878" cy="3785652"/>
          </a:xfrm>
          <a:prstGeom prst="rect">
            <a:avLst/>
          </a:prstGeom>
        </p:spPr>
        <p:txBody>
          <a:bodyPr wrap="square">
            <a:spAutoFit/>
          </a:bodyPr>
          <a:lstStyle/>
          <a:p>
            <a:pPr marL="182563" indent="-182563" algn="just"/>
            <a:r>
              <a:rPr lang="en-GB" sz="1600" b="1" i="1" dirty="0">
                <a:latin typeface="Calibri Light" panose="020F0302020204030204" pitchFamily="34" charset="0"/>
                <a:cs typeface="Calibri Light" panose="020F0302020204030204" pitchFamily="34" charset="0"/>
              </a:rPr>
              <a:t>Rationale: </a:t>
            </a:r>
          </a:p>
          <a:p>
            <a:pPr marL="182563" indent="-182563" algn="just"/>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The complexity and uncertainty of CCA are major challenges for ensuring effective adaptation. </a:t>
            </a:r>
          </a:p>
          <a:p>
            <a:pPr marL="182563"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As evidenced by ALP and the LDCF-funded project in Ethiopia, better climate and weather information is effective. </a:t>
            </a:r>
          </a:p>
          <a:p>
            <a:pPr marL="182563"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Denmark has considerable expertise in weather forecasting, climate modelling and planning tools for adaptation investments.</a:t>
            </a:r>
          </a:p>
        </p:txBody>
      </p:sp>
      <p:sp>
        <p:nvSpPr>
          <p:cNvPr id="9" name="Rectangle 8">
            <a:extLst>
              <a:ext uri="{FF2B5EF4-FFF2-40B4-BE49-F238E27FC236}">
                <a16:creationId xmlns:a16="http://schemas.microsoft.com/office/drawing/2014/main" id="{55C1AF63-29A3-4790-B776-5873406E0B82}"/>
              </a:ext>
            </a:extLst>
          </p:cNvPr>
          <p:cNvSpPr/>
          <p:nvPr/>
        </p:nvSpPr>
        <p:spPr>
          <a:xfrm>
            <a:off x="396240" y="697760"/>
            <a:ext cx="11141236" cy="830997"/>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1" name="Rectangle 10">
            <a:extLst>
              <a:ext uri="{FF2B5EF4-FFF2-40B4-BE49-F238E27FC236}">
                <a16:creationId xmlns:a16="http://schemas.microsoft.com/office/drawing/2014/main" id="{7D47A98F-0A42-43F1-AE03-004A4ABEABC2}"/>
              </a:ext>
            </a:extLst>
          </p:cNvPr>
          <p:cNvSpPr/>
          <p:nvPr/>
        </p:nvSpPr>
        <p:spPr>
          <a:xfrm>
            <a:off x="4892040" y="1883904"/>
            <a:ext cx="6645436" cy="4463846"/>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3" name="Oval 36">
            <a:extLst>
              <a:ext uri="{FF2B5EF4-FFF2-40B4-BE49-F238E27FC236}">
                <a16:creationId xmlns:a16="http://schemas.microsoft.com/office/drawing/2014/main" id="{F33F86DE-8317-4585-8751-313148CCF0E4}"/>
              </a:ext>
            </a:extLst>
          </p:cNvPr>
          <p:cNvSpPr/>
          <p:nvPr/>
        </p:nvSpPr>
        <p:spPr>
          <a:xfrm>
            <a:off x="116179" y="448151"/>
            <a:ext cx="561926" cy="5098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31746" cap="flat" cmpd="sng" algn="ctr">
            <a:solidFill>
              <a:srgbClr val="FFFFFF"/>
            </a:solidFill>
            <a:prstDash val="solid"/>
            <a:round/>
            <a:headEnd type="none" w="med" len="med"/>
            <a:tailEnd type="none" w="med" len="med"/>
          </a:ln>
        </p:spPr>
        <p:txBody>
          <a:bodyPr vert="horz" wrap="square" lIns="0" tIns="0" rIns="0" bIns="0" anchor="ctr" anchorCtr="1" compatLnSpc="1">
            <a:noAutofit/>
          </a:bodyPr>
          <a:lstStyle/>
          <a:p>
            <a:pPr algn="ctr" defTabSz="914428">
              <a:defRPr sz="1800" b="0" i="0" u="none" strike="noStrike" kern="0" cap="none" spc="0" baseline="0">
                <a:solidFill>
                  <a:srgbClr val="000000"/>
                </a:solidFill>
                <a:uFillTx/>
              </a:defRPr>
            </a:pPr>
            <a:r>
              <a:rPr lang="en-GB" sz="2000" b="1" dirty="0">
                <a:solidFill>
                  <a:srgbClr val="FFFFFF"/>
                </a:solidFill>
                <a:latin typeface="Arial" pitchFamily="34"/>
                <a:ea typeface="ＭＳ Ｐゴシック" pitchFamily="34"/>
                <a:cs typeface=""/>
              </a:rPr>
              <a:t>R4 </a:t>
            </a:r>
          </a:p>
        </p:txBody>
      </p:sp>
    </p:spTree>
    <p:extLst>
      <p:ext uri="{BB962C8B-B14F-4D97-AF65-F5344CB8AC3E}">
        <p14:creationId xmlns:p14="http://schemas.microsoft.com/office/powerpoint/2010/main" val="1913222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7E6F53-2424-426D-9EF7-00D801F3F448}"/>
              </a:ext>
            </a:extLst>
          </p:cNvPr>
          <p:cNvSpPr/>
          <p:nvPr/>
        </p:nvSpPr>
        <p:spPr>
          <a:xfrm>
            <a:off x="397142" y="1902664"/>
            <a:ext cx="4885215" cy="4463846"/>
          </a:xfrm>
          <a:prstGeom prst="rect">
            <a:avLst/>
          </a:prstGeom>
          <a:solidFill>
            <a:schemeClr val="bg1">
              <a:lumMod val="95000"/>
            </a:schemeClr>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 name="Slide Number Placeholder 1">
            <a:extLst>
              <a:ext uri="{FF2B5EF4-FFF2-40B4-BE49-F238E27FC236}">
                <a16:creationId xmlns:a16="http://schemas.microsoft.com/office/drawing/2014/main" id="{DC2ED1D8-1ED7-4B10-B4EC-CD311B886C37}"/>
              </a:ext>
            </a:extLst>
          </p:cNvPr>
          <p:cNvSpPr>
            <a:spLocks noGrp="1"/>
          </p:cNvSpPr>
          <p:nvPr>
            <p:ph type="sldNum" sz="quarter" idx="2"/>
          </p:nvPr>
        </p:nvSpPr>
        <p:spPr/>
        <p:txBody>
          <a:bodyPr/>
          <a:lstStyle/>
          <a:p>
            <a:fld id="{86CB4B4D-7CA3-9044-876B-883B54F8677D}" type="slidenum">
              <a:rPr lang="en-GB" smtClean="0"/>
              <a:pPr/>
              <a:t>14</a:t>
            </a:fld>
            <a:endParaRPr lang="en-GB" dirty="0"/>
          </a:p>
        </p:txBody>
      </p:sp>
      <p:sp>
        <p:nvSpPr>
          <p:cNvPr id="3" name="Rectangle 2">
            <a:extLst>
              <a:ext uri="{FF2B5EF4-FFF2-40B4-BE49-F238E27FC236}">
                <a16:creationId xmlns:a16="http://schemas.microsoft.com/office/drawing/2014/main" id="{C6BEF51D-8337-461B-8436-3F3F0322E800}"/>
              </a:ext>
            </a:extLst>
          </p:cNvPr>
          <p:cNvSpPr/>
          <p:nvPr/>
        </p:nvSpPr>
        <p:spPr>
          <a:xfrm>
            <a:off x="396240" y="840872"/>
            <a:ext cx="11141236" cy="584775"/>
          </a:xfrm>
          <a:prstGeom prst="rect">
            <a:avLst/>
          </a:prstGeom>
        </p:spPr>
        <p:txBody>
          <a:bodyPr wrap="square">
            <a:spAutoFit/>
          </a:bodyPr>
          <a:lstStyle/>
          <a:p>
            <a:pPr marL="174625" algn="just"/>
            <a:r>
              <a:rPr lang="en-GB" sz="1600" b="1" dirty="0">
                <a:latin typeface="Calibri Light" panose="020F0302020204030204" pitchFamily="34" charset="0"/>
                <a:cs typeface="Calibri Light" panose="020F0302020204030204" pitchFamily="34" charset="0"/>
              </a:rPr>
              <a:t>Adopt a programmatic approach </a:t>
            </a:r>
            <a:r>
              <a:rPr lang="en-GB" sz="1600" dirty="0">
                <a:latin typeface="Calibri Light" panose="020F0302020204030204" pitchFamily="34" charset="0"/>
                <a:cs typeface="Calibri Light" panose="020F0302020204030204" pitchFamily="34" charset="0"/>
              </a:rPr>
              <a:t>that is informed by the political economy context of each partner country when aiming to contribute to transformation</a:t>
            </a:r>
          </a:p>
        </p:txBody>
      </p:sp>
      <p:sp>
        <p:nvSpPr>
          <p:cNvPr id="4" name="TextBox 3">
            <a:extLst>
              <a:ext uri="{FF2B5EF4-FFF2-40B4-BE49-F238E27FC236}">
                <a16:creationId xmlns:a16="http://schemas.microsoft.com/office/drawing/2014/main" id="{129C176E-26EF-4DBC-AB15-85C97A9943E0}"/>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and measures</a:t>
            </a:r>
          </a:p>
        </p:txBody>
      </p:sp>
      <p:sp>
        <p:nvSpPr>
          <p:cNvPr id="6" name="Rectangle 5">
            <a:extLst>
              <a:ext uri="{FF2B5EF4-FFF2-40B4-BE49-F238E27FC236}">
                <a16:creationId xmlns:a16="http://schemas.microsoft.com/office/drawing/2014/main" id="{D116D436-5351-404A-A75C-1F1868E913B0}"/>
              </a:ext>
            </a:extLst>
          </p:cNvPr>
          <p:cNvSpPr/>
          <p:nvPr/>
        </p:nvSpPr>
        <p:spPr>
          <a:xfrm>
            <a:off x="5612130" y="1966987"/>
            <a:ext cx="5806440" cy="4278094"/>
          </a:xfrm>
          <a:prstGeom prst="rect">
            <a:avLst/>
          </a:prstGeom>
        </p:spPr>
        <p:txBody>
          <a:bodyPr wrap="square">
            <a:spAutoFit/>
          </a:bodyPr>
          <a:lstStyle/>
          <a:p>
            <a:pPr marL="182563" lvl="0" algn="l"/>
            <a:r>
              <a:rPr lang="en-GB" sz="1600" b="1" dirty="0">
                <a:latin typeface="Calibri Light" panose="020F0302020204030204" pitchFamily="34" charset="0"/>
                <a:cs typeface="Calibri Light" panose="020F0302020204030204" pitchFamily="34" charset="0"/>
              </a:rPr>
              <a:t>Measures to implement the recommendation</a:t>
            </a:r>
          </a:p>
          <a:p>
            <a:pPr marL="285750" lvl="0" indent="-285750"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Ensure that Danish Country Programmes, as the main vehicle to securing a programmatic approach</a:t>
            </a:r>
            <a:r>
              <a:rPr lang="en-GB" sz="1600" i="1" dirty="0">
                <a:latin typeface="Calibri Light" panose="020F0302020204030204" pitchFamily="34" charset="0"/>
                <a:cs typeface="Calibri Light" panose="020F0302020204030204" pitchFamily="34" charset="0"/>
              </a:rPr>
              <a:t>, are prepared in full knowledge of the Guiding Principles of the Climate Envelope, which emphasises transformation as a principle of project effectiveness.</a:t>
            </a:r>
          </a:p>
          <a:p>
            <a:pPr marL="285750" lvl="0" indent="-285750"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Strengthen collaboration with bilateral and multilateral partners in-country that </a:t>
            </a:r>
            <a:r>
              <a:rPr lang="en-GB" sz="1600" i="1" dirty="0">
                <a:latin typeface="Calibri Light" panose="020F0302020204030204" pitchFamily="34" charset="0"/>
                <a:cs typeface="Calibri Light" panose="020F0302020204030204" pitchFamily="34" charset="0"/>
              </a:rPr>
              <a:t>are leading climate change adaptation initiatives with national and local governments.</a:t>
            </a:r>
          </a:p>
          <a:p>
            <a:pPr marL="285750" lvl="0" indent="-285750"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Develop specific guidance on how programme and projects can contribute to the goal of transformation.</a:t>
            </a:r>
          </a:p>
          <a:p>
            <a:pPr marL="285750" lvl="0" indent="-285750"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285750" lvl="0" indent="-285750" algn="l">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Ensure embassy staff are capacitated </a:t>
            </a:r>
            <a:r>
              <a:rPr lang="en-GB" sz="1600" i="1" dirty="0">
                <a:latin typeface="Calibri Light" panose="020F0302020204030204" pitchFamily="34" charset="0"/>
                <a:cs typeface="Calibri Light" panose="020F0302020204030204" pitchFamily="34" charset="0"/>
              </a:rPr>
              <a:t>to contribute effectively in national forums on climate change.</a:t>
            </a:r>
          </a:p>
        </p:txBody>
      </p:sp>
      <p:sp>
        <p:nvSpPr>
          <p:cNvPr id="8" name="Rectangle 7">
            <a:extLst>
              <a:ext uri="{FF2B5EF4-FFF2-40B4-BE49-F238E27FC236}">
                <a16:creationId xmlns:a16="http://schemas.microsoft.com/office/drawing/2014/main" id="{92DB0211-2B65-4F47-A5EB-6B35747AA3DC}"/>
              </a:ext>
            </a:extLst>
          </p:cNvPr>
          <p:cNvSpPr/>
          <p:nvPr/>
        </p:nvSpPr>
        <p:spPr>
          <a:xfrm>
            <a:off x="484772" y="1964329"/>
            <a:ext cx="4578718" cy="3046988"/>
          </a:xfrm>
          <a:prstGeom prst="rect">
            <a:avLst/>
          </a:prstGeom>
        </p:spPr>
        <p:txBody>
          <a:bodyPr wrap="square">
            <a:spAutoFit/>
          </a:bodyPr>
          <a:lstStyle/>
          <a:p>
            <a:pPr marL="182563" indent="-182563" algn="just"/>
            <a:r>
              <a:rPr lang="en-GB" sz="1600" b="1" i="1" dirty="0">
                <a:latin typeface="Calibri Light" panose="020F0302020204030204" pitchFamily="34" charset="0"/>
                <a:cs typeface="Calibri Light" panose="020F0302020204030204" pitchFamily="34" charset="0"/>
              </a:rPr>
              <a:t>Rationale: </a:t>
            </a:r>
          </a:p>
          <a:p>
            <a:pPr marL="182563" indent="-182563" algn="just"/>
            <a:endParaRPr lang="en-GB" sz="1600" i="1" dirty="0">
              <a:latin typeface="Calibri Light" panose="020F0302020204030204" pitchFamily="34" charset="0"/>
              <a:cs typeface="Calibri Light" panose="020F0302020204030204" pitchFamily="34" charset="0"/>
            </a:endParaRPr>
          </a:p>
          <a:p>
            <a:pPr marL="182563" indent="-182563" algn="just"/>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Greater potential for working with others- especially where the Danish representation does not have the resources to lead</a:t>
            </a:r>
          </a:p>
          <a:p>
            <a:pPr marL="182563"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just">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Stronger engagement with key actors at the sub-national level, including civil society, the private sector and local government is needed to complement and bridge the gap between national policy and implementation.</a:t>
            </a:r>
          </a:p>
        </p:txBody>
      </p:sp>
      <p:sp>
        <p:nvSpPr>
          <p:cNvPr id="9" name="Rectangle 8">
            <a:extLst>
              <a:ext uri="{FF2B5EF4-FFF2-40B4-BE49-F238E27FC236}">
                <a16:creationId xmlns:a16="http://schemas.microsoft.com/office/drawing/2014/main" id="{55C1AF63-29A3-4790-B776-5873406E0B82}"/>
              </a:ext>
            </a:extLst>
          </p:cNvPr>
          <p:cNvSpPr/>
          <p:nvPr/>
        </p:nvSpPr>
        <p:spPr>
          <a:xfrm>
            <a:off x="396240" y="697760"/>
            <a:ext cx="11141236" cy="830997"/>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1" name="Rectangle 10">
            <a:extLst>
              <a:ext uri="{FF2B5EF4-FFF2-40B4-BE49-F238E27FC236}">
                <a16:creationId xmlns:a16="http://schemas.microsoft.com/office/drawing/2014/main" id="{7D47A98F-0A42-43F1-AE03-004A4ABEABC2}"/>
              </a:ext>
            </a:extLst>
          </p:cNvPr>
          <p:cNvSpPr/>
          <p:nvPr/>
        </p:nvSpPr>
        <p:spPr>
          <a:xfrm>
            <a:off x="5474971" y="1902664"/>
            <a:ext cx="6039646" cy="4463846"/>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3" name="Oval 36">
            <a:extLst>
              <a:ext uri="{FF2B5EF4-FFF2-40B4-BE49-F238E27FC236}">
                <a16:creationId xmlns:a16="http://schemas.microsoft.com/office/drawing/2014/main" id="{F33F86DE-8317-4585-8751-313148CCF0E4}"/>
              </a:ext>
            </a:extLst>
          </p:cNvPr>
          <p:cNvSpPr/>
          <p:nvPr/>
        </p:nvSpPr>
        <p:spPr>
          <a:xfrm>
            <a:off x="116179" y="448151"/>
            <a:ext cx="561926" cy="5098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31746" cap="flat" cmpd="sng" algn="ctr">
            <a:solidFill>
              <a:srgbClr val="FFFFFF"/>
            </a:solidFill>
            <a:prstDash val="solid"/>
            <a:round/>
            <a:headEnd type="none" w="med" len="med"/>
            <a:tailEnd type="none" w="med" len="med"/>
          </a:ln>
        </p:spPr>
        <p:txBody>
          <a:bodyPr vert="horz" wrap="square" lIns="0" tIns="0" rIns="0" bIns="0" anchor="ctr" anchorCtr="1" compatLnSpc="1">
            <a:noAutofit/>
          </a:bodyPr>
          <a:lstStyle/>
          <a:p>
            <a:pPr algn="ctr" defTabSz="914428">
              <a:defRPr sz="1800" b="0" i="0" u="none" strike="noStrike" kern="0" cap="none" spc="0" baseline="0">
                <a:solidFill>
                  <a:srgbClr val="000000"/>
                </a:solidFill>
                <a:uFillTx/>
              </a:defRPr>
            </a:pPr>
            <a:r>
              <a:rPr lang="en-GB" sz="2000" b="1" dirty="0">
                <a:solidFill>
                  <a:srgbClr val="FFFFFF"/>
                </a:solidFill>
                <a:latin typeface="Arial" pitchFamily="34"/>
                <a:ea typeface="ＭＳ Ｐゴシック" pitchFamily="34"/>
                <a:cs typeface=""/>
              </a:rPr>
              <a:t>R5 </a:t>
            </a:r>
          </a:p>
        </p:txBody>
      </p:sp>
    </p:spTree>
    <p:extLst>
      <p:ext uri="{BB962C8B-B14F-4D97-AF65-F5344CB8AC3E}">
        <p14:creationId xmlns:p14="http://schemas.microsoft.com/office/powerpoint/2010/main" val="18313597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7E6F53-2424-426D-9EF7-00D801F3F448}"/>
              </a:ext>
            </a:extLst>
          </p:cNvPr>
          <p:cNvSpPr/>
          <p:nvPr/>
        </p:nvSpPr>
        <p:spPr>
          <a:xfrm>
            <a:off x="397142" y="1902664"/>
            <a:ext cx="4903470" cy="4463846"/>
          </a:xfrm>
          <a:prstGeom prst="rect">
            <a:avLst/>
          </a:prstGeom>
          <a:solidFill>
            <a:schemeClr val="bg1">
              <a:lumMod val="95000"/>
            </a:schemeClr>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 name="Slide Number Placeholder 1">
            <a:extLst>
              <a:ext uri="{FF2B5EF4-FFF2-40B4-BE49-F238E27FC236}">
                <a16:creationId xmlns:a16="http://schemas.microsoft.com/office/drawing/2014/main" id="{DC2ED1D8-1ED7-4B10-B4EC-CD311B886C37}"/>
              </a:ext>
            </a:extLst>
          </p:cNvPr>
          <p:cNvSpPr>
            <a:spLocks noGrp="1"/>
          </p:cNvSpPr>
          <p:nvPr>
            <p:ph type="sldNum" sz="quarter" idx="2"/>
          </p:nvPr>
        </p:nvSpPr>
        <p:spPr/>
        <p:txBody>
          <a:bodyPr/>
          <a:lstStyle/>
          <a:p>
            <a:fld id="{86CB4B4D-7CA3-9044-876B-883B54F8677D}" type="slidenum">
              <a:rPr lang="en-GB" smtClean="0"/>
              <a:pPr/>
              <a:t>15</a:t>
            </a:fld>
            <a:endParaRPr lang="en-GB" dirty="0"/>
          </a:p>
        </p:txBody>
      </p:sp>
      <p:sp>
        <p:nvSpPr>
          <p:cNvPr id="3" name="Rectangle 2">
            <a:extLst>
              <a:ext uri="{FF2B5EF4-FFF2-40B4-BE49-F238E27FC236}">
                <a16:creationId xmlns:a16="http://schemas.microsoft.com/office/drawing/2014/main" id="{C6BEF51D-8337-461B-8436-3F3F0322E800}"/>
              </a:ext>
            </a:extLst>
          </p:cNvPr>
          <p:cNvSpPr/>
          <p:nvPr/>
        </p:nvSpPr>
        <p:spPr>
          <a:xfrm>
            <a:off x="396240" y="840872"/>
            <a:ext cx="11141236" cy="338554"/>
          </a:xfrm>
          <a:prstGeom prst="rect">
            <a:avLst/>
          </a:prstGeom>
        </p:spPr>
        <p:txBody>
          <a:bodyPr wrap="square">
            <a:spAutoFit/>
          </a:bodyPr>
          <a:lstStyle/>
          <a:p>
            <a:pPr marL="174625" algn="just"/>
            <a:r>
              <a:rPr lang="en-GB" sz="1600" b="1" dirty="0">
                <a:latin typeface="Calibri Light" panose="020F0302020204030204" pitchFamily="34" charset="0"/>
                <a:cs typeface="Calibri Light" panose="020F0302020204030204" pitchFamily="34" charset="0"/>
              </a:rPr>
              <a:t>Develop internal sharing mechanisms and enhance the learning </a:t>
            </a:r>
            <a:r>
              <a:rPr lang="en-GB" sz="1600" dirty="0">
                <a:latin typeface="Calibri Light" panose="020F0302020204030204" pitchFamily="34" charset="0"/>
                <a:cs typeface="Calibri Light" panose="020F0302020204030204" pitchFamily="34" charset="0"/>
              </a:rPr>
              <a:t>from and contribution to the global landscape.</a:t>
            </a:r>
          </a:p>
        </p:txBody>
      </p:sp>
      <p:sp>
        <p:nvSpPr>
          <p:cNvPr id="4" name="TextBox 3">
            <a:extLst>
              <a:ext uri="{FF2B5EF4-FFF2-40B4-BE49-F238E27FC236}">
                <a16:creationId xmlns:a16="http://schemas.microsoft.com/office/drawing/2014/main" id="{129C176E-26EF-4DBC-AB15-85C97A9943E0}"/>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and measures</a:t>
            </a:r>
          </a:p>
        </p:txBody>
      </p:sp>
      <p:sp>
        <p:nvSpPr>
          <p:cNvPr id="6" name="Rectangle 5">
            <a:extLst>
              <a:ext uri="{FF2B5EF4-FFF2-40B4-BE49-F238E27FC236}">
                <a16:creationId xmlns:a16="http://schemas.microsoft.com/office/drawing/2014/main" id="{D116D436-5351-404A-A75C-1F1868E913B0}"/>
              </a:ext>
            </a:extLst>
          </p:cNvPr>
          <p:cNvSpPr/>
          <p:nvPr/>
        </p:nvSpPr>
        <p:spPr>
          <a:xfrm>
            <a:off x="5602514" y="1924717"/>
            <a:ext cx="5743486" cy="3785652"/>
          </a:xfrm>
          <a:prstGeom prst="rect">
            <a:avLst/>
          </a:prstGeom>
        </p:spPr>
        <p:txBody>
          <a:bodyPr wrap="square">
            <a:spAutoFit/>
          </a:bodyPr>
          <a:lstStyle/>
          <a:p>
            <a:pPr marL="182563" lvl="0" algn="l"/>
            <a:r>
              <a:rPr lang="en-GB" sz="1600" b="1" dirty="0">
                <a:latin typeface="Calibri Light" panose="020F0302020204030204" pitchFamily="34" charset="0"/>
                <a:cs typeface="Calibri Light" panose="020F0302020204030204" pitchFamily="34" charset="0"/>
              </a:rPr>
              <a:t>Measures to implement the recommendation</a:t>
            </a:r>
          </a:p>
          <a:p>
            <a:pPr marL="285750" lvl="0" indent="-285750"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lvl="0" indent="-182563"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Mobilise the Danish public and private sector experience </a:t>
            </a:r>
            <a:r>
              <a:rPr lang="en-GB" sz="1600" i="1" dirty="0">
                <a:latin typeface="Calibri Light" panose="020F0302020204030204" pitchFamily="34" charset="0"/>
                <a:cs typeface="Calibri Light" panose="020F0302020204030204" pitchFamily="34" charset="0"/>
              </a:rPr>
              <a:t>and skill set within climate change adaptation (urban planning/sustainable drainage; coastal zone management/weather information and modelling including flood)</a:t>
            </a:r>
          </a:p>
          <a:p>
            <a:pPr marL="182563" lvl="0"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lvl="0" indent="-182563"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Work closely with others to develop common agenda </a:t>
            </a:r>
            <a:r>
              <a:rPr lang="en-GB" sz="1600" i="1" dirty="0">
                <a:latin typeface="Calibri Light" panose="020F0302020204030204" pitchFamily="34" charset="0"/>
                <a:cs typeface="Calibri Light" panose="020F0302020204030204" pitchFamily="34" charset="0"/>
              </a:rPr>
              <a:t>to share the burden of engaging with the global landscape.</a:t>
            </a:r>
          </a:p>
          <a:p>
            <a:pPr marL="182563" lvl="0"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lvl="0" indent="-182563"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Reduce the number of organisations and initiatives that Denmark engages with </a:t>
            </a:r>
            <a:r>
              <a:rPr lang="en-GB" sz="1600" i="1" dirty="0">
                <a:latin typeface="Calibri Light" panose="020F0302020204030204" pitchFamily="34" charset="0"/>
                <a:cs typeface="Calibri Light" panose="020F0302020204030204" pitchFamily="34" charset="0"/>
              </a:rPr>
              <a:t>in order to concentrate resources.</a:t>
            </a:r>
          </a:p>
          <a:p>
            <a:pPr marL="182563" lvl="0" indent="-182563" algn="just">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lvl="0" indent="-182563" algn="just">
              <a:buFont typeface="Arial" panose="020B0604020202020204" pitchFamily="34" charset="0"/>
              <a:buChar char="•"/>
            </a:pPr>
            <a:r>
              <a:rPr lang="en-GB" sz="1600" b="1" i="1" dirty="0">
                <a:latin typeface="Calibri Light" panose="020F0302020204030204" pitchFamily="34" charset="0"/>
                <a:cs typeface="Calibri Light" panose="020F0302020204030204" pitchFamily="34" charset="0"/>
              </a:rPr>
              <a:t>Increase the human and other resources devoted to climate change adaptation </a:t>
            </a:r>
            <a:r>
              <a:rPr lang="en-GB" sz="1600" i="1" dirty="0">
                <a:latin typeface="Calibri Light" panose="020F0302020204030204" pitchFamily="34" charset="0"/>
                <a:cs typeface="Calibri Light" panose="020F0302020204030204" pitchFamily="34" charset="0"/>
              </a:rPr>
              <a:t>policy, research and influence</a:t>
            </a:r>
            <a:r>
              <a:rPr lang="en-GB" sz="1600" b="1" i="1" dirty="0">
                <a:latin typeface="Calibri Light" panose="020F0302020204030204" pitchFamily="34" charset="0"/>
                <a:cs typeface="Calibri Light" panose="020F0302020204030204" pitchFamily="34" charset="0"/>
              </a:rPr>
              <a:t>.</a:t>
            </a:r>
            <a:endParaRPr lang="en-GB" sz="1600" i="1" dirty="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92DB0211-2B65-4F47-A5EB-6B35747AA3DC}"/>
              </a:ext>
            </a:extLst>
          </p:cNvPr>
          <p:cNvSpPr/>
          <p:nvPr/>
        </p:nvSpPr>
        <p:spPr>
          <a:xfrm>
            <a:off x="484771" y="1964329"/>
            <a:ext cx="4682315" cy="4524315"/>
          </a:xfrm>
          <a:prstGeom prst="rect">
            <a:avLst/>
          </a:prstGeom>
        </p:spPr>
        <p:txBody>
          <a:bodyPr wrap="square">
            <a:spAutoFit/>
          </a:bodyPr>
          <a:lstStyle/>
          <a:p>
            <a:pPr marL="182563" indent="-182563" algn="just"/>
            <a:r>
              <a:rPr lang="en-GB" sz="1600" b="1" i="1" dirty="0">
                <a:latin typeface="Calibri Light" panose="020F0302020204030204" pitchFamily="34" charset="0"/>
                <a:cs typeface="Calibri Light" panose="020F0302020204030204" pitchFamily="34" charset="0"/>
              </a:rPr>
              <a:t>Rationale: </a:t>
            </a:r>
          </a:p>
          <a:p>
            <a:pPr marL="182563" indent="-182563" algn="just"/>
            <a:endParaRPr lang="en-GB" sz="1600" i="1" dirty="0">
              <a:latin typeface="Calibri Light" panose="020F0302020204030204" pitchFamily="34" charset="0"/>
              <a:cs typeface="Calibri Light" panose="020F0302020204030204" pitchFamily="34" charset="0"/>
            </a:endParaRPr>
          </a:p>
          <a:p>
            <a:pPr marL="182563" indent="-182563" algn="l">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Although Denmark has had some influence in the global landscape, it has not contributed as fully as it could. </a:t>
            </a:r>
          </a:p>
          <a:p>
            <a:pPr marL="182563" indent="-182563"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l">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The research capacities as well as public and private sector expertise not yet fully mobilised </a:t>
            </a:r>
          </a:p>
          <a:p>
            <a:pPr marL="182563" indent="-182563"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l">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No clear channel for experience from the bilateral programmes to influence the global level discussions. </a:t>
            </a:r>
          </a:p>
          <a:p>
            <a:pPr marL="182563" indent="-182563" algn="l">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marL="182563" indent="-182563" algn="l">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Missing mechanism for information exchange and sharing on the engagement with the global landscape.</a:t>
            </a:r>
          </a:p>
          <a:p>
            <a:pPr algn="l"/>
            <a:r>
              <a:rPr lang="en-GB" sz="1600" i="1" dirty="0">
                <a:latin typeface="Calibri Light" panose="020F0302020204030204" pitchFamily="34" charset="0"/>
                <a:cs typeface="Calibri Light" panose="020F0302020204030204" pitchFamily="34" charset="0"/>
              </a:rPr>
              <a:t> </a:t>
            </a:r>
          </a:p>
          <a:p>
            <a:pPr marL="182563" indent="-182563" algn="l">
              <a:buFont typeface="Arial" panose="020B0604020202020204" pitchFamily="34" charset="0"/>
              <a:buChar char="•"/>
            </a:pPr>
            <a:r>
              <a:rPr lang="en-GB" sz="1600" i="1" dirty="0">
                <a:latin typeface="Calibri Light" panose="020F0302020204030204" pitchFamily="34" charset="0"/>
                <a:cs typeface="Calibri Light" panose="020F0302020204030204" pitchFamily="34" charset="0"/>
              </a:rPr>
              <a:t>Without greater resources – prioritisation is essential. </a:t>
            </a:r>
          </a:p>
        </p:txBody>
      </p:sp>
      <p:sp>
        <p:nvSpPr>
          <p:cNvPr id="9" name="Rectangle 8">
            <a:extLst>
              <a:ext uri="{FF2B5EF4-FFF2-40B4-BE49-F238E27FC236}">
                <a16:creationId xmlns:a16="http://schemas.microsoft.com/office/drawing/2014/main" id="{55C1AF63-29A3-4790-B776-5873406E0B82}"/>
              </a:ext>
            </a:extLst>
          </p:cNvPr>
          <p:cNvSpPr/>
          <p:nvPr/>
        </p:nvSpPr>
        <p:spPr>
          <a:xfrm>
            <a:off x="396240" y="697760"/>
            <a:ext cx="11141236" cy="830997"/>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1" name="Rectangle 10">
            <a:extLst>
              <a:ext uri="{FF2B5EF4-FFF2-40B4-BE49-F238E27FC236}">
                <a16:creationId xmlns:a16="http://schemas.microsoft.com/office/drawing/2014/main" id="{7D47A98F-0A42-43F1-AE03-004A4ABEABC2}"/>
              </a:ext>
            </a:extLst>
          </p:cNvPr>
          <p:cNvSpPr/>
          <p:nvPr/>
        </p:nvSpPr>
        <p:spPr>
          <a:xfrm>
            <a:off x="5602514" y="1902664"/>
            <a:ext cx="5934961" cy="4463846"/>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13" name="Oval 36">
            <a:extLst>
              <a:ext uri="{FF2B5EF4-FFF2-40B4-BE49-F238E27FC236}">
                <a16:creationId xmlns:a16="http://schemas.microsoft.com/office/drawing/2014/main" id="{F33F86DE-8317-4585-8751-313148CCF0E4}"/>
              </a:ext>
            </a:extLst>
          </p:cNvPr>
          <p:cNvSpPr/>
          <p:nvPr/>
        </p:nvSpPr>
        <p:spPr>
          <a:xfrm>
            <a:off x="116179" y="448151"/>
            <a:ext cx="561926" cy="5098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31746" cap="flat" cmpd="sng" algn="ctr">
            <a:solidFill>
              <a:srgbClr val="FFFFFF"/>
            </a:solidFill>
            <a:prstDash val="solid"/>
            <a:round/>
            <a:headEnd type="none" w="med" len="med"/>
            <a:tailEnd type="none" w="med" len="med"/>
          </a:ln>
        </p:spPr>
        <p:txBody>
          <a:bodyPr vert="horz" wrap="square" lIns="0" tIns="0" rIns="0" bIns="0" anchor="ctr" anchorCtr="1" compatLnSpc="1">
            <a:noAutofit/>
          </a:bodyPr>
          <a:lstStyle/>
          <a:p>
            <a:pPr algn="ctr" defTabSz="914428">
              <a:defRPr sz="1800" b="0" i="0" u="none" strike="noStrike" kern="0" cap="none" spc="0" baseline="0">
                <a:solidFill>
                  <a:srgbClr val="000000"/>
                </a:solidFill>
                <a:uFillTx/>
              </a:defRPr>
            </a:pPr>
            <a:r>
              <a:rPr lang="en-GB" sz="2000" b="1" dirty="0">
                <a:solidFill>
                  <a:srgbClr val="FFFFFF"/>
                </a:solidFill>
                <a:latin typeface="Arial" pitchFamily="34"/>
                <a:ea typeface="ＭＳ Ｐゴシック" pitchFamily="34"/>
                <a:cs typeface=""/>
              </a:rPr>
              <a:t>R6 </a:t>
            </a:r>
          </a:p>
        </p:txBody>
      </p:sp>
    </p:spTree>
    <p:extLst>
      <p:ext uri="{BB962C8B-B14F-4D97-AF65-F5344CB8AC3E}">
        <p14:creationId xmlns:p14="http://schemas.microsoft.com/office/powerpoint/2010/main" val="39441273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D55AF-CC82-419F-BCDE-09C5CDC6356B}"/>
              </a:ext>
            </a:extLst>
          </p:cNvPr>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Summary of learning across the evaluation   </a:t>
            </a:r>
          </a:p>
        </p:txBody>
      </p:sp>
      <p:sp>
        <p:nvSpPr>
          <p:cNvPr id="4" name="Rectangle 3">
            <a:extLst>
              <a:ext uri="{FF2B5EF4-FFF2-40B4-BE49-F238E27FC236}">
                <a16:creationId xmlns:a16="http://schemas.microsoft.com/office/drawing/2014/main" id="{65C9ED35-8256-4E3D-9988-6586A6F203AE}"/>
              </a:ext>
            </a:extLst>
          </p:cNvPr>
          <p:cNvSpPr/>
          <p:nvPr/>
        </p:nvSpPr>
        <p:spPr>
          <a:xfrm>
            <a:off x="2423159" y="981962"/>
            <a:ext cx="4809671" cy="5739713"/>
          </a:xfrm>
          <a:prstGeom prst="rect">
            <a:avLst/>
          </a:prstGeom>
        </p:spPr>
        <p:txBody>
          <a:bodyPr wrap="square">
            <a:spAutoFit/>
          </a:bodyPr>
          <a:lstStyle/>
          <a:p>
            <a:pPr marL="177800" lvl="0" indent="-1778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Working through civil society partners with a presence on the ground has built the resilience of highly marginalised groups</a:t>
            </a:r>
            <a:r>
              <a:rPr lang="en-GB" sz="1600" dirty="0">
                <a:latin typeface="Calibri Light" panose="020F0302020204030204" pitchFamily="34" charset="0"/>
                <a:ea typeface="Times New Roman" panose="02020603050405020304" pitchFamily="18" charset="0"/>
                <a:cs typeface="Calibri Light" panose="020F0302020204030204" pitchFamily="34" charset="0"/>
              </a:rPr>
              <a:t>, but without wider system change (including integration in government budgets) the gains are threatened.</a:t>
            </a:r>
          </a:p>
          <a:p>
            <a:pPr marL="177800" lvl="0" indent="-177800" algn="l">
              <a:lnSpc>
                <a:spcPct val="115000"/>
              </a:lnSpc>
              <a:buFont typeface="Symbol" panose="05050102010706020507" pitchFamily="18" charset="2"/>
              <a:buChar char=""/>
            </a:pPr>
            <a:endParaRPr lang="en-GB" sz="1600" dirty="0">
              <a:latin typeface="Calibri Light" panose="020F0302020204030204" pitchFamily="34" charset="0"/>
              <a:ea typeface="Times New Roman" panose="02020603050405020304" pitchFamily="18" charset="0"/>
              <a:cs typeface="Calibri Light" panose="020F0302020204030204" pitchFamily="34" charset="0"/>
            </a:endParaRPr>
          </a:p>
          <a:p>
            <a:pPr marL="177800" lvl="0" indent="-177800" algn="l">
              <a:lnSpc>
                <a:spcPct val="115000"/>
              </a:lnSpc>
              <a:buFont typeface="Symbol" panose="05050102010706020507" pitchFamily="18" charset="2"/>
              <a:buChar char=""/>
            </a:pPr>
            <a:r>
              <a:rPr lang="en-GB" sz="1600" b="1" u="sng" dirty="0">
                <a:latin typeface="Calibri Light" panose="020F0302020204030204" pitchFamily="34" charset="0"/>
                <a:ea typeface="Times New Roman" panose="02020603050405020304" pitchFamily="18" charset="0"/>
                <a:cs typeface="Calibri Light" panose="020F0302020204030204" pitchFamily="34" charset="0"/>
              </a:rPr>
              <a:t>Factors that led to higher levels of resilience and likely sustainability have been identified</a:t>
            </a:r>
            <a:r>
              <a:rPr lang="en-GB" sz="1600" b="1" dirty="0">
                <a:latin typeface="Calibri Light" panose="020F0302020204030204" pitchFamily="34" charset="0"/>
                <a:ea typeface="Times New Roman" panose="02020603050405020304" pitchFamily="18" charset="0"/>
                <a:cs typeface="Calibri Light" panose="020F0302020204030204" pitchFamily="34" charset="0"/>
              </a:rPr>
              <a:t> and </a:t>
            </a:r>
            <a:r>
              <a:rPr lang="en-GB" sz="1600" dirty="0">
                <a:latin typeface="Calibri Light" panose="020F0302020204030204" pitchFamily="34" charset="0"/>
                <a:ea typeface="Times New Roman" panose="02020603050405020304" pitchFamily="18" charset="0"/>
                <a:cs typeface="Calibri Light" panose="020F0302020204030204" pitchFamily="34" charset="0"/>
              </a:rPr>
              <a:t>include: building on local strategies for coping ; focus on community empowerment and  participation in decision-making; engagement with key actors at the sub-national level, including community-based organisations; facilitation of dialogue and cooperation among different stakeholders and; linking CCA with livelihoods and income streams.</a:t>
            </a:r>
          </a:p>
          <a:p>
            <a:pPr marL="177800" lvl="0" indent="-177800" algn="l">
              <a:lnSpc>
                <a:spcPct val="115000"/>
              </a:lnSpc>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177800" lvl="0" indent="-177800" algn="l">
              <a:lnSpc>
                <a:spcPct val="115000"/>
              </a:lnSpc>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It has not been easy within the bilateral cooperation to contribute to the resilience linked to long-term protection of ecosystems </a:t>
            </a:r>
            <a:r>
              <a:rPr lang="en-GB" sz="1600" dirty="0">
                <a:latin typeface="Calibri Light" panose="020F0302020204030204" pitchFamily="34" charset="0"/>
                <a:ea typeface="Times New Roman" panose="02020603050405020304" pitchFamily="18" charset="0"/>
                <a:cs typeface="Calibri Light" panose="020F0302020204030204" pitchFamily="34" charset="0"/>
              </a:rPr>
              <a:t>- especially those that are transboundary or reginal in nature. </a:t>
            </a:r>
            <a:endParaRPr lang="en-GB" sz="1600" dirty="0">
              <a:latin typeface="Calibri Light" panose="020F0302020204030204" pitchFamily="34" charset="0"/>
              <a:cs typeface="Calibri Light" panose="020F0302020204030204" pitchFamily="34" charset="0"/>
            </a:endParaRPr>
          </a:p>
        </p:txBody>
      </p:sp>
      <p:grpSp>
        <p:nvGrpSpPr>
          <p:cNvPr id="5" name="Group 4">
            <a:extLst>
              <a:ext uri="{FF2B5EF4-FFF2-40B4-BE49-F238E27FC236}">
                <a16:creationId xmlns:a16="http://schemas.microsoft.com/office/drawing/2014/main" id="{2472D7D7-F88E-4EDE-A4BC-A021A2F1401A}"/>
              </a:ext>
            </a:extLst>
          </p:cNvPr>
          <p:cNvGrpSpPr/>
          <p:nvPr/>
        </p:nvGrpSpPr>
        <p:grpSpPr>
          <a:xfrm>
            <a:off x="288925" y="902424"/>
            <a:ext cx="1966852" cy="5679586"/>
            <a:chOff x="-7398" y="0"/>
            <a:chExt cx="1250950" cy="1524000"/>
          </a:xfrm>
          <a:solidFill>
            <a:schemeClr val="accent3">
              <a:lumMod val="40000"/>
              <a:lumOff val="60000"/>
            </a:schemeClr>
          </a:solidFill>
        </p:grpSpPr>
        <p:sp>
          <p:nvSpPr>
            <p:cNvPr id="6" name="Arrow: Pentagon 5">
              <a:extLst>
                <a:ext uri="{FF2B5EF4-FFF2-40B4-BE49-F238E27FC236}">
                  <a16:creationId xmlns:a16="http://schemas.microsoft.com/office/drawing/2014/main" id="{41CB1EEF-6BE9-450E-9250-A483EE87CC36}"/>
                </a:ext>
              </a:extLst>
            </p:cNvPr>
            <p:cNvSpPr/>
            <p:nvPr/>
          </p:nvSpPr>
          <p:spPr>
            <a:xfrm>
              <a:off x="-7398" y="0"/>
              <a:ext cx="1250950" cy="1524000"/>
            </a:xfrm>
            <a:prstGeom prst="homePlate">
              <a:avLst>
                <a:gd name="adj" fmla="val 17537"/>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 name="Text Box 54">
              <a:extLst>
                <a:ext uri="{FF2B5EF4-FFF2-40B4-BE49-F238E27FC236}">
                  <a16:creationId xmlns:a16="http://schemas.microsoft.com/office/drawing/2014/main" id="{E6BA2FFC-A433-447C-BB1C-48A92D9DF4B8}"/>
                </a:ext>
              </a:extLst>
            </p:cNvPr>
            <p:cNvSpPr txBox="1"/>
            <p:nvPr/>
          </p:nvSpPr>
          <p:spPr>
            <a:xfrm>
              <a:off x="71976" y="632157"/>
              <a:ext cx="1008451" cy="537467"/>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600" b="1" dirty="0">
                  <a:effectLst/>
                  <a:latin typeface="Garamond" panose="02020404030301010803" pitchFamily="18" charset="0"/>
                  <a:ea typeface="Times New Roman" panose="02020603050405020304" pitchFamily="18" charset="0"/>
                  <a:cs typeface="Times New Roman" panose="02020603050405020304" pitchFamily="18" charset="0"/>
                </a:rPr>
                <a:t>Climate change resilience </a:t>
              </a:r>
              <a:endParaRPr lang="en-GB"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pic>
        <p:nvPicPr>
          <p:cNvPr id="32" name="Picture 11" descr="page1image7001904">
            <a:extLst>
              <a:ext uri="{FF2B5EF4-FFF2-40B4-BE49-F238E27FC236}">
                <a16:creationId xmlns:a16="http://schemas.microsoft.com/office/drawing/2014/main" id="{EF682216-6DB9-4DC1-96AD-0D65775BDB3A}"/>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21059" t="21200" r="41156"/>
          <a:stretch>
            <a:fillRect/>
          </a:stretch>
        </p:blipFill>
        <p:spPr bwMode="auto">
          <a:xfrm>
            <a:off x="7400213" y="902424"/>
            <a:ext cx="4502863" cy="56795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789944C-92F5-47CA-963C-3D71C1303E1A}"/>
              </a:ext>
            </a:extLst>
          </p:cNvPr>
          <p:cNvSpPr/>
          <p:nvPr/>
        </p:nvSpPr>
        <p:spPr>
          <a:xfrm>
            <a:off x="2423159" y="902424"/>
            <a:ext cx="4809671" cy="5679586"/>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22998436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56C7B-EBFA-41F6-8455-D62A5DF0CA0B}"/>
              </a:ext>
            </a:extLst>
          </p:cNvPr>
          <p:cNvSpPr>
            <a:spLocks noGrp="1"/>
          </p:cNvSpPr>
          <p:nvPr>
            <p:ph type="sldNum" sz="quarter" idx="2"/>
          </p:nvPr>
        </p:nvSpPr>
        <p:spPr/>
        <p:txBody>
          <a:bodyPr/>
          <a:lstStyle/>
          <a:p>
            <a:fld id="{86CB4B4D-7CA3-9044-876B-883B54F8677D}" type="slidenum">
              <a:rPr lang="en-GB" smtClean="0"/>
              <a:pPr/>
              <a:t>17</a:t>
            </a:fld>
            <a:endParaRPr lang="en-GB" dirty="0"/>
          </a:p>
        </p:txBody>
      </p:sp>
      <p:sp>
        <p:nvSpPr>
          <p:cNvPr id="3" name="TextBox 2">
            <a:extLst>
              <a:ext uri="{FF2B5EF4-FFF2-40B4-BE49-F238E27FC236}">
                <a16:creationId xmlns:a16="http://schemas.microsoft.com/office/drawing/2014/main" id="{7D9D55AF-CC82-419F-BCDE-09C5CDC6356B}"/>
              </a:ext>
            </a:extLst>
          </p:cNvPr>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Summary of learning across the evaluation   </a:t>
            </a:r>
          </a:p>
        </p:txBody>
      </p:sp>
      <p:grpSp>
        <p:nvGrpSpPr>
          <p:cNvPr id="8" name="Group 7">
            <a:extLst>
              <a:ext uri="{FF2B5EF4-FFF2-40B4-BE49-F238E27FC236}">
                <a16:creationId xmlns:a16="http://schemas.microsoft.com/office/drawing/2014/main" id="{6C452DDC-B617-4C8C-9506-6D4BC14D5687}"/>
              </a:ext>
            </a:extLst>
          </p:cNvPr>
          <p:cNvGrpSpPr/>
          <p:nvPr/>
        </p:nvGrpSpPr>
        <p:grpSpPr>
          <a:xfrm>
            <a:off x="153117" y="997949"/>
            <a:ext cx="1819468" cy="4977433"/>
            <a:chOff x="0" y="0"/>
            <a:chExt cx="1250950" cy="1524000"/>
          </a:xfrm>
          <a:solidFill>
            <a:schemeClr val="accent3">
              <a:lumMod val="40000"/>
              <a:lumOff val="60000"/>
            </a:schemeClr>
          </a:solidFill>
        </p:grpSpPr>
        <p:sp>
          <p:nvSpPr>
            <p:cNvPr id="9" name="Arrow: Pentagon 8">
              <a:extLst>
                <a:ext uri="{FF2B5EF4-FFF2-40B4-BE49-F238E27FC236}">
                  <a16:creationId xmlns:a16="http://schemas.microsoft.com/office/drawing/2014/main" id="{B335CBAE-DF52-452B-80E5-6CAD7F895EC3}"/>
                </a:ext>
              </a:extLst>
            </p:cNvPr>
            <p:cNvSpPr/>
            <p:nvPr/>
          </p:nvSpPr>
          <p:spPr>
            <a:xfrm>
              <a:off x="0" y="0"/>
              <a:ext cx="1250950" cy="1524000"/>
            </a:xfrm>
            <a:prstGeom prst="homePlate">
              <a:avLst>
                <a:gd name="adj" fmla="val 17537"/>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 name="Text Box 54">
              <a:extLst>
                <a:ext uri="{FF2B5EF4-FFF2-40B4-BE49-F238E27FC236}">
                  <a16:creationId xmlns:a16="http://schemas.microsoft.com/office/drawing/2014/main" id="{3E6CB259-49B1-4B20-8176-7CAEC6607A65}"/>
                </a:ext>
              </a:extLst>
            </p:cNvPr>
            <p:cNvSpPr txBox="1"/>
            <p:nvPr/>
          </p:nvSpPr>
          <p:spPr>
            <a:xfrm>
              <a:off x="19050" y="707849"/>
              <a:ext cx="1092200" cy="250353"/>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GB" sz="1600" b="1" dirty="0">
                  <a:latin typeface="Garamond" panose="02020404030301010803" pitchFamily="18" charset="0"/>
                  <a:ea typeface="Times New Roman" panose="02020603050405020304" pitchFamily="18" charset="0"/>
                  <a:cs typeface="Times New Roman" panose="02020603050405020304" pitchFamily="18" charset="0"/>
                </a:rPr>
                <a:t>Mainstreaming</a:t>
              </a:r>
              <a:r>
                <a:rPr lang="en-GB" sz="1600" b="1"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64AA9834-21B1-4641-9E6D-949F8838E053}"/>
              </a:ext>
            </a:extLst>
          </p:cNvPr>
          <p:cNvSpPr/>
          <p:nvPr/>
        </p:nvSpPr>
        <p:spPr>
          <a:xfrm>
            <a:off x="2026921" y="958624"/>
            <a:ext cx="4848264" cy="5016758"/>
          </a:xfrm>
          <a:prstGeom prst="rect">
            <a:avLst/>
          </a:prstGeom>
        </p:spPr>
        <p:txBody>
          <a:bodyPr wrap="square">
            <a:spAutoFit/>
          </a:bodyPr>
          <a:lstStyle/>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Bilateral sector programmes offer an opportunity to mainstream CCA within but also beyond the traditionally considered sectors </a:t>
            </a:r>
            <a:r>
              <a:rPr lang="en-GB" sz="1600" dirty="0">
                <a:latin typeface="Calibri Light" panose="020F0302020204030204" pitchFamily="34" charset="0"/>
                <a:ea typeface="Times New Roman" panose="02020603050405020304" pitchFamily="18" charset="0"/>
                <a:cs typeface="Calibri Light" panose="020F0302020204030204" pitchFamily="34" charset="0"/>
              </a:rPr>
              <a:t>– especially as these programmes are financed over a 5 to 20-year horizon, often multi-donor in nature and benefit from close and trusting relationships built over many years.  In many, but not all cases, this opportunity has been overlooked.</a:t>
            </a:r>
          </a:p>
          <a:p>
            <a:pPr marL="342900" lvl="0" indent="-3429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Overcoming the implementation barriers to mainstreaming is a priority as policies are often in place but not implemented. </a:t>
            </a:r>
            <a:r>
              <a:rPr lang="en-GB" sz="1600" dirty="0">
                <a:latin typeface="Calibri Light" panose="020F0302020204030204" pitchFamily="34" charset="0"/>
                <a:ea typeface="Times New Roman" panose="02020603050405020304" pitchFamily="18" charset="0"/>
                <a:cs typeface="Calibri Light" panose="020F0302020204030204" pitchFamily="34" charset="0"/>
              </a:rPr>
              <a:t>In most sectors and in the support provided for mainstreaming CCA there is a significant gap between policy and practice.</a:t>
            </a:r>
          </a:p>
          <a:p>
            <a:pPr marL="342900" lvl="0" indent="-3429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Embassies and bilateral missions themselves often do not have the skill set and resources to effectively mainstream or contribute to CCA</a:t>
            </a:r>
            <a:r>
              <a:rPr lang="en-GB" sz="1600" dirty="0">
                <a:latin typeface="Calibri Light" panose="020F0302020204030204" pitchFamily="34" charset="0"/>
                <a:ea typeface="Times New Roman" panose="02020603050405020304" pitchFamily="18" charset="0"/>
                <a:cs typeface="Calibri Light" panose="020F0302020204030204" pitchFamily="34" charset="0"/>
              </a:rPr>
              <a:t>, at least not optimally – something more is needed from headquarters.</a:t>
            </a:r>
            <a:endParaRPr lang="en-GB" sz="1600" dirty="0">
              <a:latin typeface="Calibri Light" panose="020F0302020204030204" pitchFamily="34" charset="0"/>
              <a:cs typeface="Calibri Light" panose="020F0302020204030204" pitchFamily="34" charset="0"/>
            </a:endParaRPr>
          </a:p>
        </p:txBody>
      </p:sp>
      <p:pic>
        <p:nvPicPr>
          <p:cNvPr id="14" name="Image 31">
            <a:extLst>
              <a:ext uri="{FF2B5EF4-FFF2-40B4-BE49-F238E27FC236}">
                <a16:creationId xmlns:a16="http://schemas.microsoft.com/office/drawing/2014/main" id="{8CD5E07E-69CB-4143-B7FB-82AF349A481C}"/>
              </a:ext>
            </a:extLst>
          </p:cNvPr>
          <p:cNvPicPr/>
          <p:nvPr/>
        </p:nvPicPr>
        <p:blipFill rotWithShape="1">
          <a:blip r:embed="rId3" cstate="print">
            <a:extLst>
              <a:ext uri="{28A0092B-C50C-407E-A947-70E740481C1C}">
                <a14:useLocalDpi xmlns:a14="http://schemas.microsoft.com/office/drawing/2010/main" val="0"/>
              </a:ext>
            </a:extLst>
          </a:blip>
          <a:srcRect r="4974"/>
          <a:stretch/>
        </p:blipFill>
        <p:spPr bwMode="auto">
          <a:xfrm>
            <a:off x="7040164" y="997949"/>
            <a:ext cx="4848264" cy="4977433"/>
          </a:xfrm>
          <a:prstGeom prst="rect">
            <a:avLst/>
          </a:prstGeom>
          <a:noFill/>
          <a:ln>
            <a:noFill/>
          </a:ln>
        </p:spPr>
      </p:pic>
      <p:sp>
        <p:nvSpPr>
          <p:cNvPr id="15" name="Rectangle 14">
            <a:extLst>
              <a:ext uri="{FF2B5EF4-FFF2-40B4-BE49-F238E27FC236}">
                <a16:creationId xmlns:a16="http://schemas.microsoft.com/office/drawing/2014/main" id="{ECA9A9B2-0DF7-4BF6-B6DD-08939E1D266C}"/>
              </a:ext>
            </a:extLst>
          </p:cNvPr>
          <p:cNvSpPr/>
          <p:nvPr/>
        </p:nvSpPr>
        <p:spPr>
          <a:xfrm>
            <a:off x="2070696" y="958624"/>
            <a:ext cx="4736858" cy="5016758"/>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41724092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D55AF-CC82-419F-BCDE-09C5CDC6356B}"/>
              </a:ext>
            </a:extLst>
          </p:cNvPr>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Summary of learning across the evaluation   </a:t>
            </a:r>
          </a:p>
        </p:txBody>
      </p:sp>
      <p:grpSp>
        <p:nvGrpSpPr>
          <p:cNvPr id="5" name="Group 4">
            <a:extLst>
              <a:ext uri="{FF2B5EF4-FFF2-40B4-BE49-F238E27FC236}">
                <a16:creationId xmlns:a16="http://schemas.microsoft.com/office/drawing/2014/main" id="{2472D7D7-F88E-4EDE-A4BC-A021A2F1401A}"/>
              </a:ext>
            </a:extLst>
          </p:cNvPr>
          <p:cNvGrpSpPr/>
          <p:nvPr/>
        </p:nvGrpSpPr>
        <p:grpSpPr>
          <a:xfrm>
            <a:off x="310919" y="969503"/>
            <a:ext cx="1792202" cy="5215529"/>
            <a:chOff x="-23560" y="10460"/>
            <a:chExt cx="1250950" cy="1524000"/>
          </a:xfrm>
          <a:solidFill>
            <a:schemeClr val="accent3">
              <a:lumMod val="40000"/>
              <a:lumOff val="60000"/>
            </a:schemeClr>
          </a:solidFill>
        </p:grpSpPr>
        <p:sp>
          <p:nvSpPr>
            <p:cNvPr id="6" name="Arrow: Pentagon 5">
              <a:extLst>
                <a:ext uri="{FF2B5EF4-FFF2-40B4-BE49-F238E27FC236}">
                  <a16:creationId xmlns:a16="http://schemas.microsoft.com/office/drawing/2014/main" id="{41CB1EEF-6BE9-450E-9250-A483EE87CC36}"/>
                </a:ext>
              </a:extLst>
            </p:cNvPr>
            <p:cNvSpPr/>
            <p:nvPr/>
          </p:nvSpPr>
          <p:spPr>
            <a:xfrm>
              <a:off x="-23560" y="10460"/>
              <a:ext cx="1250950" cy="1524000"/>
            </a:xfrm>
            <a:prstGeom prst="homePlate">
              <a:avLst>
                <a:gd name="adj" fmla="val 17537"/>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 name="Text Box 54">
              <a:extLst>
                <a:ext uri="{FF2B5EF4-FFF2-40B4-BE49-F238E27FC236}">
                  <a16:creationId xmlns:a16="http://schemas.microsoft.com/office/drawing/2014/main" id="{E6BA2FFC-A433-447C-BB1C-48A92D9DF4B8}"/>
                </a:ext>
              </a:extLst>
            </p:cNvPr>
            <p:cNvSpPr txBox="1"/>
            <p:nvPr/>
          </p:nvSpPr>
          <p:spPr>
            <a:xfrm>
              <a:off x="20289" y="626128"/>
              <a:ext cx="1092200" cy="319238"/>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GB" sz="1600" b="1" dirty="0">
                  <a:latin typeface="Garamond" panose="02020404030301010803" pitchFamily="18" charset="0"/>
                  <a:ea typeface="Times New Roman" panose="02020603050405020304" pitchFamily="18" charset="0"/>
                  <a:cs typeface="Times New Roman" panose="02020603050405020304" pitchFamily="18" charset="0"/>
                </a:rPr>
                <a:t>Transformation</a:t>
              </a:r>
              <a:r>
                <a:rPr lang="en-GB" sz="1600" b="1"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sp>
        <p:nvSpPr>
          <p:cNvPr id="12" name="Rectangle 11">
            <a:extLst>
              <a:ext uri="{FF2B5EF4-FFF2-40B4-BE49-F238E27FC236}">
                <a16:creationId xmlns:a16="http://schemas.microsoft.com/office/drawing/2014/main" id="{6140AAFB-3C39-4690-8D1D-2115F9E56401}"/>
              </a:ext>
            </a:extLst>
          </p:cNvPr>
          <p:cNvSpPr/>
          <p:nvPr/>
        </p:nvSpPr>
        <p:spPr>
          <a:xfrm>
            <a:off x="2146896" y="982351"/>
            <a:ext cx="5195519" cy="5016758"/>
          </a:xfrm>
          <a:prstGeom prst="rect">
            <a:avLst/>
          </a:prstGeom>
        </p:spPr>
        <p:txBody>
          <a:bodyPr wrap="square">
            <a:spAutoFit/>
          </a:bodyPr>
          <a:lstStyle/>
          <a:p>
            <a:pPr marL="177800" lvl="0" indent="-1778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CCA transformation is only rarely framed as an explicit objective </a:t>
            </a:r>
            <a:r>
              <a:rPr lang="en-GB" sz="1600" dirty="0">
                <a:latin typeface="Calibri Light" panose="020F0302020204030204" pitchFamily="34" charset="0"/>
                <a:ea typeface="Times New Roman" panose="02020603050405020304" pitchFamily="18" charset="0"/>
                <a:cs typeface="Calibri Light" panose="020F0302020204030204" pitchFamily="34" charset="0"/>
              </a:rPr>
              <a:t>and often without an assessment on whether and if so how international cooperation can contribute  – this implies a strong diagnostic understanding of the challenges and opportunities, including an assessment of whether the process is genuinely partner initiated and led. </a:t>
            </a:r>
          </a:p>
          <a:p>
            <a:pPr marL="177800" lvl="0" indent="-177800" algn="l">
              <a:buFont typeface="Symbol" panose="05050102010706020507" pitchFamily="18" charset="2"/>
              <a:buChar char=""/>
            </a:pPr>
            <a:endParaRPr lang="en-GB" sz="1600" dirty="0">
              <a:latin typeface="Calibri Light" panose="020F0302020204030204" pitchFamily="34" charset="0"/>
              <a:ea typeface="Times New Roman" panose="02020603050405020304" pitchFamily="18" charset="0"/>
              <a:cs typeface="Calibri Light" panose="020F0302020204030204" pitchFamily="34" charset="0"/>
            </a:endParaRPr>
          </a:p>
          <a:p>
            <a:pPr marL="273050" lvl="0" indent="-1778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So far project-based cooperation has recorded most progress at community and local government level but only rarely is this joined up at all levels</a:t>
            </a:r>
            <a:r>
              <a:rPr lang="en-GB" sz="1600" dirty="0">
                <a:latin typeface="Calibri Light" panose="020F0302020204030204" pitchFamily="34" charset="0"/>
                <a:ea typeface="Times New Roman" panose="02020603050405020304" pitchFamily="18" charset="0"/>
                <a:cs typeface="Calibri Light" panose="020F0302020204030204" pitchFamily="34" charset="0"/>
              </a:rPr>
              <a:t>. Sustainable change and transformation demands public sector policy and system change as well as changes within the private sector and civil society in values, behaviour and awareness.</a:t>
            </a:r>
          </a:p>
          <a:p>
            <a:pPr marL="177800" lvl="0" indent="-1778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177800" lvl="0" indent="-1778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The political economy and scale are key factors that influence the realistic level of CCA transformation that can be achieved. </a:t>
            </a:r>
            <a:r>
              <a:rPr lang="en-GB" sz="1600" dirty="0">
                <a:latin typeface="Calibri Light" panose="020F0302020204030204" pitchFamily="34" charset="0"/>
                <a:ea typeface="Times New Roman" panose="02020603050405020304" pitchFamily="18" charset="0"/>
                <a:cs typeface="Calibri Light" panose="020F0302020204030204" pitchFamily="34" charset="0"/>
              </a:rPr>
              <a:t>Both imply a high degree of alignment with country actors and harmonisation with other development partners – this is difficult to achieve, if you go alone. </a:t>
            </a:r>
            <a:endParaRPr lang="en-GB" sz="1600" dirty="0">
              <a:latin typeface="Calibri Light" panose="020F0302020204030204" pitchFamily="34" charset="0"/>
              <a:cs typeface="Calibri Light" panose="020F0302020204030204" pitchFamily="34" charset="0"/>
            </a:endParaRPr>
          </a:p>
        </p:txBody>
      </p:sp>
      <p:pic>
        <p:nvPicPr>
          <p:cNvPr id="13" name="Picture 36" descr="page21image23358224">
            <a:extLst>
              <a:ext uri="{FF2B5EF4-FFF2-40B4-BE49-F238E27FC236}">
                <a16:creationId xmlns:a16="http://schemas.microsoft.com/office/drawing/2014/main" id="{52EE7B34-0FF4-4108-B716-E604B754F1DD}"/>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34911" r="22496" b="27144"/>
          <a:stretch>
            <a:fillRect/>
          </a:stretch>
        </p:blipFill>
        <p:spPr bwMode="auto">
          <a:xfrm>
            <a:off x="7429863" y="968840"/>
            <a:ext cx="4587966" cy="52155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E87A321-33A4-4423-B978-D649ACE1F8BC}"/>
              </a:ext>
            </a:extLst>
          </p:cNvPr>
          <p:cNvSpPr/>
          <p:nvPr/>
        </p:nvSpPr>
        <p:spPr>
          <a:xfrm>
            <a:off x="2146896" y="958623"/>
            <a:ext cx="5151846" cy="5262979"/>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34764255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56C7B-EBFA-41F6-8455-D62A5DF0CA0B}"/>
              </a:ext>
            </a:extLst>
          </p:cNvPr>
          <p:cNvSpPr>
            <a:spLocks noGrp="1"/>
          </p:cNvSpPr>
          <p:nvPr>
            <p:ph type="sldNum" sz="quarter" idx="2"/>
          </p:nvPr>
        </p:nvSpPr>
        <p:spPr/>
        <p:txBody>
          <a:bodyPr/>
          <a:lstStyle/>
          <a:p>
            <a:fld id="{86CB4B4D-7CA3-9044-876B-883B54F8677D}" type="slidenum">
              <a:rPr lang="en-GB" smtClean="0"/>
              <a:pPr/>
              <a:t>19</a:t>
            </a:fld>
            <a:endParaRPr lang="en-GB" dirty="0"/>
          </a:p>
        </p:txBody>
      </p:sp>
      <p:sp>
        <p:nvSpPr>
          <p:cNvPr id="3" name="TextBox 2">
            <a:extLst>
              <a:ext uri="{FF2B5EF4-FFF2-40B4-BE49-F238E27FC236}">
                <a16:creationId xmlns:a16="http://schemas.microsoft.com/office/drawing/2014/main" id="{7D9D55AF-CC82-419F-BCDE-09C5CDC6356B}"/>
              </a:ext>
            </a:extLst>
          </p:cNvPr>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Summary of learning across the evaluation   </a:t>
            </a:r>
          </a:p>
        </p:txBody>
      </p:sp>
      <p:grpSp>
        <p:nvGrpSpPr>
          <p:cNvPr id="8" name="Group 7">
            <a:extLst>
              <a:ext uri="{FF2B5EF4-FFF2-40B4-BE49-F238E27FC236}">
                <a16:creationId xmlns:a16="http://schemas.microsoft.com/office/drawing/2014/main" id="{6C452DDC-B617-4C8C-9506-6D4BC14D5687}"/>
              </a:ext>
            </a:extLst>
          </p:cNvPr>
          <p:cNvGrpSpPr/>
          <p:nvPr/>
        </p:nvGrpSpPr>
        <p:grpSpPr>
          <a:xfrm>
            <a:off x="326661" y="1184983"/>
            <a:ext cx="1578125" cy="3888384"/>
            <a:chOff x="0" y="0"/>
            <a:chExt cx="1250950" cy="1524000"/>
          </a:xfrm>
          <a:solidFill>
            <a:schemeClr val="accent3">
              <a:lumMod val="40000"/>
              <a:lumOff val="60000"/>
            </a:schemeClr>
          </a:solidFill>
        </p:grpSpPr>
        <p:sp>
          <p:nvSpPr>
            <p:cNvPr id="9" name="Arrow: Pentagon 8">
              <a:extLst>
                <a:ext uri="{FF2B5EF4-FFF2-40B4-BE49-F238E27FC236}">
                  <a16:creationId xmlns:a16="http://schemas.microsoft.com/office/drawing/2014/main" id="{B335CBAE-DF52-452B-80E5-6CAD7F895EC3}"/>
                </a:ext>
              </a:extLst>
            </p:cNvPr>
            <p:cNvSpPr/>
            <p:nvPr/>
          </p:nvSpPr>
          <p:spPr>
            <a:xfrm>
              <a:off x="0" y="0"/>
              <a:ext cx="1250950" cy="1524000"/>
            </a:xfrm>
            <a:prstGeom prst="homePlate">
              <a:avLst>
                <a:gd name="adj" fmla="val 17537"/>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dirty="0"/>
            </a:p>
          </p:txBody>
        </p:sp>
        <p:sp>
          <p:nvSpPr>
            <p:cNvPr id="10" name="Text Box 54">
              <a:extLst>
                <a:ext uri="{FF2B5EF4-FFF2-40B4-BE49-F238E27FC236}">
                  <a16:creationId xmlns:a16="http://schemas.microsoft.com/office/drawing/2014/main" id="{3E6CB259-49B1-4B20-8176-7CAEC6607A65}"/>
                </a:ext>
              </a:extLst>
            </p:cNvPr>
            <p:cNvSpPr txBox="1"/>
            <p:nvPr/>
          </p:nvSpPr>
          <p:spPr>
            <a:xfrm>
              <a:off x="19050" y="609782"/>
              <a:ext cx="1092200" cy="438277"/>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600" b="1" dirty="0">
                  <a:effectLst/>
                  <a:latin typeface="Garamond" panose="02020404030301010803" pitchFamily="18" charset="0"/>
                  <a:ea typeface="Times New Roman" panose="02020603050405020304" pitchFamily="18" charset="0"/>
                  <a:cs typeface="Times New Roman" panose="02020603050405020304" pitchFamily="18" charset="0"/>
                </a:rPr>
                <a:t>Climate change envelope </a:t>
              </a:r>
              <a:endParaRPr lang="en-GB"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79F0D9F-9978-481A-ACC6-9634642D26C0}"/>
              </a:ext>
            </a:extLst>
          </p:cNvPr>
          <p:cNvSpPr/>
          <p:nvPr/>
        </p:nvSpPr>
        <p:spPr>
          <a:xfrm>
            <a:off x="2130173" y="1113238"/>
            <a:ext cx="4557486" cy="4031873"/>
          </a:xfrm>
          <a:prstGeom prst="rect">
            <a:avLst/>
          </a:prstGeom>
        </p:spPr>
        <p:txBody>
          <a:bodyPr wrap="square">
            <a:spAutoFit/>
          </a:bodyPr>
          <a:lstStyle/>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CCA is complex, highly situation specific, long-term and challenged by uncertainty </a:t>
            </a:r>
            <a:r>
              <a:rPr lang="en-GB" sz="1600" dirty="0">
                <a:latin typeface="Calibri Light" panose="020F0302020204030204" pitchFamily="34" charset="0"/>
                <a:ea typeface="Times New Roman" panose="02020603050405020304" pitchFamily="18" charset="0"/>
                <a:cs typeface="Calibri Light" panose="020F0302020204030204" pitchFamily="34" charset="0"/>
              </a:rPr>
              <a:t>– improvements in the information environment are a trigger for change.</a:t>
            </a:r>
          </a:p>
          <a:p>
            <a:pPr marL="342900" lvl="0" indent="-3429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As effective CCA is influenced by many of the same factors as wider development it has not been easy to identify highly specific CCA interventions that are distinct from normal development </a:t>
            </a:r>
            <a:r>
              <a:rPr lang="en-GB" sz="1600" dirty="0">
                <a:latin typeface="Calibri Light" panose="020F0302020204030204" pitchFamily="34" charset="0"/>
                <a:ea typeface="Times New Roman" panose="02020603050405020304" pitchFamily="18" charset="0"/>
                <a:cs typeface="Calibri Light" panose="020F0302020204030204" pitchFamily="34" charset="0"/>
              </a:rPr>
              <a:t>cooperation.  </a:t>
            </a:r>
          </a:p>
          <a:p>
            <a:pPr marL="342900" lvl="0" indent="-3429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CCA is particularly well suited to bilateral programming as it is highly situation specific </a:t>
            </a:r>
            <a:r>
              <a:rPr lang="en-GB" sz="1600" dirty="0">
                <a:latin typeface="Calibri Light" panose="020F0302020204030204" pitchFamily="34" charset="0"/>
                <a:ea typeface="Times New Roman" panose="02020603050405020304" pitchFamily="18" charset="0"/>
                <a:cs typeface="Calibri Light" panose="020F0302020204030204" pitchFamily="34" charset="0"/>
              </a:rPr>
              <a:t>and can potentially contribute to awareness raising, the information environment and to longer term investments and decision making. </a:t>
            </a:r>
            <a:endParaRPr lang="en-GB" sz="1600" dirty="0">
              <a:latin typeface="Calibri Light" panose="020F0302020204030204" pitchFamily="34" charset="0"/>
              <a:cs typeface="Calibri Light" panose="020F0302020204030204" pitchFamily="34" charset="0"/>
            </a:endParaRPr>
          </a:p>
        </p:txBody>
      </p:sp>
      <p:pic>
        <p:nvPicPr>
          <p:cNvPr id="13" name="Picture 12" descr="Mangrove seedlings take root, Probolinggo, Indonesia">
            <a:extLst>
              <a:ext uri="{FF2B5EF4-FFF2-40B4-BE49-F238E27FC236}">
                <a16:creationId xmlns:a16="http://schemas.microsoft.com/office/drawing/2014/main" id="{D75B6C57-C0BE-4800-8E2F-9E9D2827FFCE}"/>
              </a:ext>
            </a:extLst>
          </p:cNvPr>
          <p:cNvPicPr>
            <a:picLocks noChangeAspect="1"/>
          </p:cNvPicPr>
          <p:nvPr/>
        </p:nvPicPr>
        <p:blipFill rotWithShape="1">
          <a:blip r:embed="rId3">
            <a:extLst>
              <a:ext uri="{28A0092B-C50C-407E-A947-70E740481C1C}">
                <a14:useLocalDpi xmlns:a14="http://schemas.microsoft.com/office/drawing/2010/main" val="0"/>
              </a:ext>
            </a:extLst>
          </a:blip>
          <a:srcRect l="11530" t="11929" r="34031" b="9445"/>
          <a:stretch/>
        </p:blipFill>
        <p:spPr bwMode="auto">
          <a:xfrm>
            <a:off x="6913046" y="1065965"/>
            <a:ext cx="4952293" cy="4031873"/>
          </a:xfrm>
          <a:prstGeom prst="rect">
            <a:avLst/>
          </a:prstGeom>
          <a:noFill/>
          <a:ln>
            <a:noFill/>
          </a:ln>
        </p:spPr>
      </p:pic>
      <p:sp>
        <p:nvSpPr>
          <p:cNvPr id="14" name="Rectangle 13">
            <a:extLst>
              <a:ext uri="{FF2B5EF4-FFF2-40B4-BE49-F238E27FC236}">
                <a16:creationId xmlns:a16="http://schemas.microsoft.com/office/drawing/2014/main" id="{1B472A25-DE7B-48FF-BAC2-2D069C80B5F4}"/>
              </a:ext>
            </a:extLst>
          </p:cNvPr>
          <p:cNvSpPr/>
          <p:nvPr/>
        </p:nvSpPr>
        <p:spPr>
          <a:xfrm>
            <a:off x="2103120" y="1049229"/>
            <a:ext cx="4584539" cy="4095882"/>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21325156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6C3E8-B68F-4F75-B4C4-6D2A2694B7F8}"/>
              </a:ext>
            </a:extLst>
          </p:cNvPr>
          <p:cNvSpPr>
            <a:spLocks noGrp="1"/>
          </p:cNvSpPr>
          <p:nvPr>
            <p:ph type="sldNum" sz="quarter" idx="2"/>
          </p:nvPr>
        </p:nvSpPr>
        <p:spPr/>
        <p:txBody>
          <a:bodyPr/>
          <a:lstStyle/>
          <a:p>
            <a:fld id="{86CB4B4D-7CA3-9044-876B-883B54F8677D}" type="slidenum">
              <a:rPr lang="en-GB" smtClean="0"/>
              <a:pPr/>
              <a:t>2</a:t>
            </a:fld>
            <a:endParaRPr lang="en-GB" dirty="0"/>
          </a:p>
        </p:txBody>
      </p:sp>
      <p:grpSp>
        <p:nvGrpSpPr>
          <p:cNvPr id="3" name="Group 2">
            <a:extLst>
              <a:ext uri="{FF2B5EF4-FFF2-40B4-BE49-F238E27FC236}">
                <a16:creationId xmlns:a16="http://schemas.microsoft.com/office/drawing/2014/main" id="{F44DA316-BB41-4ED1-998C-02E0615B0729}"/>
              </a:ext>
            </a:extLst>
          </p:cNvPr>
          <p:cNvGrpSpPr/>
          <p:nvPr/>
        </p:nvGrpSpPr>
        <p:grpSpPr>
          <a:xfrm>
            <a:off x="232229" y="3301279"/>
            <a:ext cx="11561727" cy="3128848"/>
            <a:chOff x="154248" y="3113586"/>
            <a:chExt cx="9597505" cy="2754427"/>
          </a:xfrm>
        </p:grpSpPr>
        <p:sp>
          <p:nvSpPr>
            <p:cNvPr id="4" name="Rectangle 13">
              <a:extLst>
                <a:ext uri="{FF2B5EF4-FFF2-40B4-BE49-F238E27FC236}">
                  <a16:creationId xmlns:a16="http://schemas.microsoft.com/office/drawing/2014/main" id="{3B4D7FA1-C2AF-44D3-97C8-21271E0FD1D1}"/>
                </a:ext>
              </a:extLst>
            </p:cNvPr>
            <p:cNvSpPr>
              <a:spLocks noChangeArrowheads="1"/>
            </p:cNvSpPr>
            <p:nvPr/>
          </p:nvSpPr>
          <p:spPr bwMode="auto">
            <a:xfrm>
              <a:off x="154248" y="3113586"/>
              <a:ext cx="1413352" cy="2754427"/>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35839" tIns="35839" rIns="35839" bIns="35839" anchor="ctr"/>
            <a:lstStyle/>
            <a:p>
              <a:pPr defTabSz="455334" eaLnBrk="0">
                <a:lnSpc>
                  <a:spcPct val="90000"/>
                </a:lnSpc>
                <a:buClr>
                  <a:schemeClr val="accent2"/>
                </a:buClr>
              </a:pPr>
              <a:r>
                <a:rPr lang="en-GB" sz="2000" b="1" dirty="0">
                  <a:solidFill>
                    <a:schemeClr val="tx1"/>
                  </a:solidFill>
                  <a:latin typeface="Calibri Light" panose="020F0302020204030204" pitchFamily="34" charset="0"/>
                  <a:cs typeface="Calibri Light" panose="020F0302020204030204" pitchFamily="34" charset="0"/>
                </a:rPr>
                <a:t>Questions</a:t>
              </a:r>
            </a:p>
          </p:txBody>
        </p:sp>
        <p:grpSp>
          <p:nvGrpSpPr>
            <p:cNvPr id="5" name="Group 4">
              <a:extLst>
                <a:ext uri="{FF2B5EF4-FFF2-40B4-BE49-F238E27FC236}">
                  <a16:creationId xmlns:a16="http://schemas.microsoft.com/office/drawing/2014/main" id="{9FA7117A-48EB-4B63-AB40-43B494179698}"/>
                </a:ext>
              </a:extLst>
            </p:cNvPr>
            <p:cNvGrpSpPr/>
            <p:nvPr/>
          </p:nvGrpSpPr>
          <p:grpSpPr>
            <a:xfrm>
              <a:off x="1645473" y="3468951"/>
              <a:ext cx="2509632" cy="738665"/>
              <a:chOff x="2880368" y="5080018"/>
              <a:chExt cx="4393062" cy="1348607"/>
            </a:xfrm>
          </p:grpSpPr>
          <p:sp>
            <p:nvSpPr>
              <p:cNvPr id="33" name="Rectangle 32">
                <a:extLst>
                  <a:ext uri="{FF2B5EF4-FFF2-40B4-BE49-F238E27FC236}">
                    <a16:creationId xmlns:a16="http://schemas.microsoft.com/office/drawing/2014/main" id="{736D131B-241B-47EA-A8F8-DB1532E0ED2D}"/>
                  </a:ext>
                </a:extLst>
              </p:cNvPr>
              <p:cNvSpPr/>
              <p:nvPr/>
            </p:nvSpPr>
            <p:spPr>
              <a:xfrm>
                <a:off x="2905151" y="5101836"/>
                <a:ext cx="4368279" cy="464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dirty="0">
                  <a:solidFill>
                    <a:srgbClr val="FFFFFF"/>
                  </a:solidFill>
                </a:endParaRPr>
              </a:p>
            </p:txBody>
          </p:sp>
          <p:sp>
            <p:nvSpPr>
              <p:cNvPr id="34" name="Rectangle 33">
                <a:extLst>
                  <a:ext uri="{FF2B5EF4-FFF2-40B4-BE49-F238E27FC236}">
                    <a16:creationId xmlns:a16="http://schemas.microsoft.com/office/drawing/2014/main" id="{74532183-E6EB-4A1C-A62D-895B7865FEAE}"/>
                  </a:ext>
                </a:extLst>
              </p:cNvPr>
              <p:cNvSpPr/>
              <p:nvPr/>
            </p:nvSpPr>
            <p:spPr>
              <a:xfrm>
                <a:off x="2880368" y="5080018"/>
                <a:ext cx="4344519" cy="1348607"/>
              </a:xfrm>
              <a:prstGeom prst="rect">
                <a:avLst/>
              </a:prstGeom>
            </p:spPr>
            <p:txBody>
              <a:bodyPr wrap="square">
                <a:spAutoFit/>
              </a:bodyPr>
              <a:lstStyle/>
              <a:p>
                <a:pPr algn="l"/>
                <a:r>
                  <a:rPr lang="en-GB" sz="1050" dirty="0">
                    <a:latin typeface="Calibri Light" panose="020F0302020204030204" pitchFamily="34" charset="0"/>
                    <a:cs typeface="Calibri Light" panose="020F0302020204030204" pitchFamily="34" charset="0"/>
                  </a:rPr>
                  <a:t>EQ 1: </a:t>
                </a:r>
                <a:r>
                  <a:rPr lang="en-GB" sz="1050" b="1" dirty="0">
                    <a:latin typeface="Calibri Light" panose="020F0302020204030204" pitchFamily="34" charset="0"/>
                    <a:cs typeface="Calibri Light" panose="020F0302020204030204" pitchFamily="34" charset="0"/>
                  </a:rPr>
                  <a:t>Mainstreaming</a:t>
                </a:r>
                <a:r>
                  <a:rPr lang="en-GB" sz="1050" dirty="0">
                    <a:latin typeface="Calibri Light" panose="020F0302020204030204" pitchFamily="34" charset="0"/>
                    <a:cs typeface="Calibri Light" panose="020F0302020204030204" pitchFamily="34" charset="0"/>
                  </a:rPr>
                  <a:t> approaches: How relevant and effective were approaches to mainstreaming across the Danida portfolio?</a:t>
                </a:r>
              </a:p>
            </p:txBody>
          </p:sp>
        </p:grpSp>
        <p:grpSp>
          <p:nvGrpSpPr>
            <p:cNvPr id="6" name="Group 5">
              <a:extLst>
                <a:ext uri="{FF2B5EF4-FFF2-40B4-BE49-F238E27FC236}">
                  <a16:creationId xmlns:a16="http://schemas.microsoft.com/office/drawing/2014/main" id="{09C6D1F2-1A5C-4D11-A6BC-27B25CE0254E}"/>
                </a:ext>
              </a:extLst>
            </p:cNvPr>
            <p:cNvGrpSpPr/>
            <p:nvPr/>
          </p:nvGrpSpPr>
          <p:grpSpPr>
            <a:xfrm>
              <a:off x="1669623" y="4083182"/>
              <a:ext cx="2488315" cy="543357"/>
              <a:chOff x="2942963" y="6076285"/>
              <a:chExt cx="4355747" cy="972768"/>
            </a:xfrm>
            <a:noFill/>
          </p:grpSpPr>
          <p:sp>
            <p:nvSpPr>
              <p:cNvPr id="31" name="Rectangle 30">
                <a:extLst>
                  <a:ext uri="{FF2B5EF4-FFF2-40B4-BE49-F238E27FC236}">
                    <a16:creationId xmlns:a16="http://schemas.microsoft.com/office/drawing/2014/main" id="{D80E6E2D-008F-442F-A822-5D1005A9BE64}"/>
                  </a:ext>
                </a:extLst>
              </p:cNvPr>
              <p:cNvSpPr/>
              <p:nvPr/>
            </p:nvSpPr>
            <p:spPr>
              <a:xfrm>
                <a:off x="2942963" y="6519469"/>
                <a:ext cx="4344521" cy="455393"/>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32" name="Rectangle 31">
                <a:extLst>
                  <a:ext uri="{FF2B5EF4-FFF2-40B4-BE49-F238E27FC236}">
                    <a16:creationId xmlns:a16="http://schemas.microsoft.com/office/drawing/2014/main" id="{7D056567-C38A-401F-881C-DBB9F0E1F1F8}"/>
                  </a:ext>
                </a:extLst>
              </p:cNvPr>
              <p:cNvSpPr/>
              <p:nvPr/>
            </p:nvSpPr>
            <p:spPr>
              <a:xfrm>
                <a:off x="2997837" y="6076285"/>
                <a:ext cx="4300873" cy="972768"/>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algn="l"/>
                <a:r>
                  <a:rPr lang="en-GB" sz="1050" dirty="0">
                    <a:latin typeface="Calibri Light" panose="020F0302020204030204" pitchFamily="34" charset="0"/>
                    <a:cs typeface="Calibri Light" panose="020F0302020204030204" pitchFamily="34" charset="0"/>
                  </a:rPr>
                  <a:t>EQ 2: </a:t>
                </a:r>
                <a:r>
                  <a:rPr lang="en-GB" sz="1050" b="1" dirty="0">
                    <a:latin typeface="Calibri Light" panose="020F0302020204030204" pitchFamily="34" charset="0"/>
                    <a:cs typeface="Calibri Light" panose="020F0302020204030204" pitchFamily="34" charset="0"/>
                  </a:rPr>
                  <a:t>Mainstreaming</a:t>
                </a:r>
                <a:r>
                  <a:rPr lang="en-GB" sz="1050" dirty="0">
                    <a:latin typeface="Calibri Light" panose="020F0302020204030204" pitchFamily="34" charset="0"/>
                    <a:cs typeface="Calibri Light" panose="020F0302020204030204" pitchFamily="34" charset="0"/>
                  </a:rPr>
                  <a:t> results: What are the implementation outcomes of CCA mainstreaming?</a:t>
                </a:r>
                <a:endParaRPr lang="en-GB" sz="1050" dirty="0">
                  <a:latin typeface="Calibri Light" panose="020F0302020204030204" pitchFamily="34" charset="0"/>
                  <a:ea typeface="Times New Roman" panose="02020603050405020304" pitchFamily="18" charset="0"/>
                  <a:cs typeface="Calibri Light" panose="020F0302020204030204" pitchFamily="34" charset="0"/>
                </a:endParaRPr>
              </a:p>
            </p:txBody>
          </p:sp>
        </p:grpSp>
        <p:grpSp>
          <p:nvGrpSpPr>
            <p:cNvPr id="7" name="Group 6">
              <a:extLst>
                <a:ext uri="{FF2B5EF4-FFF2-40B4-BE49-F238E27FC236}">
                  <a16:creationId xmlns:a16="http://schemas.microsoft.com/office/drawing/2014/main" id="{FD55756E-2B36-4716-9378-2056161DCE7B}"/>
                </a:ext>
              </a:extLst>
            </p:cNvPr>
            <p:cNvGrpSpPr/>
            <p:nvPr/>
          </p:nvGrpSpPr>
          <p:grpSpPr>
            <a:xfrm>
              <a:off x="1670389" y="5069560"/>
              <a:ext cx="2508699" cy="620582"/>
              <a:chOff x="2944301" y="7693685"/>
              <a:chExt cx="4391429" cy="1086321"/>
            </a:xfrm>
            <a:noFill/>
          </p:grpSpPr>
          <p:sp>
            <p:nvSpPr>
              <p:cNvPr id="29" name="Rectangle 28">
                <a:extLst>
                  <a:ext uri="{FF2B5EF4-FFF2-40B4-BE49-F238E27FC236}">
                    <a16:creationId xmlns:a16="http://schemas.microsoft.com/office/drawing/2014/main" id="{F31C0D62-4918-495C-8888-D6B837B58DC1}"/>
                  </a:ext>
                </a:extLst>
              </p:cNvPr>
              <p:cNvSpPr/>
              <p:nvPr/>
            </p:nvSpPr>
            <p:spPr>
              <a:xfrm>
                <a:off x="2944301" y="8097428"/>
                <a:ext cx="4342351" cy="445268"/>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30" name="Rectangle 29">
                <a:extLst>
                  <a:ext uri="{FF2B5EF4-FFF2-40B4-BE49-F238E27FC236}">
                    <a16:creationId xmlns:a16="http://schemas.microsoft.com/office/drawing/2014/main" id="{97B6540D-DB5B-47BE-A99F-D342CFF376D9}"/>
                  </a:ext>
                </a:extLst>
              </p:cNvPr>
              <p:cNvSpPr/>
              <p:nvPr/>
            </p:nvSpPr>
            <p:spPr>
              <a:xfrm>
                <a:off x="2991210" y="7693685"/>
                <a:ext cx="4344520" cy="1086321"/>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algn="l"/>
                <a:r>
                  <a:rPr lang="en-GB" sz="1050" dirty="0">
                    <a:latin typeface="Calibri Light" panose="020F0302020204030204" pitchFamily="34" charset="0"/>
                    <a:cs typeface="Calibri Light" panose="020F0302020204030204" pitchFamily="34" charset="0"/>
                  </a:rPr>
                  <a:t>EQ 7: </a:t>
                </a:r>
                <a:r>
                  <a:rPr lang="en-GB" sz="1050" b="1" dirty="0">
                    <a:latin typeface="Calibri Light" panose="020F0302020204030204" pitchFamily="34" charset="0"/>
                    <a:cs typeface="Calibri Light" panose="020F0302020204030204" pitchFamily="34" charset="0"/>
                  </a:rPr>
                  <a:t>Global</a:t>
                </a:r>
                <a:r>
                  <a:rPr lang="en-GB" sz="1050" dirty="0">
                    <a:latin typeface="Calibri Light" panose="020F0302020204030204" pitchFamily="34" charset="0"/>
                    <a:cs typeface="Calibri Light" panose="020F0302020204030204" pitchFamily="34" charset="0"/>
                  </a:rPr>
                  <a:t> results: Has the Danish engagement contributed to global discussions on support to CCA in developing countries? </a:t>
                </a:r>
              </a:p>
            </p:txBody>
          </p:sp>
        </p:grpSp>
        <p:grpSp>
          <p:nvGrpSpPr>
            <p:cNvPr id="8" name="Group 7">
              <a:extLst>
                <a:ext uri="{FF2B5EF4-FFF2-40B4-BE49-F238E27FC236}">
                  <a16:creationId xmlns:a16="http://schemas.microsoft.com/office/drawing/2014/main" id="{B50CB2B3-1F5D-49CC-9189-DE23BD8EDEAB}"/>
                </a:ext>
              </a:extLst>
            </p:cNvPr>
            <p:cNvGrpSpPr/>
            <p:nvPr/>
          </p:nvGrpSpPr>
          <p:grpSpPr>
            <a:xfrm>
              <a:off x="4310996" y="3481040"/>
              <a:ext cx="2612024" cy="743969"/>
              <a:chOff x="7460561" y="5089477"/>
              <a:chExt cx="4572299" cy="1302306"/>
            </a:xfrm>
            <a:noFill/>
          </p:grpSpPr>
          <p:sp>
            <p:nvSpPr>
              <p:cNvPr id="27" name="Rectangle 26">
                <a:extLst>
                  <a:ext uri="{FF2B5EF4-FFF2-40B4-BE49-F238E27FC236}">
                    <a16:creationId xmlns:a16="http://schemas.microsoft.com/office/drawing/2014/main" id="{2A28B355-19A1-490E-930C-3574300E4312}"/>
                  </a:ext>
                </a:extLst>
              </p:cNvPr>
              <p:cNvSpPr/>
              <p:nvPr/>
            </p:nvSpPr>
            <p:spPr>
              <a:xfrm>
                <a:off x="7631700" y="5089477"/>
                <a:ext cx="4401160" cy="44526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28" name="Rectangle 27">
                <a:extLst>
                  <a:ext uri="{FF2B5EF4-FFF2-40B4-BE49-F238E27FC236}">
                    <a16:creationId xmlns:a16="http://schemas.microsoft.com/office/drawing/2014/main" id="{373BC1AF-5048-4838-ABF1-17CEB846272B}"/>
                  </a:ext>
                </a:extLst>
              </p:cNvPr>
              <p:cNvSpPr/>
              <p:nvPr/>
            </p:nvSpPr>
            <p:spPr>
              <a:xfrm>
                <a:off x="7460561" y="5098764"/>
                <a:ext cx="4327901" cy="1293019"/>
              </a:xfrm>
              <a:prstGeom prst="rect">
                <a:avLst/>
              </a:prstGeom>
              <a:grpFill/>
            </p:spPr>
            <p:txBody>
              <a:bodyPr wrap="square">
                <a:spAutoFit/>
              </a:bodyPr>
              <a:lstStyle/>
              <a:p>
                <a:pPr algn="l"/>
                <a:r>
                  <a:rPr lang="en-GB" sz="1050" dirty="0">
                    <a:latin typeface="Calibri Light" panose="020F0302020204030204" pitchFamily="34" charset="0"/>
                    <a:cs typeface="Calibri Light" panose="020F0302020204030204" pitchFamily="34" charset="0"/>
                  </a:rPr>
                  <a:t>EQ 3: </a:t>
                </a:r>
                <a:r>
                  <a:rPr lang="en-GB" sz="1050" b="1" dirty="0">
                    <a:latin typeface="Calibri Light" panose="020F0302020204030204" pitchFamily="34" charset="0"/>
                    <a:cs typeface="Calibri Light" panose="020F0302020204030204" pitchFamily="34" charset="0"/>
                  </a:rPr>
                  <a:t>Spearhead</a:t>
                </a:r>
                <a:r>
                  <a:rPr lang="en-GB" sz="1050" dirty="0">
                    <a:latin typeface="Calibri Light" panose="020F0302020204030204" pitchFamily="34" charset="0"/>
                    <a:cs typeface="Calibri Light" panose="020F0302020204030204" pitchFamily="34" charset="0"/>
                  </a:rPr>
                  <a:t> CCA intervention areas:  To what extent did the Danish support contribute to putting in place the key building blocks required to address CCA?</a:t>
                </a:r>
              </a:p>
            </p:txBody>
          </p:sp>
        </p:grpSp>
        <p:grpSp>
          <p:nvGrpSpPr>
            <p:cNvPr id="9" name="Group 8">
              <a:extLst>
                <a:ext uri="{FF2B5EF4-FFF2-40B4-BE49-F238E27FC236}">
                  <a16:creationId xmlns:a16="http://schemas.microsoft.com/office/drawing/2014/main" id="{CE72091F-E508-442F-86C2-3CF06901265E}"/>
                </a:ext>
              </a:extLst>
            </p:cNvPr>
            <p:cNvGrpSpPr/>
            <p:nvPr/>
          </p:nvGrpSpPr>
          <p:grpSpPr>
            <a:xfrm>
              <a:off x="4356712" y="4098118"/>
              <a:ext cx="2555550" cy="620582"/>
              <a:chOff x="7540592" y="6144239"/>
              <a:chExt cx="4473442" cy="1086321"/>
            </a:xfrm>
            <a:noFill/>
          </p:grpSpPr>
          <p:sp>
            <p:nvSpPr>
              <p:cNvPr id="25" name="Rectangle 24">
                <a:extLst>
                  <a:ext uri="{FF2B5EF4-FFF2-40B4-BE49-F238E27FC236}">
                    <a16:creationId xmlns:a16="http://schemas.microsoft.com/office/drawing/2014/main" id="{18C38230-B6FA-4A6D-AAC5-FF0CB0EC9DE6}"/>
                  </a:ext>
                </a:extLst>
              </p:cNvPr>
              <p:cNvSpPr/>
              <p:nvPr/>
            </p:nvSpPr>
            <p:spPr>
              <a:xfrm>
                <a:off x="7669513" y="6563289"/>
                <a:ext cx="4344521" cy="445268"/>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26" name="Rectangle 25">
                <a:extLst>
                  <a:ext uri="{FF2B5EF4-FFF2-40B4-BE49-F238E27FC236}">
                    <a16:creationId xmlns:a16="http://schemas.microsoft.com/office/drawing/2014/main" id="{A78336D7-F566-41B9-9A05-F638CAB8861C}"/>
                  </a:ext>
                </a:extLst>
              </p:cNvPr>
              <p:cNvSpPr/>
              <p:nvPr/>
            </p:nvSpPr>
            <p:spPr>
              <a:xfrm>
                <a:off x="7540592" y="6144239"/>
                <a:ext cx="4295467" cy="1086321"/>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algn="l"/>
                <a:r>
                  <a:rPr lang="en-GB" sz="1050" dirty="0">
                    <a:latin typeface="Calibri Light" panose="020F0302020204030204" pitchFamily="34" charset="0"/>
                    <a:cs typeface="Calibri Light" panose="020F0302020204030204" pitchFamily="34" charset="0"/>
                  </a:rPr>
                  <a:t>EQ 4: </a:t>
                </a:r>
                <a:r>
                  <a:rPr lang="en-GB" sz="1050" b="1" dirty="0">
                    <a:latin typeface="Calibri Light" panose="020F0302020204030204" pitchFamily="34" charset="0"/>
                    <a:cs typeface="Calibri Light" panose="020F0302020204030204" pitchFamily="34" charset="0"/>
                  </a:rPr>
                  <a:t>Spearhead</a:t>
                </a:r>
                <a:r>
                  <a:rPr lang="en-GB" sz="1050" dirty="0">
                    <a:latin typeface="Calibri Light" panose="020F0302020204030204" pitchFamily="34" charset="0"/>
                    <a:cs typeface="Calibri Light" panose="020F0302020204030204" pitchFamily="34" charset="0"/>
                  </a:rPr>
                  <a:t> direct outcomes and impact of climate change adaptation projects: Has the resilience of poor and vulnerable people increased? </a:t>
                </a:r>
              </a:p>
            </p:txBody>
          </p:sp>
        </p:grpSp>
        <p:grpSp>
          <p:nvGrpSpPr>
            <p:cNvPr id="10" name="Group 9">
              <a:extLst>
                <a:ext uri="{FF2B5EF4-FFF2-40B4-BE49-F238E27FC236}">
                  <a16:creationId xmlns:a16="http://schemas.microsoft.com/office/drawing/2014/main" id="{CA957A77-FD6E-4DA4-BD24-37C6FF80B959}"/>
                </a:ext>
              </a:extLst>
            </p:cNvPr>
            <p:cNvGrpSpPr/>
            <p:nvPr/>
          </p:nvGrpSpPr>
          <p:grpSpPr>
            <a:xfrm>
              <a:off x="4345138" y="5027679"/>
              <a:ext cx="2566649" cy="704940"/>
              <a:chOff x="7520329" y="7650829"/>
              <a:chExt cx="4492872" cy="1233980"/>
            </a:xfrm>
            <a:noFill/>
          </p:grpSpPr>
          <p:sp>
            <p:nvSpPr>
              <p:cNvPr id="23" name="Rectangle 22">
                <a:extLst>
                  <a:ext uri="{FF2B5EF4-FFF2-40B4-BE49-F238E27FC236}">
                    <a16:creationId xmlns:a16="http://schemas.microsoft.com/office/drawing/2014/main" id="{A52F8F1C-C8A1-4880-904B-B1BF34CF772B}"/>
                  </a:ext>
                </a:extLst>
              </p:cNvPr>
              <p:cNvSpPr/>
              <p:nvPr/>
            </p:nvSpPr>
            <p:spPr>
              <a:xfrm>
                <a:off x="7670851" y="8136192"/>
                <a:ext cx="4342350" cy="44526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24" name="Rectangle 23">
                <a:extLst>
                  <a:ext uri="{FF2B5EF4-FFF2-40B4-BE49-F238E27FC236}">
                    <a16:creationId xmlns:a16="http://schemas.microsoft.com/office/drawing/2014/main" id="{625DBFDE-2904-4946-9EAB-B62E1604296F}"/>
                  </a:ext>
                </a:extLst>
              </p:cNvPr>
              <p:cNvSpPr/>
              <p:nvPr/>
            </p:nvSpPr>
            <p:spPr>
              <a:xfrm>
                <a:off x="7520329" y="7650829"/>
                <a:ext cx="4298809" cy="123398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algn="l"/>
                <a:r>
                  <a:rPr lang="en-GB" sz="1050" dirty="0">
                    <a:latin typeface="Calibri Light" panose="020F0302020204030204" pitchFamily="34" charset="0"/>
                    <a:cs typeface="Calibri Light" panose="020F0302020204030204" pitchFamily="34" charset="0"/>
                  </a:rPr>
                  <a:t>EQ 8: </a:t>
                </a:r>
                <a:r>
                  <a:rPr lang="en-GB" sz="1050" b="1" dirty="0">
                    <a:latin typeface="Calibri Light" panose="020F0302020204030204" pitchFamily="34" charset="0"/>
                    <a:cs typeface="Calibri Light" panose="020F0302020204030204" pitchFamily="34" charset="0"/>
                  </a:rPr>
                  <a:t>Global</a:t>
                </a:r>
                <a:r>
                  <a:rPr lang="en-GB" sz="1050" dirty="0">
                    <a:latin typeface="Calibri Light" panose="020F0302020204030204" pitchFamily="34" charset="0"/>
                    <a:cs typeface="Calibri Light" panose="020F0302020204030204" pitchFamily="34" charset="0"/>
                  </a:rPr>
                  <a:t> strategic approach: What were the factors that led to influence or lack of influence? </a:t>
                </a:r>
              </a:p>
              <a:p>
                <a:pPr algn="l"/>
                <a:endParaRPr lang="en-GB" sz="1050" dirty="0">
                  <a:latin typeface="Calibri Light" panose="020F0302020204030204" pitchFamily="34" charset="0"/>
                  <a:cs typeface="Calibri Light" panose="020F0302020204030204" pitchFamily="34" charset="0"/>
                </a:endParaRPr>
              </a:p>
            </p:txBody>
          </p:sp>
        </p:grpSp>
        <p:sp>
          <p:nvSpPr>
            <p:cNvPr id="11" name="Rectangle 10">
              <a:extLst>
                <a:ext uri="{FF2B5EF4-FFF2-40B4-BE49-F238E27FC236}">
                  <a16:creationId xmlns:a16="http://schemas.microsoft.com/office/drawing/2014/main" id="{001770C5-5D51-406E-AD46-B8468AB326C5}"/>
                </a:ext>
              </a:extLst>
            </p:cNvPr>
            <p:cNvSpPr/>
            <p:nvPr/>
          </p:nvSpPr>
          <p:spPr>
            <a:xfrm>
              <a:off x="6949674" y="3506421"/>
              <a:ext cx="2596237" cy="650270"/>
            </a:xfrm>
            <a:prstGeom prst="rect">
              <a:avLst/>
            </a:prstGeom>
            <a:noFill/>
          </p:spPr>
          <p:txBody>
            <a:bodyPr wrap="square">
              <a:spAutoFit/>
            </a:bodyPr>
            <a:lstStyle/>
            <a:p>
              <a:pPr algn="l"/>
              <a:r>
                <a:rPr lang="en-GB" sz="1050" dirty="0">
                  <a:latin typeface="Calibri Light" panose="020F0302020204030204" pitchFamily="34" charset="0"/>
                  <a:cs typeface="Calibri Light" panose="020F0302020204030204" pitchFamily="34" charset="0"/>
                </a:rPr>
                <a:t>EQ 5: </a:t>
              </a:r>
              <a:r>
                <a:rPr lang="en-GB" sz="1050" b="1" dirty="0">
                  <a:solidFill>
                    <a:schemeClr val="tx1"/>
                  </a:solidFill>
                  <a:latin typeface="Calibri Light" panose="020F0302020204030204" pitchFamily="34" charset="0"/>
                  <a:cs typeface="Calibri Light" panose="020F0302020204030204" pitchFamily="34" charset="0"/>
                </a:rPr>
                <a:t>Transformative</a:t>
              </a:r>
              <a:r>
                <a:rPr lang="en-GB" sz="1050" dirty="0">
                  <a:solidFill>
                    <a:schemeClr val="tx1"/>
                  </a:solidFill>
                  <a:latin typeface="Calibri Light" panose="020F0302020204030204" pitchFamily="34" charset="0"/>
                  <a:cs typeface="Calibri Light" panose="020F0302020204030204" pitchFamily="34" charset="0"/>
                </a:rPr>
                <a:t> approaches: How does the Danish CCA approach to planning, design and project implementation work to advance transformational change?</a:t>
              </a:r>
              <a:endParaRPr lang="en-GB" sz="1050" dirty="0">
                <a:latin typeface="Calibri Light" panose="020F0302020204030204" pitchFamily="34" charset="0"/>
                <a:cs typeface="Calibri Light" panose="020F0302020204030204" pitchFamily="34" charset="0"/>
              </a:endParaRPr>
            </a:p>
          </p:txBody>
        </p:sp>
        <p:grpSp>
          <p:nvGrpSpPr>
            <p:cNvPr id="12" name="Group 11">
              <a:extLst>
                <a:ext uri="{FF2B5EF4-FFF2-40B4-BE49-F238E27FC236}">
                  <a16:creationId xmlns:a16="http://schemas.microsoft.com/office/drawing/2014/main" id="{5A19C2AC-424E-45CF-9F0A-3151D2878B9C}"/>
                </a:ext>
              </a:extLst>
            </p:cNvPr>
            <p:cNvGrpSpPr/>
            <p:nvPr/>
          </p:nvGrpSpPr>
          <p:grpSpPr>
            <a:xfrm>
              <a:off x="7025515" y="4085512"/>
              <a:ext cx="2615756" cy="620582"/>
              <a:chOff x="12298027" y="6144243"/>
              <a:chExt cx="4578832" cy="1086317"/>
            </a:xfrm>
            <a:noFill/>
          </p:grpSpPr>
          <p:sp>
            <p:nvSpPr>
              <p:cNvPr id="21" name="Rectangle 20">
                <a:extLst>
                  <a:ext uri="{FF2B5EF4-FFF2-40B4-BE49-F238E27FC236}">
                    <a16:creationId xmlns:a16="http://schemas.microsoft.com/office/drawing/2014/main" id="{69576259-992B-4171-AB82-7B8C5FF6B04E}"/>
                  </a:ext>
                </a:extLst>
              </p:cNvPr>
              <p:cNvSpPr/>
              <p:nvPr/>
            </p:nvSpPr>
            <p:spPr>
              <a:xfrm>
                <a:off x="12532338" y="6585350"/>
                <a:ext cx="4344521" cy="44526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22" name="Rectangle 21">
                <a:extLst>
                  <a:ext uri="{FF2B5EF4-FFF2-40B4-BE49-F238E27FC236}">
                    <a16:creationId xmlns:a16="http://schemas.microsoft.com/office/drawing/2014/main" id="{DA2484C0-1A80-43C6-A9BB-CA5476E9140C}"/>
                  </a:ext>
                </a:extLst>
              </p:cNvPr>
              <p:cNvSpPr/>
              <p:nvPr/>
            </p:nvSpPr>
            <p:spPr>
              <a:xfrm>
                <a:off x="12298027" y="6144243"/>
                <a:ext cx="4544666" cy="1086317"/>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algn="l"/>
                <a:r>
                  <a:rPr lang="en-GB" sz="1050" dirty="0">
                    <a:latin typeface="Calibri Light" panose="020F0302020204030204" pitchFamily="34" charset="0"/>
                    <a:cs typeface="Calibri Light" panose="020F0302020204030204" pitchFamily="34" charset="0"/>
                  </a:rPr>
                  <a:t>EQ 6: </a:t>
                </a:r>
                <a:r>
                  <a:rPr lang="en-GB" sz="1050" b="1" dirty="0">
                    <a:solidFill>
                      <a:schemeClr val="tx1"/>
                    </a:solidFill>
                    <a:latin typeface="Calibri Light" panose="020F0302020204030204" pitchFamily="34" charset="0"/>
                    <a:cs typeface="Calibri Light" panose="020F0302020204030204" pitchFamily="34" charset="0"/>
                  </a:rPr>
                  <a:t>Transformative</a:t>
                </a:r>
                <a:r>
                  <a:rPr lang="en-GB" sz="1050" dirty="0">
                    <a:solidFill>
                      <a:schemeClr val="tx1"/>
                    </a:solidFill>
                    <a:latin typeface="Calibri Light" panose="020F0302020204030204" pitchFamily="34" charset="0"/>
                    <a:cs typeface="Calibri Light" panose="020F0302020204030204" pitchFamily="34" charset="0"/>
                  </a:rPr>
                  <a:t> outcomes: </a:t>
                </a:r>
              </a:p>
              <a:p>
                <a:pPr algn="l"/>
                <a:r>
                  <a:rPr lang="en-GB" sz="1050" dirty="0">
                    <a:solidFill>
                      <a:schemeClr val="tx1"/>
                    </a:solidFill>
                    <a:latin typeface="Calibri Light" panose="020F0302020204030204" pitchFamily="34" charset="0"/>
                    <a:cs typeface="Calibri Light" panose="020F0302020204030204" pitchFamily="34" charset="0"/>
                  </a:rPr>
                  <a:t>To what extent has support for CCA contributed to transformative responses to climate change?</a:t>
                </a:r>
                <a:endParaRPr lang="en-GB" sz="1050" dirty="0">
                  <a:latin typeface="Calibri Light" panose="020F0302020204030204" pitchFamily="34" charset="0"/>
                  <a:ea typeface="Times New Roman" panose="02020603050405020304" pitchFamily="18" charset="0"/>
                  <a:cs typeface="Calibri Light" panose="020F0302020204030204" pitchFamily="34" charset="0"/>
                </a:endParaRPr>
              </a:p>
            </p:txBody>
          </p:sp>
        </p:grpSp>
        <p:grpSp>
          <p:nvGrpSpPr>
            <p:cNvPr id="13" name="Group 12">
              <a:extLst>
                <a:ext uri="{FF2B5EF4-FFF2-40B4-BE49-F238E27FC236}">
                  <a16:creationId xmlns:a16="http://schemas.microsoft.com/office/drawing/2014/main" id="{25B9F50D-7C3F-408A-AEAC-FB342B88571B}"/>
                </a:ext>
              </a:extLst>
            </p:cNvPr>
            <p:cNvGrpSpPr/>
            <p:nvPr/>
          </p:nvGrpSpPr>
          <p:grpSpPr>
            <a:xfrm>
              <a:off x="7004612" y="5146182"/>
              <a:ext cx="2648853" cy="620582"/>
              <a:chOff x="12261436" y="7878595"/>
              <a:chExt cx="4636768" cy="1086315"/>
            </a:xfrm>
            <a:noFill/>
          </p:grpSpPr>
          <p:sp>
            <p:nvSpPr>
              <p:cNvPr id="19" name="Rectangle 18">
                <a:extLst>
                  <a:ext uri="{FF2B5EF4-FFF2-40B4-BE49-F238E27FC236}">
                    <a16:creationId xmlns:a16="http://schemas.microsoft.com/office/drawing/2014/main" id="{C12F2078-BA1F-453F-BC81-E1C3F5D58491}"/>
                  </a:ext>
                </a:extLst>
              </p:cNvPr>
              <p:cNvSpPr/>
              <p:nvPr/>
            </p:nvSpPr>
            <p:spPr>
              <a:xfrm>
                <a:off x="12532338" y="8158251"/>
                <a:ext cx="4342351" cy="44526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90"/>
                <a:endParaRPr lang="en-GB" sz="1272">
                  <a:solidFill>
                    <a:srgbClr val="FFFFFF"/>
                  </a:solidFill>
                </a:endParaRPr>
              </a:p>
            </p:txBody>
          </p:sp>
          <p:sp>
            <p:nvSpPr>
              <p:cNvPr id="20" name="Rectangle 19">
                <a:extLst>
                  <a:ext uri="{FF2B5EF4-FFF2-40B4-BE49-F238E27FC236}">
                    <a16:creationId xmlns:a16="http://schemas.microsoft.com/office/drawing/2014/main" id="{587593C6-BE19-48BB-A062-232A047E6038}"/>
                  </a:ext>
                </a:extLst>
              </p:cNvPr>
              <p:cNvSpPr/>
              <p:nvPr/>
            </p:nvSpPr>
            <p:spPr>
              <a:xfrm>
                <a:off x="12261436" y="7878595"/>
                <a:ext cx="4636768" cy="108631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algn="l"/>
                <a:r>
                  <a:rPr lang="en-GB" sz="1050" dirty="0">
                    <a:latin typeface="Calibri Light" panose="020F0302020204030204" pitchFamily="34" charset="0"/>
                    <a:cs typeface="Calibri Light" panose="020F0302020204030204" pitchFamily="34" charset="0"/>
                  </a:rPr>
                  <a:t>EQ 9: </a:t>
                </a:r>
                <a:r>
                  <a:rPr lang="en-GB" sz="1050" b="1" dirty="0">
                    <a:latin typeface="Calibri Light" panose="020F0302020204030204" pitchFamily="34" charset="0"/>
                    <a:cs typeface="Calibri Light" panose="020F0302020204030204" pitchFamily="34" charset="0"/>
                  </a:rPr>
                  <a:t>Global</a:t>
                </a:r>
                <a:r>
                  <a:rPr lang="en-GB" sz="1050" dirty="0">
                    <a:latin typeface="Calibri Light" panose="020F0302020204030204" pitchFamily="34" charset="0"/>
                    <a:cs typeface="Calibri Light" panose="020F0302020204030204" pitchFamily="34" charset="0"/>
                  </a:rPr>
                  <a:t> Institutional learning:  Has institutional learning taken place within Danida on CCA that could support Danish input to the global adaptation and development agenda?</a:t>
                </a:r>
                <a:endParaRPr lang="en-GB" sz="1050" dirty="0">
                  <a:latin typeface="Calibri Light" panose="020F0302020204030204" pitchFamily="34" charset="0"/>
                  <a:ea typeface="Times New Roman" panose="02020603050405020304" pitchFamily="18" charset="0"/>
                  <a:cs typeface="Calibri Light" panose="020F0302020204030204" pitchFamily="34" charset="0"/>
                </a:endParaRPr>
              </a:p>
            </p:txBody>
          </p:sp>
        </p:grpSp>
        <p:sp>
          <p:nvSpPr>
            <p:cNvPr id="14" name="Rectangle 13">
              <a:extLst>
                <a:ext uri="{FF2B5EF4-FFF2-40B4-BE49-F238E27FC236}">
                  <a16:creationId xmlns:a16="http://schemas.microsoft.com/office/drawing/2014/main" id="{B851BFB2-B525-469E-BA4C-E26DF79019C6}"/>
                </a:ext>
              </a:extLst>
            </p:cNvPr>
            <p:cNvSpPr/>
            <p:nvPr/>
          </p:nvSpPr>
          <p:spPr>
            <a:xfrm>
              <a:off x="1645472" y="3251986"/>
              <a:ext cx="2523749" cy="1538045"/>
            </a:xfrm>
            <a:prstGeom prst="rect">
              <a:avLst/>
            </a:prstGeom>
            <a:noFill/>
            <a:ln w="254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73"/>
              <a:endParaRPr lang="en-US" sz="2057" dirty="0">
                <a:solidFill>
                  <a:srgbClr val="FFFFFF"/>
                </a:solidFill>
              </a:endParaRPr>
            </a:p>
          </p:txBody>
        </p:sp>
        <p:sp>
          <p:nvSpPr>
            <p:cNvPr id="15" name="Rectangle 14">
              <a:extLst>
                <a:ext uri="{FF2B5EF4-FFF2-40B4-BE49-F238E27FC236}">
                  <a16:creationId xmlns:a16="http://schemas.microsoft.com/office/drawing/2014/main" id="{2915CCCF-00F8-4F10-AF4E-42F13EBCC7F0}"/>
                </a:ext>
              </a:extLst>
            </p:cNvPr>
            <p:cNvSpPr/>
            <p:nvPr/>
          </p:nvSpPr>
          <p:spPr>
            <a:xfrm>
              <a:off x="1645473" y="4910301"/>
              <a:ext cx="8026464" cy="882407"/>
            </a:xfrm>
            <a:prstGeom prst="rect">
              <a:avLst/>
            </a:prstGeom>
            <a:noFill/>
            <a:ln w="254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73"/>
              <a:endParaRPr lang="en-US" sz="2057" dirty="0">
                <a:solidFill>
                  <a:srgbClr val="FFFFFF"/>
                </a:solidFill>
              </a:endParaRPr>
            </a:p>
          </p:txBody>
        </p:sp>
        <p:sp>
          <p:nvSpPr>
            <p:cNvPr id="16" name="Rectangle 15">
              <a:extLst>
                <a:ext uri="{FF2B5EF4-FFF2-40B4-BE49-F238E27FC236}">
                  <a16:creationId xmlns:a16="http://schemas.microsoft.com/office/drawing/2014/main" id="{82E8B69C-0C2F-4B10-9CAA-28708781D8BA}"/>
                </a:ext>
              </a:extLst>
            </p:cNvPr>
            <p:cNvSpPr/>
            <p:nvPr/>
          </p:nvSpPr>
          <p:spPr>
            <a:xfrm>
              <a:off x="1567598" y="3113586"/>
              <a:ext cx="8184155" cy="2754427"/>
            </a:xfrm>
            <a:prstGeom prst="rect">
              <a:avLst/>
            </a:prstGeom>
            <a:noFill/>
            <a:ln w="95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fromWordArt="0" anchor="ctr" anchorCtr="0" forceAA="0" compatLnSpc="1">
              <a:prstTxWarp prst="textNoShape">
                <a:avLst/>
              </a:prstTxWarp>
              <a:spAutoFit/>
            </a:bodyPr>
            <a:lstStyle/>
            <a:p>
              <a:pPr defTabSz="333773"/>
              <a:endParaRPr lang="en-GB" sz="2057">
                <a:solidFill>
                  <a:srgbClr val="FFFFFF"/>
                </a:solidFill>
              </a:endParaRPr>
            </a:p>
          </p:txBody>
        </p:sp>
        <p:sp>
          <p:nvSpPr>
            <p:cNvPr id="17" name="Rectangle 16">
              <a:extLst>
                <a:ext uri="{FF2B5EF4-FFF2-40B4-BE49-F238E27FC236}">
                  <a16:creationId xmlns:a16="http://schemas.microsoft.com/office/drawing/2014/main" id="{5EC5E3A9-0672-49CE-A5C8-57148C5B4ED2}"/>
                </a:ext>
              </a:extLst>
            </p:cNvPr>
            <p:cNvSpPr/>
            <p:nvPr/>
          </p:nvSpPr>
          <p:spPr>
            <a:xfrm>
              <a:off x="4305372" y="3258510"/>
              <a:ext cx="2523749" cy="1538045"/>
            </a:xfrm>
            <a:prstGeom prst="rect">
              <a:avLst/>
            </a:prstGeom>
            <a:noFill/>
            <a:ln w="254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73"/>
              <a:endParaRPr lang="en-US" sz="2057" dirty="0">
                <a:solidFill>
                  <a:srgbClr val="FFFFFF"/>
                </a:solidFill>
              </a:endParaRPr>
            </a:p>
          </p:txBody>
        </p:sp>
        <p:sp>
          <p:nvSpPr>
            <p:cNvPr id="18" name="Rectangle 17">
              <a:extLst>
                <a:ext uri="{FF2B5EF4-FFF2-40B4-BE49-F238E27FC236}">
                  <a16:creationId xmlns:a16="http://schemas.microsoft.com/office/drawing/2014/main" id="{D8900D9B-B6CF-4EB7-B5A4-95168043C10A}"/>
                </a:ext>
              </a:extLst>
            </p:cNvPr>
            <p:cNvSpPr/>
            <p:nvPr/>
          </p:nvSpPr>
          <p:spPr>
            <a:xfrm>
              <a:off x="6986138" y="3266857"/>
              <a:ext cx="2685799" cy="1538045"/>
            </a:xfrm>
            <a:prstGeom prst="rect">
              <a:avLst/>
            </a:prstGeom>
            <a:noFill/>
            <a:ln w="254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defTabSz="333773"/>
              <a:endParaRPr lang="en-US" sz="2057" dirty="0">
                <a:solidFill>
                  <a:srgbClr val="FFFFFF"/>
                </a:solidFill>
              </a:endParaRPr>
            </a:p>
          </p:txBody>
        </p:sp>
      </p:grpSp>
      <p:sp>
        <p:nvSpPr>
          <p:cNvPr id="35" name="TextBox 34">
            <a:extLst>
              <a:ext uri="{FF2B5EF4-FFF2-40B4-BE49-F238E27FC236}">
                <a16:creationId xmlns:a16="http://schemas.microsoft.com/office/drawing/2014/main" id="{F64918A8-CFE7-4904-A85D-D6000B70582B}"/>
              </a:ext>
            </a:extLst>
          </p:cNvPr>
          <p:cNvSpPr txBox="1"/>
          <p:nvPr/>
        </p:nvSpPr>
        <p:spPr>
          <a:xfrm>
            <a:off x="0" y="-203715"/>
            <a:ext cx="12192000" cy="67416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021" tIns="29021" rIns="29021" bIns="29021" numCol="1" spcCol="38100" rtlCol="0" anchor="ctr">
            <a:spAutoFit/>
          </a:bodyPr>
          <a:lstStyle/>
          <a:p>
            <a:pPr marL="130613" indent="-1814" algn="l" defTabSz="455334" eaLnBrk="0"/>
            <a:r>
              <a:rPr lang="en-GB" sz="2000" b="1" dirty="0">
                <a:solidFill>
                  <a:schemeClr val="bg1"/>
                </a:solidFill>
              </a:rPr>
              <a:t>Purpose, scope, questions for evaluation of the Danish support for climate change adaptation in developing countries </a:t>
            </a:r>
          </a:p>
        </p:txBody>
      </p:sp>
      <p:grpSp>
        <p:nvGrpSpPr>
          <p:cNvPr id="36" name="Group 35">
            <a:extLst>
              <a:ext uri="{FF2B5EF4-FFF2-40B4-BE49-F238E27FC236}">
                <a16:creationId xmlns:a16="http://schemas.microsoft.com/office/drawing/2014/main" id="{D5088DE6-5D36-48D3-94D0-323D2B764CB3}"/>
              </a:ext>
            </a:extLst>
          </p:cNvPr>
          <p:cNvGrpSpPr/>
          <p:nvPr/>
        </p:nvGrpSpPr>
        <p:grpSpPr>
          <a:xfrm>
            <a:off x="248274" y="645454"/>
            <a:ext cx="11526540" cy="773170"/>
            <a:chOff x="168852" y="893359"/>
            <a:chExt cx="9568296" cy="773170"/>
          </a:xfrm>
        </p:grpSpPr>
        <p:sp>
          <p:nvSpPr>
            <p:cNvPr id="37" name="Rectangle 10">
              <a:extLst>
                <a:ext uri="{FF2B5EF4-FFF2-40B4-BE49-F238E27FC236}">
                  <a16:creationId xmlns:a16="http://schemas.microsoft.com/office/drawing/2014/main" id="{FFCB1019-0AA2-4C44-9EAC-66BE22A69B71}"/>
                </a:ext>
              </a:extLst>
            </p:cNvPr>
            <p:cNvSpPr>
              <a:spLocks noChangeArrowheads="1"/>
            </p:cNvSpPr>
            <p:nvPr/>
          </p:nvSpPr>
          <p:spPr bwMode="auto">
            <a:xfrm>
              <a:off x="168852" y="893359"/>
              <a:ext cx="1409781" cy="773170"/>
            </a:xfrm>
            <a:prstGeom prst="wedgeRectCallout">
              <a:avLst>
                <a:gd name="adj1" fmla="val -20833"/>
                <a:gd name="adj2" fmla="val 69294"/>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9525">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35839" tIns="35839" rIns="35839" bIns="35839" anchor="ctr"/>
            <a:lstStyle/>
            <a:p>
              <a:pPr defTabSz="455334" eaLnBrk="0">
                <a:lnSpc>
                  <a:spcPct val="90000"/>
                </a:lnSpc>
              </a:pPr>
              <a:r>
                <a:rPr lang="en-GB" sz="2000" b="1" dirty="0">
                  <a:latin typeface="Calibri Light" panose="020F0302020204030204" pitchFamily="34" charset="0"/>
                  <a:cs typeface="Calibri Light" panose="020F0302020204030204" pitchFamily="34" charset="0"/>
                </a:rPr>
                <a:t>Purpose</a:t>
              </a:r>
            </a:p>
          </p:txBody>
        </p:sp>
        <p:sp>
          <p:nvSpPr>
            <p:cNvPr id="38" name="Rectangle 11">
              <a:extLst>
                <a:ext uri="{FF2B5EF4-FFF2-40B4-BE49-F238E27FC236}">
                  <a16:creationId xmlns:a16="http://schemas.microsoft.com/office/drawing/2014/main" id="{C0B362ED-6EC6-4525-9BE5-CB1D8DEA5654}"/>
                </a:ext>
              </a:extLst>
            </p:cNvPr>
            <p:cNvSpPr>
              <a:spLocks noChangeArrowheads="1"/>
            </p:cNvSpPr>
            <p:nvPr/>
          </p:nvSpPr>
          <p:spPr bwMode="auto">
            <a:xfrm>
              <a:off x="1578633" y="893359"/>
              <a:ext cx="8158515" cy="773170"/>
            </a:xfrm>
            <a:prstGeom prst="rect">
              <a:avLst/>
            </a:prstGeom>
            <a:ln w="9525">
              <a:solidFill>
                <a:schemeClr val="accent1"/>
              </a:solidFill>
              <a:headEnd/>
              <a:tailEnd/>
            </a:ln>
          </p:spPr>
          <p:style>
            <a:lnRef idx="2">
              <a:schemeClr val="accent2"/>
            </a:lnRef>
            <a:fillRef idx="1">
              <a:schemeClr val="lt1"/>
            </a:fillRef>
            <a:effectRef idx="0">
              <a:schemeClr val="accent2"/>
            </a:effectRef>
            <a:fontRef idx="minor">
              <a:schemeClr val="dk1"/>
            </a:fontRef>
          </p:style>
          <p:txBody>
            <a:bodyPr lIns="45515" tIns="22758" rIns="45515" bIns="22758" anchor="ctr"/>
            <a:lstStyle/>
            <a:p>
              <a:pPr marL="156011" algn="l" defTabSz="455334" eaLnBrk="0"/>
              <a:r>
                <a:rPr lang="en-GB" sz="1050" dirty="0">
                  <a:latin typeface="Calibri Light" panose="020F0302020204030204" pitchFamily="34" charset="0"/>
                  <a:cs typeface="Calibri Light" panose="020F0302020204030204" pitchFamily="34" charset="0"/>
                </a:rPr>
                <a:t>The overall theme of the evaluation is to examine how and to what extent the Danish development aid portfolio is addressing longer-term climate resilience in target countries, and to identify mechanisms that have been successful in this respect. </a:t>
              </a:r>
            </a:p>
          </p:txBody>
        </p:sp>
      </p:grpSp>
      <p:grpSp>
        <p:nvGrpSpPr>
          <p:cNvPr id="39" name="Group 38">
            <a:extLst>
              <a:ext uri="{FF2B5EF4-FFF2-40B4-BE49-F238E27FC236}">
                <a16:creationId xmlns:a16="http://schemas.microsoft.com/office/drawing/2014/main" id="{883B5141-BF86-4975-84B8-1DACBC394EB8}"/>
              </a:ext>
            </a:extLst>
          </p:cNvPr>
          <p:cNvGrpSpPr/>
          <p:nvPr/>
        </p:nvGrpSpPr>
        <p:grpSpPr>
          <a:xfrm>
            <a:off x="232227" y="1506472"/>
            <a:ext cx="11561729" cy="1646169"/>
            <a:chOff x="154248" y="1631526"/>
            <a:chExt cx="9597507" cy="1324607"/>
          </a:xfrm>
        </p:grpSpPr>
        <p:sp>
          <p:nvSpPr>
            <p:cNvPr id="40" name="Rectangle 13">
              <a:extLst>
                <a:ext uri="{FF2B5EF4-FFF2-40B4-BE49-F238E27FC236}">
                  <a16:creationId xmlns:a16="http://schemas.microsoft.com/office/drawing/2014/main" id="{40EDEF9A-14F6-4987-83D1-779DABDB5EB8}"/>
                </a:ext>
              </a:extLst>
            </p:cNvPr>
            <p:cNvSpPr>
              <a:spLocks noChangeArrowheads="1"/>
            </p:cNvSpPr>
            <p:nvPr/>
          </p:nvSpPr>
          <p:spPr bwMode="auto">
            <a:xfrm>
              <a:off x="154248" y="1631526"/>
              <a:ext cx="1413352" cy="1324607"/>
            </a:xfrm>
            <a:prstGeom prst="wedgeRectCallou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35839" tIns="35839" rIns="35839" bIns="35839" anchor="ctr"/>
            <a:lstStyle/>
            <a:p>
              <a:pPr defTabSz="455334" eaLnBrk="0">
                <a:lnSpc>
                  <a:spcPct val="90000"/>
                </a:lnSpc>
                <a:buClr>
                  <a:schemeClr val="accent2"/>
                </a:buClr>
              </a:pPr>
              <a:r>
                <a:rPr lang="en-GB" sz="2000" b="1" dirty="0">
                  <a:latin typeface="Calibri Light" panose="020F0302020204030204" pitchFamily="34" charset="0"/>
                  <a:cs typeface="Calibri Light" panose="020F0302020204030204" pitchFamily="34" charset="0"/>
                </a:rPr>
                <a:t>Scope</a:t>
              </a:r>
              <a:endParaRPr lang="en-GB" sz="2000" b="1" dirty="0">
                <a:solidFill>
                  <a:schemeClr val="bg1"/>
                </a:solidFill>
                <a:latin typeface="Calibri Light" panose="020F0302020204030204" pitchFamily="34" charset="0"/>
                <a:cs typeface="Calibri Light" panose="020F0302020204030204" pitchFamily="34" charset="0"/>
              </a:endParaRPr>
            </a:p>
          </p:txBody>
        </p:sp>
        <p:sp>
          <p:nvSpPr>
            <p:cNvPr id="41" name="Rectangle 14">
              <a:extLst>
                <a:ext uri="{FF2B5EF4-FFF2-40B4-BE49-F238E27FC236}">
                  <a16:creationId xmlns:a16="http://schemas.microsoft.com/office/drawing/2014/main" id="{F3176107-339E-4388-9F70-1A517580B4B1}"/>
                </a:ext>
              </a:extLst>
            </p:cNvPr>
            <p:cNvSpPr>
              <a:spLocks noChangeArrowheads="1"/>
            </p:cNvSpPr>
            <p:nvPr/>
          </p:nvSpPr>
          <p:spPr bwMode="auto">
            <a:xfrm>
              <a:off x="1567600" y="1631526"/>
              <a:ext cx="8184155" cy="1324606"/>
            </a:xfrm>
            <a:prstGeom prst="rect">
              <a:avLst/>
            </a:prstGeom>
            <a:ln w="9525">
              <a:solidFill>
                <a:schemeClr val="accent1"/>
              </a:solidFill>
              <a:headEnd/>
              <a:tailEnd/>
            </a:ln>
          </p:spPr>
          <p:style>
            <a:lnRef idx="2">
              <a:schemeClr val="accent2"/>
            </a:lnRef>
            <a:fillRef idx="1">
              <a:schemeClr val="lt1"/>
            </a:fillRef>
            <a:effectRef idx="0">
              <a:schemeClr val="accent2"/>
            </a:effectRef>
            <a:fontRef idx="minor">
              <a:schemeClr val="dk1"/>
            </a:fontRef>
          </p:style>
          <p:txBody>
            <a:bodyPr lIns="45515" tIns="22758" rIns="45515" bIns="22758" anchor="ctr"/>
            <a:lstStyle/>
            <a:p>
              <a:pPr marL="156011" algn="l" defTabSz="455334" eaLnBrk="0"/>
              <a:r>
                <a:rPr lang="en-GB" sz="1050" dirty="0">
                  <a:latin typeface="Calibri Light" panose="020F0302020204030204" pitchFamily="34" charset="0"/>
                  <a:cs typeface="Calibri Light" panose="020F0302020204030204" pitchFamily="34" charset="0"/>
                </a:rPr>
                <a:t>Four areas of inquiry:</a:t>
              </a:r>
            </a:p>
            <a:p>
              <a:pPr marL="195920" indent="-195920" algn="l">
                <a:spcAft>
                  <a:spcPts val="343"/>
                </a:spcAft>
                <a:buFont typeface="Arial" panose="020B0604020202020204" pitchFamily="34" charset="0"/>
                <a:buChar char="•"/>
              </a:pPr>
              <a:r>
                <a:rPr lang="en-GB" sz="1050" dirty="0">
                  <a:latin typeface="Calibri Light" panose="020F0302020204030204" pitchFamily="34" charset="0"/>
                  <a:cs typeface="Calibri Light" panose="020F0302020204030204" pitchFamily="34" charset="0"/>
                </a:rPr>
                <a:t>The role of the Climate Envelope (CE) within the overall adaptation portfolio</a:t>
              </a:r>
            </a:p>
            <a:p>
              <a:pPr marL="195920" indent="-195920" algn="l">
                <a:spcAft>
                  <a:spcPts val="343"/>
                </a:spcAft>
                <a:buFont typeface="Arial" panose="020B0604020202020204" pitchFamily="34" charset="0"/>
                <a:buChar char="•"/>
              </a:pPr>
              <a:r>
                <a:rPr lang="en-GB" sz="1050" dirty="0">
                  <a:latin typeface="Calibri Light" panose="020F0302020204030204" pitchFamily="34" charset="0"/>
                  <a:cs typeface="Calibri Light" panose="020F0302020204030204" pitchFamily="34" charset="0"/>
                </a:rPr>
                <a:t>Mainstreaming climate considerations into bilateral Danish ODA</a:t>
              </a:r>
            </a:p>
            <a:p>
              <a:pPr marL="195920" indent="-195920" algn="l">
                <a:spcAft>
                  <a:spcPts val="343"/>
                </a:spcAft>
                <a:buFont typeface="Arial" panose="020B0604020202020204" pitchFamily="34" charset="0"/>
                <a:buChar char="•"/>
              </a:pPr>
              <a:r>
                <a:rPr lang="en-GB" sz="1050" dirty="0">
                  <a:latin typeface="Calibri Light" panose="020F0302020204030204" pitchFamily="34" charset="0"/>
                  <a:cs typeface="Calibri Light" panose="020F0302020204030204" pitchFamily="34" charset="0"/>
                </a:rPr>
                <a:t>Transformative responses to climate change </a:t>
              </a:r>
            </a:p>
            <a:p>
              <a:pPr marL="195920" indent="-195920" algn="l">
                <a:spcAft>
                  <a:spcPts val="343"/>
                </a:spcAft>
                <a:buFont typeface="Arial" panose="020B0604020202020204" pitchFamily="34" charset="0"/>
                <a:buChar char="•"/>
              </a:pPr>
              <a:r>
                <a:rPr lang="en-GB" sz="1050" dirty="0">
                  <a:latin typeface="Calibri Light" panose="020F0302020204030204" pitchFamily="34" charset="0"/>
                  <a:cs typeface="Calibri Light" panose="020F0302020204030204" pitchFamily="34" charset="0"/>
                </a:rPr>
                <a:t>Denmark’s role in the international climate  change adaptation (CCA) support landscape</a:t>
              </a:r>
            </a:p>
            <a:p>
              <a:pPr marL="171450" lvl="2" indent="-171450" algn="l">
                <a:spcAft>
                  <a:spcPts val="343"/>
                </a:spcAft>
                <a:buFont typeface="Wingdings" panose="05000000000000000000" pitchFamily="2" charset="2"/>
                <a:buChar char="Ø"/>
              </a:pPr>
              <a:r>
                <a:rPr lang="en-GB" sz="1050" dirty="0">
                  <a:latin typeface="Calibri Light" panose="020F0302020204030204" pitchFamily="34" charset="0"/>
                  <a:cs typeface="Calibri Light" panose="020F0302020204030204" pitchFamily="34" charset="0"/>
                </a:rPr>
                <a:t>The period covered is 2008-2018 – drawing on earlier work for 2008-2012</a:t>
              </a:r>
            </a:p>
            <a:p>
              <a:pPr marL="171450" lvl="2" indent="-171450" algn="l">
                <a:spcAft>
                  <a:spcPts val="343"/>
                </a:spcAft>
                <a:buFont typeface="Wingdings" panose="05000000000000000000" pitchFamily="2" charset="2"/>
                <a:buChar char="Ø"/>
              </a:pPr>
              <a:r>
                <a:rPr lang="en-GB" sz="1050" dirty="0">
                  <a:latin typeface="Calibri Light" panose="020F0302020204030204" pitchFamily="34" charset="0"/>
                  <a:cs typeface="Calibri Light" panose="020F0302020204030204" pitchFamily="34" charset="0"/>
                </a:rPr>
                <a:t>Field countries: Bangladesh (done); Ethiopia/ Kenya/Burkina Faso-Niger(done)</a:t>
              </a:r>
            </a:p>
            <a:p>
              <a:pPr marL="171450" lvl="2" indent="-171450" algn="l">
                <a:spcAft>
                  <a:spcPts val="343"/>
                </a:spcAft>
                <a:buFont typeface="Wingdings" panose="05000000000000000000" pitchFamily="2" charset="2"/>
                <a:buChar char="Ø"/>
              </a:pPr>
              <a:r>
                <a:rPr lang="en-GB" sz="1050" dirty="0">
                  <a:latin typeface="Calibri Light" panose="020F0302020204030204" pitchFamily="34" charset="0"/>
                  <a:cs typeface="Calibri Light" panose="020F0302020204030204" pitchFamily="34" charset="0"/>
                </a:rPr>
                <a:t>25 interventions sampled </a:t>
              </a:r>
            </a:p>
          </p:txBody>
        </p:sp>
      </p:grpSp>
      <p:sp>
        <p:nvSpPr>
          <p:cNvPr id="43" name="Speech Bubble: Rectangle with Corners Rounded 42">
            <a:extLst>
              <a:ext uri="{FF2B5EF4-FFF2-40B4-BE49-F238E27FC236}">
                <a16:creationId xmlns:a16="http://schemas.microsoft.com/office/drawing/2014/main" id="{742D5E45-F8FA-47CB-A552-8CD3CF39B91C}"/>
              </a:ext>
            </a:extLst>
          </p:cNvPr>
          <p:cNvSpPr/>
          <p:nvPr/>
        </p:nvSpPr>
        <p:spPr>
          <a:xfrm>
            <a:off x="7631222" y="2026669"/>
            <a:ext cx="2780242" cy="649823"/>
          </a:xfrm>
          <a:prstGeom prst="wedgeRoundRectCallout">
            <a:avLst>
              <a:gd name="adj1" fmla="val -64856"/>
              <a:gd name="adj2" fmla="val -4458"/>
              <a:gd name="adj3" fmla="val 16667"/>
            </a:avLst>
          </a:prstGeom>
          <a:solidFill>
            <a:schemeClr val="bg1">
              <a:lumMod val="95000"/>
            </a:schemeClr>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050" b="1" dirty="0">
                <a:solidFill>
                  <a:schemeClr val="dk1"/>
                </a:solidFill>
                <a:latin typeface="Calibri Light" panose="020F0302020204030204" pitchFamily="34" charset="0"/>
                <a:cs typeface="Calibri Light" panose="020F0302020204030204" pitchFamily="34" charset="0"/>
              </a:rPr>
              <a:t>Covid -19</a:t>
            </a:r>
          </a:p>
          <a:p>
            <a:pPr marL="0" marR="0" indent="0" algn="l" defTabSz="584200" rtl="0" fontAlgn="auto" latinLnBrk="0" hangingPunct="0">
              <a:lnSpc>
                <a:spcPct val="100000"/>
              </a:lnSpc>
              <a:spcBef>
                <a:spcPts val="0"/>
              </a:spcBef>
              <a:spcAft>
                <a:spcPts val="0"/>
              </a:spcAft>
              <a:buClrTx/>
              <a:buSzTx/>
              <a:buFontTx/>
              <a:buNone/>
              <a:tabLst/>
            </a:pPr>
            <a:r>
              <a:rPr lang="en-GB" sz="1050" dirty="0">
                <a:solidFill>
                  <a:schemeClr val="dk1"/>
                </a:solidFill>
                <a:latin typeface="Calibri Light" panose="020F0302020204030204" pitchFamily="34" charset="0"/>
                <a:cs typeface="Calibri Light" panose="020F0302020204030204" pitchFamily="34" charset="0"/>
              </a:rPr>
              <a:t>Covid-19 led to 2 country notes being drafted on desk basis –  Kenya/Ethiopia</a:t>
            </a:r>
          </a:p>
        </p:txBody>
      </p:sp>
      <p:sp>
        <p:nvSpPr>
          <p:cNvPr id="42" name="TextBox 41">
            <a:extLst>
              <a:ext uri="{FF2B5EF4-FFF2-40B4-BE49-F238E27FC236}">
                <a16:creationId xmlns:a16="http://schemas.microsoft.com/office/drawing/2014/main" id="{BBD4FAA1-040A-463B-A9E8-ED9B1CB873C0}"/>
              </a:ext>
            </a:extLst>
          </p:cNvPr>
          <p:cNvSpPr txBox="1"/>
          <p:nvPr/>
        </p:nvSpPr>
        <p:spPr>
          <a:xfrm>
            <a:off x="5939999" y="3275321"/>
            <a:ext cx="1351332"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b="1" dirty="0">
                <a:solidFill>
                  <a:schemeClr val="accent3"/>
                </a:solidFill>
              </a:rPr>
              <a:t>RESILIENCE</a:t>
            </a:r>
            <a:endParaRPr kumimoji="0" lang="en-GB" sz="1800" b="1" i="0" u="none" strike="noStrike" cap="none" spc="0" normalizeH="0" baseline="0" dirty="0">
              <a:ln>
                <a:noFill/>
              </a:ln>
              <a:solidFill>
                <a:schemeClr val="accent3"/>
              </a:solidFill>
              <a:effectLst/>
              <a:uFillTx/>
              <a:latin typeface="+mn-lt"/>
              <a:ea typeface="+mn-ea"/>
              <a:cs typeface="+mn-cs"/>
              <a:sym typeface="Helvetica Neue Light"/>
            </a:endParaRPr>
          </a:p>
        </p:txBody>
      </p:sp>
      <p:sp>
        <p:nvSpPr>
          <p:cNvPr id="44" name="TextBox 43">
            <a:extLst>
              <a:ext uri="{FF2B5EF4-FFF2-40B4-BE49-F238E27FC236}">
                <a16:creationId xmlns:a16="http://schemas.microsoft.com/office/drawing/2014/main" id="{8551A154-AFB9-4AE0-BD4D-793A6913945C}"/>
              </a:ext>
            </a:extLst>
          </p:cNvPr>
          <p:cNvSpPr txBox="1"/>
          <p:nvPr/>
        </p:nvSpPr>
        <p:spPr>
          <a:xfrm>
            <a:off x="2556157" y="3275321"/>
            <a:ext cx="1934825"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accent3"/>
                </a:solidFill>
                <a:effectLst/>
                <a:uFillTx/>
                <a:latin typeface="+mn-lt"/>
                <a:ea typeface="+mn-ea"/>
                <a:cs typeface="+mn-cs"/>
                <a:sym typeface="Helvetica Neue Light"/>
              </a:rPr>
              <a:t>MAINSTREAMING</a:t>
            </a:r>
          </a:p>
        </p:txBody>
      </p:sp>
      <p:sp>
        <p:nvSpPr>
          <p:cNvPr id="45" name="TextBox 44">
            <a:extLst>
              <a:ext uri="{FF2B5EF4-FFF2-40B4-BE49-F238E27FC236}">
                <a16:creationId xmlns:a16="http://schemas.microsoft.com/office/drawing/2014/main" id="{4E26D664-C50A-423A-9462-14EC27E12634}"/>
              </a:ext>
            </a:extLst>
          </p:cNvPr>
          <p:cNvSpPr txBox="1"/>
          <p:nvPr/>
        </p:nvSpPr>
        <p:spPr>
          <a:xfrm>
            <a:off x="8871152" y="3275321"/>
            <a:ext cx="2197718"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accent3"/>
                </a:solidFill>
                <a:effectLst/>
                <a:uFillTx/>
                <a:latin typeface="+mn-lt"/>
                <a:ea typeface="+mn-ea"/>
                <a:cs typeface="+mn-cs"/>
                <a:sym typeface="Helvetica Neue Light"/>
              </a:rPr>
              <a:t>TRANSFORMATION </a:t>
            </a:r>
          </a:p>
        </p:txBody>
      </p:sp>
      <p:sp>
        <p:nvSpPr>
          <p:cNvPr id="46" name="TextBox 45">
            <a:extLst>
              <a:ext uri="{FF2B5EF4-FFF2-40B4-BE49-F238E27FC236}">
                <a16:creationId xmlns:a16="http://schemas.microsoft.com/office/drawing/2014/main" id="{AEAD5E60-5502-4701-B73C-9CC1B7AB7311}"/>
              </a:ext>
            </a:extLst>
          </p:cNvPr>
          <p:cNvSpPr txBox="1"/>
          <p:nvPr/>
        </p:nvSpPr>
        <p:spPr>
          <a:xfrm>
            <a:off x="5498512" y="5244757"/>
            <a:ext cx="2442977"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b="1" dirty="0">
                <a:solidFill>
                  <a:schemeClr val="accent3"/>
                </a:solidFill>
              </a:rPr>
              <a:t>GLOBAL LANDSCAPE</a:t>
            </a:r>
            <a:r>
              <a:rPr kumimoji="0" lang="en-GB" sz="1800" b="1" i="0" u="none" strike="noStrike" cap="none" spc="0" normalizeH="0" baseline="0" dirty="0">
                <a:ln>
                  <a:noFill/>
                </a:ln>
                <a:solidFill>
                  <a:schemeClr val="accent3"/>
                </a:solidFill>
                <a:effectLst/>
                <a:uFillTx/>
                <a:latin typeface="+mn-lt"/>
                <a:ea typeface="+mn-ea"/>
                <a:cs typeface="+mn-cs"/>
                <a:sym typeface="Helvetica Neue Light"/>
              </a:rPr>
              <a:t> </a:t>
            </a:r>
          </a:p>
        </p:txBody>
      </p:sp>
    </p:spTree>
    <p:extLst>
      <p:ext uri="{BB962C8B-B14F-4D97-AF65-F5344CB8AC3E}">
        <p14:creationId xmlns:p14="http://schemas.microsoft.com/office/powerpoint/2010/main" val="199818595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56C7B-EBFA-41F6-8455-D62A5DF0CA0B}"/>
              </a:ext>
            </a:extLst>
          </p:cNvPr>
          <p:cNvSpPr>
            <a:spLocks noGrp="1"/>
          </p:cNvSpPr>
          <p:nvPr>
            <p:ph type="sldNum" sz="quarter" idx="2"/>
          </p:nvPr>
        </p:nvSpPr>
        <p:spPr/>
        <p:txBody>
          <a:bodyPr/>
          <a:lstStyle/>
          <a:p>
            <a:fld id="{86CB4B4D-7CA3-9044-876B-883B54F8677D}" type="slidenum">
              <a:rPr lang="en-GB" smtClean="0"/>
              <a:pPr/>
              <a:t>20</a:t>
            </a:fld>
            <a:endParaRPr lang="en-GB" dirty="0"/>
          </a:p>
        </p:txBody>
      </p:sp>
      <p:sp>
        <p:nvSpPr>
          <p:cNvPr id="3" name="TextBox 2">
            <a:extLst>
              <a:ext uri="{FF2B5EF4-FFF2-40B4-BE49-F238E27FC236}">
                <a16:creationId xmlns:a16="http://schemas.microsoft.com/office/drawing/2014/main" id="{7D9D55AF-CC82-419F-BCDE-09C5CDC6356B}"/>
              </a:ext>
            </a:extLst>
          </p:cNvPr>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Summary of learning across the evaluation   </a:t>
            </a:r>
          </a:p>
        </p:txBody>
      </p:sp>
      <p:grpSp>
        <p:nvGrpSpPr>
          <p:cNvPr id="5" name="Group 4">
            <a:extLst>
              <a:ext uri="{FF2B5EF4-FFF2-40B4-BE49-F238E27FC236}">
                <a16:creationId xmlns:a16="http://schemas.microsoft.com/office/drawing/2014/main" id="{2472D7D7-F88E-4EDE-A4BC-A021A2F1401A}"/>
              </a:ext>
            </a:extLst>
          </p:cNvPr>
          <p:cNvGrpSpPr/>
          <p:nvPr/>
        </p:nvGrpSpPr>
        <p:grpSpPr>
          <a:xfrm>
            <a:off x="402359" y="779974"/>
            <a:ext cx="1959842" cy="5002022"/>
            <a:chOff x="-23560" y="10460"/>
            <a:chExt cx="1250950" cy="1524000"/>
          </a:xfrm>
          <a:solidFill>
            <a:schemeClr val="accent3">
              <a:lumMod val="40000"/>
              <a:lumOff val="60000"/>
            </a:schemeClr>
          </a:solidFill>
        </p:grpSpPr>
        <p:sp>
          <p:nvSpPr>
            <p:cNvPr id="6" name="Arrow: Pentagon 5">
              <a:extLst>
                <a:ext uri="{FF2B5EF4-FFF2-40B4-BE49-F238E27FC236}">
                  <a16:creationId xmlns:a16="http://schemas.microsoft.com/office/drawing/2014/main" id="{41CB1EEF-6BE9-450E-9250-A483EE87CC36}"/>
                </a:ext>
              </a:extLst>
            </p:cNvPr>
            <p:cNvSpPr/>
            <p:nvPr/>
          </p:nvSpPr>
          <p:spPr>
            <a:xfrm>
              <a:off x="-23560" y="10460"/>
              <a:ext cx="1250950" cy="1524000"/>
            </a:xfrm>
            <a:prstGeom prst="homePlate">
              <a:avLst>
                <a:gd name="adj" fmla="val 17537"/>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dirty="0"/>
            </a:p>
          </p:txBody>
        </p:sp>
        <p:sp>
          <p:nvSpPr>
            <p:cNvPr id="7" name="Text Box 54">
              <a:extLst>
                <a:ext uri="{FF2B5EF4-FFF2-40B4-BE49-F238E27FC236}">
                  <a16:creationId xmlns:a16="http://schemas.microsoft.com/office/drawing/2014/main" id="{E6BA2FFC-A433-447C-BB1C-48A92D9DF4B8}"/>
                </a:ext>
              </a:extLst>
            </p:cNvPr>
            <p:cNvSpPr txBox="1"/>
            <p:nvPr/>
          </p:nvSpPr>
          <p:spPr>
            <a:xfrm>
              <a:off x="20289" y="626128"/>
              <a:ext cx="1092200" cy="319238"/>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GB" sz="1600" b="1" dirty="0">
                  <a:effectLst/>
                  <a:latin typeface="Garamond" panose="02020404030301010803" pitchFamily="18" charset="0"/>
                  <a:ea typeface="Times New Roman" panose="02020603050405020304" pitchFamily="18" charset="0"/>
                  <a:cs typeface="Times New Roman" panose="02020603050405020304" pitchFamily="18" charset="0"/>
                </a:rPr>
                <a:t>Global landscape </a:t>
              </a:r>
              <a:endParaRPr lang="en-GB"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06B91880-3135-49A7-9A5D-521D7C47AF5A}"/>
              </a:ext>
            </a:extLst>
          </p:cNvPr>
          <p:cNvSpPr/>
          <p:nvPr/>
        </p:nvSpPr>
        <p:spPr>
          <a:xfrm>
            <a:off x="2520557" y="895716"/>
            <a:ext cx="4736550" cy="4770537"/>
          </a:xfrm>
          <a:prstGeom prst="rect">
            <a:avLst/>
          </a:prstGeom>
        </p:spPr>
        <p:txBody>
          <a:bodyPr wrap="square">
            <a:spAutoFit/>
          </a:bodyPr>
          <a:lstStyle/>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The impact on the global landscape has the greatest effect when working with likeminded countries to influence more sceptical and less likeminded countries</a:t>
            </a:r>
            <a:r>
              <a:rPr lang="en-GB" sz="1600" dirty="0">
                <a:latin typeface="Calibri Light" panose="020F0302020204030204" pitchFamily="34" charset="0"/>
                <a:ea typeface="Times New Roman" panose="02020603050405020304" pitchFamily="18" charset="0"/>
                <a:cs typeface="Calibri Light" panose="020F0302020204030204" pitchFamily="34" charset="0"/>
              </a:rPr>
              <a:t>, both in the developing and developed countries. </a:t>
            </a:r>
          </a:p>
          <a:p>
            <a:pPr marL="342900" lvl="0" indent="-3429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Working with the global landscape and through multi-lateral organisations holds out greater prospects of transformation </a:t>
            </a:r>
            <a:r>
              <a:rPr lang="en-GB" sz="1600" dirty="0">
                <a:latin typeface="Calibri Light" panose="020F0302020204030204" pitchFamily="34" charset="0"/>
                <a:ea typeface="Times New Roman" panose="02020603050405020304" pitchFamily="18" charset="0"/>
                <a:cs typeface="Calibri Light" panose="020F0302020204030204" pitchFamily="34" charset="0"/>
              </a:rPr>
              <a:t>at country level that reaches all levels because of the scale of resources needed, the need for harmonised efforts and the degree of influence and advocacy required</a:t>
            </a:r>
          </a:p>
          <a:p>
            <a:pPr marL="342900" lvl="0" indent="-342900" algn="l">
              <a:buFont typeface="Symbol" panose="05050102010706020507" pitchFamily="18" charset="2"/>
              <a:buChar char=""/>
            </a:pPr>
            <a:endParaRPr lang="en-GB" sz="1600" u="sng"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l">
              <a:buFont typeface="Symbol" panose="05050102010706020507" pitchFamily="18" charset="2"/>
              <a:buChar char=""/>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Both learning from and contributing to the global landscape in a systematic way is demanding for bilateral development agencies with limited resources – </a:t>
            </a:r>
            <a:r>
              <a:rPr lang="en-GB" sz="1600" dirty="0">
                <a:latin typeface="Calibri Light" panose="020F0302020204030204" pitchFamily="34" charset="0"/>
                <a:ea typeface="Times New Roman" panose="02020603050405020304" pitchFamily="18" charset="0"/>
                <a:cs typeface="Calibri Light" panose="020F0302020204030204" pitchFamily="34" charset="0"/>
              </a:rPr>
              <a:t>greater concentration perhaps through an agreed “division of labour” approach could be relevant. </a:t>
            </a:r>
            <a:endParaRPr lang="en-GB" sz="1600" dirty="0">
              <a:latin typeface="Calibri Light" panose="020F0302020204030204" pitchFamily="34" charset="0"/>
              <a:cs typeface="Calibri Light" panose="020F0302020204030204" pitchFamily="34" charset="0"/>
            </a:endParaRPr>
          </a:p>
        </p:txBody>
      </p:sp>
      <p:pic>
        <p:nvPicPr>
          <p:cNvPr id="1028" name="Picture 4" descr="Sick world © Hemera">
            <a:extLst>
              <a:ext uri="{FF2B5EF4-FFF2-40B4-BE49-F238E27FC236}">
                <a16:creationId xmlns:a16="http://schemas.microsoft.com/office/drawing/2014/main" id="{7E127549-DEF7-4799-9127-4C2E23478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03" r="11853"/>
          <a:stretch/>
        </p:blipFill>
        <p:spPr bwMode="auto">
          <a:xfrm>
            <a:off x="7437121" y="765238"/>
            <a:ext cx="4433036" cy="50167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4FF4EF0-1BBC-4728-A986-5F83464929D3}"/>
              </a:ext>
            </a:extLst>
          </p:cNvPr>
          <p:cNvSpPr/>
          <p:nvPr/>
        </p:nvSpPr>
        <p:spPr>
          <a:xfrm>
            <a:off x="2430898" y="779974"/>
            <a:ext cx="4826209" cy="5002022"/>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34304630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A37A5A-FF79-4C6D-8BF9-F0A59433CD02}"/>
              </a:ext>
            </a:extLst>
          </p:cNvPr>
          <p:cNvGrpSpPr/>
          <p:nvPr/>
        </p:nvGrpSpPr>
        <p:grpSpPr>
          <a:xfrm>
            <a:off x="6983792" y="818531"/>
            <a:ext cx="4530866" cy="1474683"/>
            <a:chOff x="10478170" y="1461557"/>
            <a:chExt cx="3681329" cy="1363890"/>
          </a:xfrm>
        </p:grpSpPr>
        <p:sp>
          <p:nvSpPr>
            <p:cNvPr id="100" name="object 3">
              <a:extLst>
                <a:ext uri="{FF2B5EF4-FFF2-40B4-BE49-F238E27FC236}">
                  <a16:creationId xmlns:a16="http://schemas.microsoft.com/office/drawing/2014/main" id="{EB89F4B8-49FB-4785-90E3-62CC59339659}"/>
                </a:ext>
              </a:extLst>
            </p:cNvPr>
            <p:cNvSpPr/>
            <p:nvPr/>
          </p:nvSpPr>
          <p:spPr>
            <a:xfrm rot="230978">
              <a:off x="10478170" y="1461557"/>
              <a:ext cx="3681329" cy="1363890"/>
            </a:xfrm>
            <a:prstGeom prst="rect">
              <a:avLst/>
            </a:prstGeom>
            <a:blipFill>
              <a:blip r:embed="rId3" cstate="print">
                <a:alphaModFix amt="50000"/>
              </a:blip>
              <a:stretch>
                <a:fillRect/>
              </a:stretch>
            </a:blipFill>
          </p:spPr>
          <p:txBody>
            <a:bodyPr wrap="square" lIns="0" tIns="0" rIns="0" bIns="0" rtlCol="0"/>
            <a:lstStyle/>
            <a:p>
              <a:endParaRPr sz="1723" dirty="0"/>
            </a:p>
          </p:txBody>
        </p:sp>
        <p:sp>
          <p:nvSpPr>
            <p:cNvPr id="5" name="Rectangle 4">
              <a:extLst>
                <a:ext uri="{FF2B5EF4-FFF2-40B4-BE49-F238E27FC236}">
                  <a16:creationId xmlns:a16="http://schemas.microsoft.com/office/drawing/2014/main" id="{961B3717-F8DE-41F1-B3BF-CF516571F630}"/>
                </a:ext>
              </a:extLst>
            </p:cNvPr>
            <p:cNvSpPr/>
            <p:nvPr/>
          </p:nvSpPr>
          <p:spPr>
            <a:xfrm>
              <a:off x="10749248" y="1647861"/>
              <a:ext cx="3332985" cy="721239"/>
            </a:xfrm>
            <a:prstGeom prst="rect">
              <a:avLst/>
            </a:prstGeom>
          </p:spPr>
          <p:txBody>
            <a:bodyPr wrap="square">
              <a:spAutoFit/>
            </a:bodyPr>
            <a:lstStyle/>
            <a:p>
              <a:pPr algn="l"/>
              <a:r>
                <a:rPr lang="en-GB" sz="1292" i="1" dirty="0">
                  <a:latin typeface="Calibri Light" panose="020F0302020204030204" pitchFamily="34" charset="0"/>
                  <a:ea typeface="Garamond" panose="02020404030301010803" pitchFamily="18" charset="0"/>
                  <a:cs typeface="Calibri Light" panose="020F0302020204030204" pitchFamily="34" charset="0"/>
                </a:rPr>
                <a:t>“ we think of climate variation as a “dry or wet run” for climate change – so if you can internalise how to respond to climate variation then you will be better place to deal with climate change”.  Kenya </a:t>
              </a:r>
              <a:endParaRPr lang="en-GB" sz="1292" i="1" dirty="0">
                <a:latin typeface="Calibri Light" panose="020F0302020204030204" pitchFamily="34" charset="0"/>
                <a:cs typeface="Calibri Light" panose="020F0302020204030204" pitchFamily="34" charset="0"/>
              </a:endParaRPr>
            </a:p>
          </p:txBody>
        </p:sp>
      </p:grpSp>
      <p:sp>
        <p:nvSpPr>
          <p:cNvPr id="2" name="TextBox 1"/>
          <p:cNvSpPr txBox="1"/>
          <p:nvPr/>
        </p:nvSpPr>
        <p:spPr>
          <a:xfrm>
            <a:off x="0" y="0"/>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Targeted climate change adaptation action  –  findings  </a:t>
            </a:r>
          </a:p>
        </p:txBody>
      </p:sp>
      <p:sp>
        <p:nvSpPr>
          <p:cNvPr id="12" name="Rectangle 11">
            <a:extLst>
              <a:ext uri="{FF2B5EF4-FFF2-40B4-BE49-F238E27FC236}">
                <a16:creationId xmlns:a16="http://schemas.microsoft.com/office/drawing/2014/main" id="{3BD5F788-A07D-480A-BFF0-46045925514F}"/>
              </a:ext>
            </a:extLst>
          </p:cNvPr>
          <p:cNvSpPr/>
          <p:nvPr/>
        </p:nvSpPr>
        <p:spPr>
          <a:xfrm>
            <a:off x="283800" y="668097"/>
            <a:ext cx="6137499" cy="5863144"/>
          </a:xfrm>
          <a:prstGeom prst="rect">
            <a:avLst/>
          </a:prstGeom>
          <a:noFill/>
          <a:ln w="9525">
            <a:noFill/>
          </a:ln>
        </p:spPr>
        <p:txBody>
          <a:bodyPr wrap="square">
            <a:spAutoFit/>
          </a:bodyPr>
          <a:lstStyle/>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Denmark reduced its engagement in climate change assistance at a time where the international community increased its ambitions and commitments.</a:t>
            </a:r>
          </a:p>
          <a:p>
            <a:pPr marL="228600" indent="-228600" algn="l" defTabSz="247835">
              <a:buFont typeface="+mj-lt"/>
              <a:buAutoNum type="arabicPeriod"/>
            </a:pPr>
            <a:endParaRPr lang="en-GB" sz="1500" dirty="0">
              <a:latin typeface="Calibri Light" panose="020F0302020204030204" pitchFamily="34" charset="0"/>
              <a:cs typeface="Calibri Light" panose="020F0302020204030204" pitchFamily="34" charset="0"/>
            </a:endParaRPr>
          </a:p>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Adaptation was in particular funded through bilateral financing, the Climate Envelope focused more on mitigation.</a:t>
            </a:r>
          </a:p>
          <a:p>
            <a:pPr marL="228600" indent="-228600" algn="l" defTabSz="247835">
              <a:buFont typeface="+mj-lt"/>
              <a:buAutoNum type="arabicPeriod"/>
            </a:pPr>
            <a:endParaRPr lang="en-GB" sz="1500" dirty="0">
              <a:latin typeface="Calibri Light" panose="020F0302020204030204" pitchFamily="34" charset="0"/>
              <a:cs typeface="Calibri Light" panose="020F0302020204030204" pitchFamily="34" charset="0"/>
            </a:endParaRPr>
          </a:p>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The extent to which a robust approach to climate change adaptation was applied varied significantly, even for the Climate Envelope – with little guidance from Danida, this depended on the individual implementing partner’s interests and capacities</a:t>
            </a:r>
          </a:p>
          <a:p>
            <a:pPr marL="228600" indent="-228600" algn="l" defTabSz="247835">
              <a:buFont typeface="+mj-lt"/>
              <a:buAutoNum type="arabicPeriod"/>
            </a:pPr>
            <a:endParaRPr lang="en-GB" sz="1500" dirty="0">
              <a:latin typeface="Calibri Light" panose="020F0302020204030204" pitchFamily="34" charset="0"/>
              <a:cs typeface="Calibri Light" panose="020F0302020204030204" pitchFamily="34" charset="0"/>
            </a:endParaRPr>
          </a:p>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The nature of the adaptation engagement varied significantly among the countries in response to the particular context and national priorities, but also as a result of Denmark’s historic engagement and existing partnerships </a:t>
            </a:r>
          </a:p>
          <a:p>
            <a:pPr marL="228600" indent="-228600" algn="l" defTabSz="247835">
              <a:buFont typeface="+mj-lt"/>
              <a:buAutoNum type="arabicPeriod"/>
            </a:pPr>
            <a:endParaRPr lang="en-GB" sz="1500" dirty="0">
              <a:latin typeface="Calibri Light" panose="020F0302020204030204" pitchFamily="34" charset="0"/>
              <a:cs typeface="Calibri Light" panose="020F0302020204030204" pitchFamily="34" charset="0"/>
            </a:endParaRPr>
          </a:p>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A significant proportion of the Danish adaptation engagement was implemented outside the normal government system. </a:t>
            </a:r>
          </a:p>
          <a:p>
            <a:pPr marL="228600" indent="-228600" algn="l" defTabSz="247835">
              <a:buFont typeface="+mj-lt"/>
              <a:buAutoNum type="arabicPeriod"/>
            </a:pPr>
            <a:endParaRPr lang="en-GB" sz="1500" dirty="0">
              <a:latin typeface="Calibri Light" panose="020F0302020204030204" pitchFamily="34" charset="0"/>
              <a:cs typeface="Calibri Light" panose="020F0302020204030204" pitchFamily="34" charset="0"/>
            </a:endParaRPr>
          </a:p>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The community-level interventions were in general effective at targeting and empowering vulnerable people. </a:t>
            </a:r>
          </a:p>
          <a:p>
            <a:pPr marL="228600" indent="-228600" algn="l" defTabSz="247835">
              <a:buFont typeface="+mj-lt"/>
              <a:buAutoNum type="arabicPeriod"/>
            </a:pPr>
            <a:endParaRPr lang="en-GB" sz="1500" dirty="0">
              <a:latin typeface="Calibri Light" panose="020F0302020204030204" pitchFamily="34" charset="0"/>
              <a:cs typeface="Calibri Light" panose="020F0302020204030204" pitchFamily="34" charset="0"/>
            </a:endParaRPr>
          </a:p>
          <a:p>
            <a:pPr marL="228600" indent="-228600" algn="l" defTabSz="247835">
              <a:buFont typeface="+mj-lt"/>
              <a:buAutoNum type="arabicPeriod"/>
            </a:pPr>
            <a:r>
              <a:rPr lang="en-GB" sz="1500" dirty="0">
                <a:latin typeface="Calibri Light" panose="020F0302020204030204" pitchFamily="34" charset="0"/>
                <a:cs typeface="Calibri Light" panose="020F0302020204030204" pitchFamily="34" charset="0"/>
              </a:rPr>
              <a:t>Community empowerment and engagement at the sub-national level were key factors for success. </a:t>
            </a:r>
          </a:p>
        </p:txBody>
      </p:sp>
      <p:cxnSp>
        <p:nvCxnSpPr>
          <p:cNvPr id="29" name="Straight Connector 28">
            <a:extLst>
              <a:ext uri="{FF2B5EF4-FFF2-40B4-BE49-F238E27FC236}">
                <a16:creationId xmlns:a16="http://schemas.microsoft.com/office/drawing/2014/main" id="{ADEAB7F6-E323-4321-9F11-A11880B7C3AD}"/>
              </a:ext>
            </a:extLst>
          </p:cNvPr>
          <p:cNvCxnSpPr>
            <a:cxnSpLocks/>
          </p:cNvCxnSpPr>
          <p:nvPr/>
        </p:nvCxnSpPr>
        <p:spPr>
          <a:xfrm>
            <a:off x="6711322" y="567675"/>
            <a:ext cx="0" cy="6088938"/>
          </a:xfrm>
          <a:prstGeom prst="line">
            <a:avLst/>
          </a:prstGeom>
          <a:noFill/>
          <a:ln w="12700" cap="flat">
            <a:solidFill>
              <a:srgbClr val="ABABAB"/>
            </a:solidFill>
            <a:prstDash val="solid"/>
            <a:miter lim="400000"/>
          </a:ln>
          <a:effectLst/>
          <a:sp3d/>
        </p:spPr>
        <p:style>
          <a:lnRef idx="0">
            <a:scrgbClr r="0" g="0" b="0"/>
          </a:lnRef>
          <a:fillRef idx="0">
            <a:scrgbClr r="0" g="0" b="0"/>
          </a:fillRef>
          <a:effectRef idx="0">
            <a:scrgbClr r="0" g="0" b="0"/>
          </a:effectRef>
          <a:fontRef idx="none"/>
        </p:style>
      </p:cxnSp>
      <p:sp>
        <p:nvSpPr>
          <p:cNvPr id="4" name="Rectangle 3">
            <a:extLst>
              <a:ext uri="{FF2B5EF4-FFF2-40B4-BE49-F238E27FC236}">
                <a16:creationId xmlns:a16="http://schemas.microsoft.com/office/drawing/2014/main" id="{5CF31F89-F7AC-4604-8B7C-071EB133B76D}"/>
              </a:ext>
            </a:extLst>
          </p:cNvPr>
          <p:cNvSpPr/>
          <p:nvPr/>
        </p:nvSpPr>
        <p:spPr>
          <a:xfrm>
            <a:off x="6886085" y="3131861"/>
            <a:ext cx="4964821" cy="291170"/>
          </a:xfrm>
          <a:prstGeom prst="rect">
            <a:avLst/>
          </a:prstGeom>
        </p:spPr>
        <p:txBody>
          <a:bodyPr wrap="none">
            <a:spAutoFit/>
          </a:bodyPr>
          <a:lstStyle/>
          <a:p>
            <a:r>
              <a:rPr lang="en-GB" sz="1292" b="1" dirty="0">
                <a:latin typeface="Calibri Light" panose="020F0302020204030204" pitchFamily="34" charset="0"/>
                <a:cs typeface="Calibri Light" panose="020F0302020204030204" pitchFamily="34" charset="0"/>
              </a:rPr>
              <a:t>Degree of climate change adaptation specificity of sample interventions</a:t>
            </a:r>
            <a:endParaRPr lang="en-GB" sz="1292" dirty="0"/>
          </a:p>
        </p:txBody>
      </p:sp>
      <p:pic>
        <p:nvPicPr>
          <p:cNvPr id="15" name="Picture 14">
            <a:extLst>
              <a:ext uri="{FF2B5EF4-FFF2-40B4-BE49-F238E27FC236}">
                <a16:creationId xmlns:a16="http://schemas.microsoft.com/office/drawing/2014/main" id="{58393F3B-1365-9047-8D1D-9AEB01BC6CCD}"/>
              </a:ext>
            </a:extLst>
          </p:cNvPr>
          <p:cNvPicPr>
            <a:picLocks noChangeAspect="1"/>
          </p:cNvPicPr>
          <p:nvPr/>
        </p:nvPicPr>
        <p:blipFill>
          <a:blip r:embed="rId4"/>
          <a:stretch>
            <a:fillRect/>
          </a:stretch>
        </p:blipFill>
        <p:spPr>
          <a:xfrm>
            <a:off x="7015777" y="3429000"/>
            <a:ext cx="4466899" cy="3073060"/>
          </a:xfrm>
          <a:prstGeom prst="rect">
            <a:avLst/>
          </a:prstGeom>
        </p:spPr>
      </p:pic>
      <p:sp>
        <p:nvSpPr>
          <p:cNvPr id="3" name="Rectangle 2">
            <a:extLst>
              <a:ext uri="{FF2B5EF4-FFF2-40B4-BE49-F238E27FC236}">
                <a16:creationId xmlns:a16="http://schemas.microsoft.com/office/drawing/2014/main" id="{AFD3D0F4-CD28-4D3F-AE79-7F265F336678}"/>
              </a:ext>
            </a:extLst>
          </p:cNvPr>
          <p:cNvSpPr/>
          <p:nvPr/>
        </p:nvSpPr>
        <p:spPr>
          <a:xfrm>
            <a:off x="283800" y="567675"/>
            <a:ext cx="6155676" cy="6088938"/>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24837838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705"/>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Mainstreaming – findings  </a:t>
            </a:r>
          </a:p>
        </p:txBody>
      </p:sp>
      <p:sp>
        <p:nvSpPr>
          <p:cNvPr id="13" name="Slide Number Placeholder 12"/>
          <p:cNvSpPr>
            <a:spLocks noGrp="1"/>
          </p:cNvSpPr>
          <p:nvPr>
            <p:ph type="sldNum" sz="quarter" idx="2"/>
          </p:nvPr>
        </p:nvSpPr>
        <p:spPr>
          <a:xfrm>
            <a:off x="11858269" y="7189887"/>
            <a:ext cx="173124" cy="253852"/>
          </a:xfrm>
        </p:spPr>
        <p:txBody>
          <a:bodyPr/>
          <a:lstStyle/>
          <a:p>
            <a:fld id="{86CB4B4D-7CA3-9044-876B-883B54F8677D}" type="slidenum">
              <a:rPr lang="en-GB" smtClean="0"/>
              <a:pPr/>
              <a:t>22</a:t>
            </a:fld>
            <a:endParaRPr lang="en-GB" dirty="0"/>
          </a:p>
        </p:txBody>
      </p:sp>
      <p:sp>
        <p:nvSpPr>
          <p:cNvPr id="12" name="Rectangle 11">
            <a:extLst>
              <a:ext uri="{FF2B5EF4-FFF2-40B4-BE49-F238E27FC236}">
                <a16:creationId xmlns:a16="http://schemas.microsoft.com/office/drawing/2014/main" id="{3BD5F788-A07D-480A-BFF0-46045925514F}"/>
              </a:ext>
            </a:extLst>
          </p:cNvPr>
          <p:cNvSpPr/>
          <p:nvPr/>
        </p:nvSpPr>
        <p:spPr>
          <a:xfrm>
            <a:off x="127603" y="543814"/>
            <a:ext cx="6374486" cy="2769989"/>
          </a:xfrm>
          <a:prstGeom prst="rect">
            <a:avLst/>
          </a:prstGeom>
          <a:noFill/>
          <a:ln w="9525">
            <a:solidFill>
              <a:srgbClr val="92D050"/>
            </a:solidFill>
          </a:ln>
        </p:spPr>
        <p:txBody>
          <a:bodyPr wrap="square">
            <a:spAutoFit/>
          </a:bodyPr>
          <a:lstStyle/>
          <a:p>
            <a:pPr defTabSz="247835">
              <a:spcAft>
                <a:spcPts val="600"/>
              </a:spcAft>
            </a:pPr>
            <a:r>
              <a:rPr lang="en-GB" sz="1400" b="1" dirty="0">
                <a:latin typeface="Calibri Light" panose="020F0302020204030204" pitchFamily="34" charset="0"/>
                <a:cs typeface="Calibri Light" panose="020F0302020204030204" pitchFamily="34" charset="0"/>
              </a:rPr>
              <a:t>Relevance of approaches to CCA mainstreaming</a:t>
            </a:r>
          </a:p>
          <a:p>
            <a:pPr marL="228600" lvl="0" indent="-228600" algn="just" defTabSz="247835">
              <a:spcAft>
                <a:spcPts val="600"/>
              </a:spcAft>
              <a:buFont typeface="+mj-lt"/>
              <a:buAutoNum type="arabicPeriod"/>
            </a:pPr>
            <a:r>
              <a:rPr lang="en-GB" sz="1400" dirty="0">
                <a:latin typeface="Calibri Light" panose="020F0302020204030204" pitchFamily="34" charset="0"/>
                <a:cs typeface="Calibri Light" panose="020F0302020204030204" pitchFamily="34" charset="0"/>
              </a:rPr>
              <a:t>Danish priority to support climate change adaptation fluctuated, climate change adaptation mainstreaming was not part of overall or sectoral strategic guidance, and earlier operational guidance fell out of use. </a:t>
            </a:r>
            <a:endParaRPr lang="fr-FR" sz="1400" dirty="0">
              <a:latin typeface="Calibri Light" panose="020F0302020204030204" pitchFamily="34" charset="0"/>
              <a:cs typeface="Calibri Light" panose="020F0302020204030204" pitchFamily="34" charset="0"/>
            </a:endParaRPr>
          </a:p>
          <a:p>
            <a:pPr marL="228600" lvl="0" indent="-228600" algn="just" defTabSz="247835">
              <a:spcAft>
                <a:spcPts val="600"/>
              </a:spcAft>
              <a:buFont typeface="+mj-lt"/>
              <a:buAutoNum type="arabicPeriod"/>
            </a:pPr>
            <a:r>
              <a:rPr lang="en-GB" sz="1400" dirty="0">
                <a:latin typeface="Calibri Light" panose="020F0302020204030204" pitchFamily="34" charset="0"/>
                <a:cs typeface="Calibri Light" panose="020F0302020204030204" pitchFamily="34" charset="0"/>
              </a:rPr>
              <a:t>Mainstreaming of climate change adaptation into non climate-specific interventions was generally prioritised in the highly climate sensitive sectors of water, agriculture and natural resources.</a:t>
            </a:r>
            <a:endParaRPr lang="fr-FR" sz="1400" dirty="0">
              <a:latin typeface="Calibri Light" panose="020F0302020204030204" pitchFamily="34" charset="0"/>
              <a:cs typeface="Calibri Light" panose="020F0302020204030204" pitchFamily="34" charset="0"/>
            </a:endParaRPr>
          </a:p>
          <a:p>
            <a:pPr marL="228600" lvl="0" indent="-228600" algn="just" defTabSz="247835">
              <a:spcAft>
                <a:spcPts val="600"/>
              </a:spcAft>
              <a:buFont typeface="+mj-lt"/>
              <a:buAutoNum type="arabicPeriod"/>
            </a:pPr>
            <a:r>
              <a:rPr lang="en-GB" sz="1400" dirty="0">
                <a:latin typeface="Calibri Light" panose="020F0302020204030204" pitchFamily="34" charset="0"/>
                <a:cs typeface="Calibri Light" panose="020F0302020204030204" pitchFamily="34" charset="0"/>
              </a:rPr>
              <a:t>Mainstreaming of climate change adaptation through primarily private sector-oriented interventions was more challenging, including in the agriculture sector.</a:t>
            </a:r>
            <a:endParaRPr lang="fr-FR" sz="1400" dirty="0">
              <a:latin typeface="Calibri Light" panose="020F0302020204030204" pitchFamily="34" charset="0"/>
              <a:cs typeface="Calibri Light" panose="020F0302020204030204" pitchFamily="34" charset="0"/>
            </a:endParaRPr>
          </a:p>
          <a:p>
            <a:pPr marL="228600" lvl="0" indent="-228600" algn="just" defTabSz="247835">
              <a:spcAft>
                <a:spcPts val="600"/>
              </a:spcAft>
              <a:buFont typeface="+mj-lt"/>
              <a:buAutoNum type="arabicPeriod"/>
            </a:pPr>
            <a:r>
              <a:rPr lang="en-GB" sz="1400" dirty="0">
                <a:latin typeface="Calibri Light" panose="020F0302020204030204" pitchFamily="34" charset="0"/>
                <a:cs typeface="Calibri Light" panose="020F0302020204030204" pitchFamily="34" charset="0"/>
              </a:rPr>
              <a:t>Mainstreaming of climate change adaptation was not prioritised in sectors such as human rights, governance, peacebuilding and security. </a:t>
            </a:r>
            <a:endParaRPr lang="fr-FR" sz="1400" dirty="0">
              <a:latin typeface="Calibri Light" panose="020F0302020204030204" pitchFamily="34" charset="0"/>
              <a:cs typeface="Calibri Light" panose="020F0302020204030204" pitchFamily="34" charset="0"/>
            </a:endParaRPr>
          </a:p>
        </p:txBody>
      </p:sp>
      <p:cxnSp>
        <p:nvCxnSpPr>
          <p:cNvPr id="29" name="Straight Connector 28">
            <a:extLst>
              <a:ext uri="{FF2B5EF4-FFF2-40B4-BE49-F238E27FC236}">
                <a16:creationId xmlns:a16="http://schemas.microsoft.com/office/drawing/2014/main" id="{ADEAB7F6-E323-4321-9F11-A11880B7C3AD}"/>
              </a:ext>
            </a:extLst>
          </p:cNvPr>
          <p:cNvCxnSpPr>
            <a:cxnSpLocks/>
          </p:cNvCxnSpPr>
          <p:nvPr/>
        </p:nvCxnSpPr>
        <p:spPr>
          <a:xfrm>
            <a:off x="6675215" y="543814"/>
            <a:ext cx="0" cy="6039795"/>
          </a:xfrm>
          <a:prstGeom prst="line">
            <a:avLst/>
          </a:prstGeom>
          <a:noFill/>
          <a:ln w="12700" cap="flat">
            <a:solidFill>
              <a:srgbClr val="ABABAB"/>
            </a:solidFill>
            <a:prstDash val="solid"/>
            <a:miter lim="400000"/>
          </a:ln>
          <a:effectLst/>
          <a:sp3d/>
        </p:spPr>
        <p:style>
          <a:lnRef idx="0">
            <a:scrgbClr r="0" g="0" b="0"/>
          </a:lnRef>
          <a:fillRef idx="0">
            <a:scrgbClr r="0" g="0" b="0"/>
          </a:fillRef>
          <a:effectRef idx="0">
            <a:scrgbClr r="0" g="0" b="0"/>
          </a:effectRef>
          <a:fontRef idx="none"/>
        </p:style>
      </p:cxnSp>
      <p:pic>
        <p:nvPicPr>
          <p:cNvPr id="7" name="Picture 2">
            <a:extLst>
              <a:ext uri="{FF2B5EF4-FFF2-40B4-BE49-F238E27FC236}">
                <a16:creationId xmlns:a16="http://schemas.microsoft.com/office/drawing/2014/main" id="{E520E466-902C-4F29-8FB7-D1CB59DC0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714" y="796584"/>
            <a:ext cx="5528688" cy="578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26978" y="3380303"/>
            <a:ext cx="6375111" cy="1538883"/>
          </a:xfrm>
          <a:prstGeom prst="rect">
            <a:avLst/>
          </a:prstGeom>
          <a:noFill/>
          <a:ln w="9525">
            <a:solidFill>
              <a:srgbClr val="92D050"/>
            </a:solidFill>
          </a:ln>
        </p:spPr>
        <p:txBody>
          <a:bodyPr wrap="square">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228600" lvl="0" indent="-228600" algn="just" defTabSz="247835">
              <a:buFont typeface="+mj-lt"/>
              <a:buAutoNum type="arabicPeriod"/>
              <a:defRPr sz="1500">
                <a:latin typeface="Calibri Light" panose="020F0302020204030204" pitchFamily="34" charset="0"/>
                <a:cs typeface="Calibri Light" panose="020F0302020204030204" pitchFamily="34" charset="0"/>
              </a:defRPr>
            </a:lvl1pPr>
          </a:lstStyle>
          <a:p>
            <a:pPr marL="0" indent="0" algn="ctr">
              <a:spcAft>
                <a:spcPts val="600"/>
              </a:spcAft>
              <a:buNone/>
            </a:pPr>
            <a:r>
              <a:rPr lang="en-GB" sz="1400" b="1" dirty="0"/>
              <a:t>Implementation of approaches to  CCA mainstreaming</a:t>
            </a:r>
          </a:p>
          <a:p>
            <a:pPr>
              <a:spcAft>
                <a:spcPts val="600"/>
              </a:spcAft>
              <a:buFont typeface="+mj-lt"/>
              <a:buAutoNum type="arabicPeriod" startAt="5"/>
            </a:pPr>
            <a:r>
              <a:rPr lang="en-GB" sz="1400" dirty="0"/>
              <a:t>As a result of limited strategic guidance, few interventions adopted climate change adaptation mainstreaming as a primary objective, and </a:t>
            </a:r>
            <a:r>
              <a:rPr lang="en-GB" sz="1400" dirty="0" err="1"/>
              <a:t>Danida</a:t>
            </a:r>
            <a:r>
              <a:rPr lang="en-GB" sz="1400" dirty="0"/>
              <a:t> support to climate change adaptation mainstreaming was driven by partners’ strengths and priorities.</a:t>
            </a:r>
            <a:endParaRPr lang="fr-FR" sz="1400" dirty="0"/>
          </a:p>
          <a:p>
            <a:pPr>
              <a:spcAft>
                <a:spcPts val="600"/>
              </a:spcAft>
              <a:buAutoNum type="arabicPeriod" startAt="5"/>
            </a:pPr>
            <a:r>
              <a:rPr lang="en-GB" sz="1400" dirty="0"/>
              <a:t>Danish engagement did not prioritise nor significantly contribute to mainstreaming climate change adaptation in monitoring systems.</a:t>
            </a:r>
            <a:endParaRPr lang="fr-FR" sz="1400" dirty="0"/>
          </a:p>
        </p:txBody>
      </p:sp>
      <p:sp>
        <p:nvSpPr>
          <p:cNvPr id="10" name="ZoneTexte 9"/>
          <p:cNvSpPr txBox="1"/>
          <p:nvPr/>
        </p:nvSpPr>
        <p:spPr>
          <a:xfrm>
            <a:off x="127603" y="4998762"/>
            <a:ext cx="6375111" cy="1754326"/>
          </a:xfrm>
          <a:prstGeom prst="rect">
            <a:avLst/>
          </a:prstGeom>
          <a:noFill/>
          <a:ln w="9525">
            <a:solidFill>
              <a:srgbClr val="92D050"/>
            </a:solidFill>
          </a:ln>
        </p:spPr>
        <p:txBody>
          <a:bodyPr wrap="square">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228600" lvl="0" indent="-228600" algn="just" defTabSz="247835">
              <a:buFont typeface="+mj-lt"/>
              <a:buAutoNum type="arabicPeriod"/>
              <a:defRPr sz="1500">
                <a:latin typeface="Calibri Light" panose="020F0302020204030204" pitchFamily="34" charset="0"/>
                <a:cs typeface="Calibri Light" panose="020F0302020204030204" pitchFamily="34" charset="0"/>
              </a:defRPr>
            </a:lvl1pPr>
          </a:lstStyle>
          <a:p>
            <a:pPr marL="0" indent="0" algn="ctr">
              <a:spcAft>
                <a:spcPts val="600"/>
              </a:spcAft>
              <a:buNone/>
            </a:pPr>
            <a:r>
              <a:rPr lang="en-GB" sz="1400" b="1" dirty="0"/>
              <a:t>CCA mainstreaming outcomes</a:t>
            </a:r>
          </a:p>
          <a:p>
            <a:pPr>
              <a:spcAft>
                <a:spcPts val="600"/>
              </a:spcAft>
              <a:buFont typeface="+mj-lt"/>
              <a:buAutoNum type="arabicPeriod" startAt="7"/>
            </a:pPr>
            <a:r>
              <a:rPr lang="en-GB" sz="1400" dirty="0"/>
              <a:t>Danish engagement contributed to increasing partner countries’ commitment to mainstreaming climate change adaptation and to enhanced planning and budgeting processes.</a:t>
            </a:r>
            <a:endParaRPr lang="fr-FR" sz="1400" dirty="0"/>
          </a:p>
          <a:p>
            <a:pPr>
              <a:spcAft>
                <a:spcPts val="600"/>
              </a:spcAft>
              <a:buAutoNum type="arabicPeriod" startAt="7"/>
            </a:pPr>
            <a:r>
              <a:rPr lang="en-GB" sz="1400" dirty="0"/>
              <a:t>The gap between policy and practice remains wide: implementation of climate change adaptation mainstreaming into national and local investments was limited by institutional, capacity, and political constraints.</a:t>
            </a:r>
          </a:p>
        </p:txBody>
      </p:sp>
    </p:spTree>
    <p:extLst>
      <p:ext uri="{BB962C8B-B14F-4D97-AF65-F5344CB8AC3E}">
        <p14:creationId xmlns:p14="http://schemas.microsoft.com/office/powerpoint/2010/main" val="14626523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57521939-7837-48E6-9C8B-B9956C65967D}"/>
              </a:ext>
            </a:extLst>
          </p:cNvPr>
          <p:cNvSpPr/>
          <p:nvPr/>
        </p:nvSpPr>
        <p:spPr>
          <a:xfrm rot="230978">
            <a:off x="8748820" y="357474"/>
            <a:ext cx="3249080" cy="3167502"/>
          </a:xfrm>
          <a:prstGeom prst="rect">
            <a:avLst/>
          </a:prstGeom>
          <a:blipFill>
            <a:blip r:embed="rId3" cstate="print">
              <a:alphaModFix amt="50000"/>
            </a:blip>
            <a:stretch>
              <a:fillRect/>
            </a:stretch>
          </a:blipFill>
        </p:spPr>
        <p:txBody>
          <a:bodyPr wrap="square" lIns="0" tIns="0" rIns="0" bIns="0" rtlCol="0"/>
          <a:lstStyle/>
          <a:p>
            <a:endParaRPr sz="1723" dirty="0"/>
          </a:p>
        </p:txBody>
      </p:sp>
      <p:sp>
        <p:nvSpPr>
          <p:cNvPr id="2" name="TextBox 1"/>
          <p:cNvSpPr txBox="1"/>
          <p:nvPr/>
        </p:nvSpPr>
        <p:spPr>
          <a:xfrm>
            <a:off x="0" y="-6693"/>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Transformation – findings  </a:t>
            </a:r>
          </a:p>
        </p:txBody>
      </p:sp>
      <p:cxnSp>
        <p:nvCxnSpPr>
          <p:cNvPr id="29" name="Straight Connector 28">
            <a:extLst>
              <a:ext uri="{FF2B5EF4-FFF2-40B4-BE49-F238E27FC236}">
                <a16:creationId xmlns:a16="http://schemas.microsoft.com/office/drawing/2014/main" id="{ADEAB7F6-E323-4321-9F11-A11880B7C3AD}"/>
              </a:ext>
            </a:extLst>
          </p:cNvPr>
          <p:cNvCxnSpPr>
            <a:cxnSpLocks/>
          </p:cNvCxnSpPr>
          <p:nvPr/>
        </p:nvCxnSpPr>
        <p:spPr>
          <a:xfrm>
            <a:off x="8558841" y="546462"/>
            <a:ext cx="0" cy="5992054"/>
          </a:xfrm>
          <a:prstGeom prst="line">
            <a:avLst/>
          </a:prstGeom>
          <a:noFill/>
          <a:ln w="12700" cap="flat">
            <a:solidFill>
              <a:srgbClr val="ABABAB"/>
            </a:solidFill>
            <a:prstDash val="solid"/>
            <a:miter lim="400000"/>
          </a:ln>
          <a:effectLst/>
          <a:sp3d/>
        </p:spPr>
        <p:style>
          <a:lnRef idx="0">
            <a:scrgbClr r="0" g="0" b="0"/>
          </a:lnRef>
          <a:fillRef idx="0">
            <a:scrgbClr r="0" g="0" b="0"/>
          </a:fillRef>
          <a:effectRef idx="0">
            <a:scrgbClr r="0" g="0" b="0"/>
          </a:effectRef>
          <a:fontRef idx="none"/>
        </p:style>
      </p:cxnSp>
      <p:sp>
        <p:nvSpPr>
          <p:cNvPr id="14" name="Slide Number Placeholder 12">
            <a:extLst>
              <a:ext uri="{FF2B5EF4-FFF2-40B4-BE49-F238E27FC236}">
                <a16:creationId xmlns:a16="http://schemas.microsoft.com/office/drawing/2014/main" id="{B78CDE84-54A1-4C44-8B69-4CDA9B0B1BD8}"/>
              </a:ext>
            </a:extLst>
          </p:cNvPr>
          <p:cNvSpPr txBox="1">
            <a:spLocks/>
          </p:cNvSpPr>
          <p:nvPr/>
        </p:nvSpPr>
        <p:spPr>
          <a:xfrm>
            <a:off x="11834596" y="7189885"/>
            <a:ext cx="196799" cy="277527"/>
          </a:xfrm>
          <a:prstGeom prst="rect">
            <a:avLst/>
          </a:prstGeom>
          <a:ln w="12700">
            <a:miter lim="400000"/>
          </a:ln>
        </p:spPr>
        <p:txBody>
          <a:bodyPr wrap="none" lIns="62523" tIns="62523" rIns="62523" bIns="62523">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z="983"/>
              <a:pPr/>
              <a:t>23</a:t>
            </a:fld>
            <a:endParaRPr lang="en-GB" sz="983" dirty="0"/>
          </a:p>
        </p:txBody>
      </p:sp>
      <p:sp>
        <p:nvSpPr>
          <p:cNvPr id="7" name="Rectangle 6">
            <a:extLst>
              <a:ext uri="{FF2B5EF4-FFF2-40B4-BE49-F238E27FC236}">
                <a16:creationId xmlns:a16="http://schemas.microsoft.com/office/drawing/2014/main" id="{7E0AE91B-75F3-447C-8943-85E5F90B535B}"/>
              </a:ext>
            </a:extLst>
          </p:cNvPr>
          <p:cNvSpPr/>
          <p:nvPr/>
        </p:nvSpPr>
        <p:spPr>
          <a:xfrm>
            <a:off x="9054532" y="770833"/>
            <a:ext cx="2803454" cy="2279535"/>
          </a:xfrm>
          <a:prstGeom prst="rect">
            <a:avLst/>
          </a:prstGeom>
        </p:spPr>
        <p:txBody>
          <a:bodyPr wrap="square">
            <a:spAutoFit/>
          </a:bodyPr>
          <a:lstStyle/>
          <a:p>
            <a:pPr algn="l"/>
            <a:r>
              <a:rPr lang="en-GB" sz="1292" i="1" dirty="0">
                <a:latin typeface="Calibri Light" panose="020F0302020204030204" pitchFamily="34" charset="0"/>
                <a:ea typeface="Calibri" panose="020F0502020204030204" pitchFamily="34" charset="0"/>
                <a:cs typeface="Calibri Light" panose="020F0302020204030204" pitchFamily="34" charset="0"/>
              </a:rPr>
              <a:t>“The project’s overall legacy for ActionAid has been very significant.  It led, in large part, to the global federation of country chapters that make up ActionAid adopting climate change as a global priority. The Danida project in Bangladesh made the case for this global strategy, that ActionAid continues to work towards. This history is largely forgotten as the people involved have moved on” - Bangladesh</a:t>
            </a:r>
            <a:endParaRPr lang="en-GB" sz="1292" dirty="0">
              <a:latin typeface="Calibri Light" panose="020F0302020204030204" pitchFamily="34" charset="0"/>
              <a:cs typeface="Calibri Light" panose="020F0302020204030204" pitchFamily="34" charset="0"/>
            </a:endParaRPr>
          </a:p>
        </p:txBody>
      </p:sp>
      <p:grpSp>
        <p:nvGrpSpPr>
          <p:cNvPr id="5" name="Group 4">
            <a:extLst>
              <a:ext uri="{FF2B5EF4-FFF2-40B4-BE49-F238E27FC236}">
                <a16:creationId xmlns:a16="http://schemas.microsoft.com/office/drawing/2014/main" id="{4F8FB95F-234A-4B1D-800A-3D7013BA0CB3}"/>
              </a:ext>
            </a:extLst>
          </p:cNvPr>
          <p:cNvGrpSpPr/>
          <p:nvPr/>
        </p:nvGrpSpPr>
        <p:grpSpPr>
          <a:xfrm>
            <a:off x="8676874" y="3340024"/>
            <a:ext cx="3318404" cy="3161346"/>
            <a:chOff x="1401475" y="3940862"/>
            <a:chExt cx="2732730" cy="2693378"/>
          </a:xfrm>
        </p:grpSpPr>
        <p:sp>
          <p:nvSpPr>
            <p:cNvPr id="13" name="object 3">
              <a:extLst>
                <a:ext uri="{FF2B5EF4-FFF2-40B4-BE49-F238E27FC236}">
                  <a16:creationId xmlns:a16="http://schemas.microsoft.com/office/drawing/2014/main" id="{7849B7B1-E5B5-4FEA-A0E0-1B5D8334968E}"/>
                </a:ext>
              </a:extLst>
            </p:cNvPr>
            <p:cNvSpPr/>
            <p:nvPr/>
          </p:nvSpPr>
          <p:spPr>
            <a:xfrm rot="776845">
              <a:off x="1401475" y="3940862"/>
              <a:ext cx="2732730" cy="2693378"/>
            </a:xfrm>
            <a:prstGeom prst="rect">
              <a:avLst/>
            </a:prstGeom>
            <a:blipFill>
              <a:blip r:embed="rId3" cstate="print">
                <a:alphaModFix amt="50000"/>
              </a:blip>
              <a:stretch>
                <a:fillRect/>
              </a:stretch>
            </a:blipFill>
          </p:spPr>
          <p:txBody>
            <a:bodyPr wrap="square" lIns="0" tIns="0" rIns="0" bIns="0" rtlCol="0"/>
            <a:lstStyle/>
            <a:p>
              <a:endParaRPr sz="1723" dirty="0"/>
            </a:p>
          </p:txBody>
        </p:sp>
        <p:sp>
          <p:nvSpPr>
            <p:cNvPr id="3" name="Rectangle 2">
              <a:extLst>
                <a:ext uri="{FF2B5EF4-FFF2-40B4-BE49-F238E27FC236}">
                  <a16:creationId xmlns:a16="http://schemas.microsoft.com/office/drawing/2014/main" id="{5C7A1DAE-E37C-4AD6-B9C5-6BC9B8C6EF94}"/>
                </a:ext>
              </a:extLst>
            </p:cNvPr>
            <p:cNvSpPr/>
            <p:nvPr/>
          </p:nvSpPr>
          <p:spPr>
            <a:xfrm>
              <a:off x="1715627" y="4527737"/>
              <a:ext cx="2416783" cy="1603294"/>
            </a:xfrm>
            <a:prstGeom prst="rect">
              <a:avLst/>
            </a:prstGeom>
          </p:spPr>
          <p:txBody>
            <a:bodyPr wrap="square">
              <a:spAutoFit/>
            </a:bodyPr>
            <a:lstStyle/>
            <a:p>
              <a:pPr algn="l"/>
              <a:r>
                <a:rPr lang="en-US" sz="1292" i="1" dirty="0">
                  <a:latin typeface="Calibri Light" panose="020F0302020204030204" pitchFamily="34" charset="0"/>
                  <a:ea typeface="Times New Roman" panose="02020603050405020304" pitchFamily="18" charset="0"/>
                  <a:cs typeface="Calibri Light" panose="020F0302020204030204" pitchFamily="34" charset="0"/>
                </a:rPr>
                <a:t>Locating a climate change unit in the office of the Prime Minister was done to raise the profile of climate change like it was done for Aids in order to get it mainstreamed – the attention and support we got from government ministries and throughout the country was good – the convening power was a key factor”  - Kenya </a:t>
              </a:r>
              <a:endParaRPr lang="en-GB" sz="1292" dirty="0">
                <a:latin typeface="Calibri Light" panose="020F0302020204030204" pitchFamily="34" charset="0"/>
                <a:cs typeface="Calibri Light" panose="020F0302020204030204" pitchFamily="34" charset="0"/>
              </a:endParaRPr>
            </a:p>
          </p:txBody>
        </p:sp>
      </p:grpSp>
      <p:sp>
        <p:nvSpPr>
          <p:cNvPr id="15" name="Rectangle 14">
            <a:extLst>
              <a:ext uri="{FF2B5EF4-FFF2-40B4-BE49-F238E27FC236}">
                <a16:creationId xmlns:a16="http://schemas.microsoft.com/office/drawing/2014/main" id="{5EF2B9E9-F21A-4A96-BC90-49476EE02E2D}"/>
              </a:ext>
            </a:extLst>
          </p:cNvPr>
          <p:cNvSpPr/>
          <p:nvPr/>
        </p:nvSpPr>
        <p:spPr>
          <a:xfrm>
            <a:off x="203149" y="449578"/>
            <a:ext cx="8011214" cy="5863144"/>
          </a:xfrm>
          <a:prstGeom prst="rect">
            <a:avLst/>
          </a:prstGeom>
          <a:noFill/>
          <a:ln w="9525">
            <a:noFill/>
          </a:ln>
        </p:spPr>
        <p:txBody>
          <a:bodyPr wrap="square">
            <a:spAutoFit/>
          </a:bodyPr>
          <a:lstStyle/>
          <a:p>
            <a:pPr marL="342900" lvl="0" indent="-342900" algn="l">
              <a:buFont typeface="+mj-lt"/>
              <a:buAutoNum type="arabicPeriod"/>
            </a:pPr>
            <a:r>
              <a:rPr lang="en-GB" sz="1500" dirty="0">
                <a:latin typeface="Calibri Light" panose="020F0302020204030204" pitchFamily="34" charset="0"/>
                <a:cs typeface="Calibri Light" panose="020F0302020204030204" pitchFamily="34" charset="0"/>
              </a:rPr>
              <a:t>Attention to securing transformational change towards a climate resilient economy is a recent emphasis in Denmark’s international support for climate change adaptation.</a:t>
            </a:r>
          </a:p>
          <a:p>
            <a:pPr marL="342900" lvl="0" indent="-342900" algn="l">
              <a:buFont typeface="+mj-lt"/>
              <a:buAutoNum type="arabicPeriod"/>
            </a:pPr>
            <a:endParaRPr lang="en-GB" sz="1500" dirty="0">
              <a:latin typeface="Calibri Light" panose="020F0302020204030204" pitchFamily="34" charset="0"/>
              <a:cs typeface="Calibri Light" panose="020F0302020204030204" pitchFamily="34" charset="0"/>
            </a:endParaRPr>
          </a:p>
          <a:p>
            <a:pPr marL="342900" lvl="0" indent="-342900" algn="l">
              <a:buFont typeface="+mj-lt"/>
              <a:buAutoNum type="arabicPeriod"/>
            </a:pPr>
            <a:r>
              <a:rPr lang="en-GB" sz="1500" dirty="0">
                <a:latin typeface="Calibri Light" panose="020F0302020204030204" pitchFamily="34" charset="0"/>
                <a:cs typeface="Calibri Light" panose="020F0302020204030204" pitchFamily="34" charset="0"/>
              </a:rPr>
              <a:t>The opportunity to support transformation towards climate resilience in a partner country is heavily conditional on the local and national context, and ultimately is politically determined. </a:t>
            </a:r>
          </a:p>
          <a:p>
            <a:pPr marL="342900" lvl="0" indent="-342900" algn="l">
              <a:buFont typeface="+mj-lt"/>
              <a:buAutoNum type="arabicPeriod"/>
            </a:pPr>
            <a:endParaRPr lang="en-GB" sz="1500" dirty="0">
              <a:latin typeface="Calibri Light" panose="020F0302020204030204" pitchFamily="34" charset="0"/>
              <a:cs typeface="Calibri Light" panose="020F0302020204030204" pitchFamily="34" charset="0"/>
            </a:endParaRPr>
          </a:p>
          <a:p>
            <a:pPr marL="342900" lvl="0" indent="-342900" algn="l">
              <a:buFont typeface="+mj-lt"/>
              <a:buAutoNum type="arabicPeriod"/>
            </a:pPr>
            <a:r>
              <a:rPr lang="en-GB" sz="1500" dirty="0">
                <a:latin typeface="Calibri Light" panose="020F0302020204030204" pitchFamily="34" charset="0"/>
                <a:cs typeface="Calibri Light" panose="020F0302020204030204" pitchFamily="34" charset="0"/>
              </a:rPr>
              <a:t>Securing strengthened climate resilience of those beyond the direct project beneficiaries has not been an explicit goal of most Danish development cooperation projects in the countries sampled, although elements of transformational intent are present in several interventions (and in the 2016 theory of change for the Climate Envelope).</a:t>
            </a:r>
          </a:p>
          <a:p>
            <a:pPr marL="342900" lvl="0" indent="-342900" algn="l">
              <a:buFont typeface="+mj-lt"/>
              <a:buAutoNum type="arabicPeriod"/>
            </a:pPr>
            <a:endParaRPr lang="en-GB" sz="1500" dirty="0">
              <a:latin typeface="Calibri Light" panose="020F0302020204030204" pitchFamily="34" charset="0"/>
              <a:cs typeface="Calibri Light" panose="020F0302020204030204" pitchFamily="34" charset="0"/>
            </a:endParaRPr>
          </a:p>
          <a:p>
            <a:pPr marL="342900" lvl="0" indent="-342900" algn="l">
              <a:buFont typeface="+mj-lt"/>
              <a:buAutoNum type="arabicPeriod"/>
            </a:pPr>
            <a:r>
              <a:rPr lang="en-GB" sz="1500" dirty="0">
                <a:latin typeface="Calibri Light" panose="020F0302020204030204" pitchFamily="34" charset="0"/>
                <a:cs typeface="Calibri Light" panose="020F0302020204030204" pitchFamily="34" charset="0"/>
              </a:rPr>
              <a:t>The alignment principle of the aid effectiveness agenda is being respected in Denmark’s support for climate change adaptation and is an early enabling condition that increases the potential for transformation.</a:t>
            </a:r>
          </a:p>
          <a:p>
            <a:pPr marL="342900" lvl="0" indent="-342900" algn="l">
              <a:buFont typeface="+mj-lt"/>
              <a:buAutoNum type="arabicPeriod"/>
            </a:pPr>
            <a:endParaRPr lang="en-GB" sz="1500" dirty="0">
              <a:latin typeface="Calibri Light" panose="020F0302020204030204" pitchFamily="34" charset="0"/>
              <a:cs typeface="Calibri Light" panose="020F0302020204030204" pitchFamily="34" charset="0"/>
            </a:endParaRPr>
          </a:p>
          <a:p>
            <a:pPr marL="342900" lvl="0" indent="-342900" algn="l">
              <a:buFont typeface="+mj-lt"/>
              <a:buAutoNum type="arabicPeriod"/>
            </a:pPr>
            <a:r>
              <a:rPr lang="en-GB" sz="1500" dirty="0">
                <a:latin typeface="Calibri Light" panose="020F0302020204030204" pitchFamily="34" charset="0"/>
                <a:cs typeface="Calibri Light" panose="020F0302020204030204" pitchFamily="34" charset="0"/>
              </a:rPr>
              <a:t>Consideration over how to design for the sustainability of investments in the context of climate change is the weakest dimension of transformational change in the project sample across all countries. </a:t>
            </a:r>
          </a:p>
          <a:p>
            <a:pPr marL="342900" lvl="0" indent="-342900" algn="l">
              <a:buFont typeface="+mj-lt"/>
              <a:buAutoNum type="arabicPeriod"/>
            </a:pPr>
            <a:endParaRPr lang="en-GB" sz="1500" dirty="0">
              <a:latin typeface="Calibri Light" panose="020F0302020204030204" pitchFamily="34" charset="0"/>
              <a:cs typeface="Calibri Light" panose="020F0302020204030204" pitchFamily="34" charset="0"/>
            </a:endParaRPr>
          </a:p>
          <a:p>
            <a:pPr marL="342900" lvl="0" indent="-342900" algn="l">
              <a:buFont typeface="+mj-lt"/>
              <a:buAutoNum type="arabicPeriod"/>
            </a:pPr>
            <a:r>
              <a:rPr lang="en-GB" sz="1500" dirty="0">
                <a:latin typeface="Calibri Light" panose="020F0302020204030204" pitchFamily="34" charset="0"/>
                <a:cs typeface="Calibri Light" panose="020F0302020204030204" pitchFamily="34" charset="0"/>
              </a:rPr>
              <a:t>Interventions that have aimed to adopt a programmatic approach that includes multiple stakeholders from the design stage onwards appears to be a promising strategy for contributing to transformation. </a:t>
            </a:r>
          </a:p>
          <a:p>
            <a:pPr marL="342900" indent="-342900" algn="l">
              <a:buFont typeface="+mj-lt"/>
              <a:buAutoNum type="arabicPeriod"/>
            </a:pPr>
            <a:endParaRPr lang="en-GB" sz="1500" dirty="0">
              <a:latin typeface="Calibri Light" panose="020F0302020204030204" pitchFamily="34" charset="0"/>
              <a:cs typeface="Calibri Light" panose="020F0302020204030204" pitchFamily="34" charset="0"/>
            </a:endParaRPr>
          </a:p>
          <a:p>
            <a:pPr marL="342900" indent="-342900" algn="l">
              <a:buFont typeface="+mj-lt"/>
              <a:buAutoNum type="arabicPeriod"/>
            </a:pPr>
            <a:r>
              <a:rPr lang="en-GB" sz="1500" dirty="0">
                <a:latin typeface="Calibri Light" panose="020F0302020204030204" pitchFamily="34" charset="0"/>
                <a:cs typeface="Calibri Light" panose="020F0302020204030204" pitchFamily="34" charset="0"/>
              </a:rPr>
              <a:t>Some apparent ‘stand-out’ interventions have been identified where the prospects for transformation appear promising and offer potential for broader lesson learning</a:t>
            </a:r>
          </a:p>
        </p:txBody>
      </p:sp>
      <p:sp>
        <p:nvSpPr>
          <p:cNvPr id="18" name="Rectangle 17">
            <a:extLst>
              <a:ext uri="{FF2B5EF4-FFF2-40B4-BE49-F238E27FC236}">
                <a16:creationId xmlns:a16="http://schemas.microsoft.com/office/drawing/2014/main" id="{2840BBD7-C868-48DD-ADD9-B0995188CD93}"/>
              </a:ext>
            </a:extLst>
          </p:cNvPr>
          <p:cNvSpPr/>
          <p:nvPr/>
        </p:nvSpPr>
        <p:spPr>
          <a:xfrm>
            <a:off x="134265" y="449578"/>
            <a:ext cx="8080845" cy="6088938"/>
          </a:xfrm>
          <a:prstGeom prst="rect">
            <a:avLst/>
          </a:prstGeom>
          <a:no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39356524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15"/>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Global landscape  – findings – focus on IDA  </a:t>
            </a:r>
          </a:p>
        </p:txBody>
      </p:sp>
      <p:sp>
        <p:nvSpPr>
          <p:cNvPr id="13" name="Slide Number Placeholder 12"/>
          <p:cNvSpPr>
            <a:spLocks noGrp="1"/>
          </p:cNvSpPr>
          <p:nvPr>
            <p:ph type="sldNum" sz="quarter" idx="2"/>
          </p:nvPr>
        </p:nvSpPr>
        <p:spPr>
          <a:xfrm>
            <a:off x="11840032" y="7054892"/>
            <a:ext cx="173124" cy="253852"/>
          </a:xfrm>
        </p:spPr>
        <p:txBody>
          <a:bodyPr/>
          <a:lstStyle/>
          <a:p>
            <a:fld id="{86CB4B4D-7CA3-9044-876B-883B54F8677D}" type="slidenum">
              <a:rPr lang="en-GB" smtClean="0"/>
              <a:pPr/>
              <a:t>24</a:t>
            </a:fld>
            <a:endParaRPr lang="en-GB" dirty="0"/>
          </a:p>
        </p:txBody>
      </p:sp>
      <p:sp>
        <p:nvSpPr>
          <p:cNvPr id="12" name="Rectangle 11">
            <a:extLst>
              <a:ext uri="{FF2B5EF4-FFF2-40B4-BE49-F238E27FC236}">
                <a16:creationId xmlns:a16="http://schemas.microsoft.com/office/drawing/2014/main" id="{3BD5F788-A07D-480A-BFF0-46045925514F}"/>
              </a:ext>
            </a:extLst>
          </p:cNvPr>
          <p:cNvSpPr/>
          <p:nvPr/>
        </p:nvSpPr>
        <p:spPr>
          <a:xfrm>
            <a:off x="248954" y="668254"/>
            <a:ext cx="6430385" cy="2478371"/>
          </a:xfrm>
          <a:prstGeom prst="rect">
            <a:avLst/>
          </a:prstGeom>
          <a:noFill/>
          <a:ln w="12700">
            <a:solidFill>
              <a:srgbClr val="92D050"/>
            </a:solidFill>
          </a:ln>
        </p:spPr>
        <p:txBody>
          <a:bodyPr wrap="square">
            <a:spAutoFit/>
          </a:bodyPr>
          <a:lstStyle/>
          <a:p>
            <a:pPr defTabSz="224710"/>
            <a:r>
              <a:rPr lang="en-GB" sz="1292" b="1" dirty="0">
                <a:latin typeface="Calibri Light" panose="020F0302020204030204" pitchFamily="34" charset="0"/>
                <a:cs typeface="Calibri Light" panose="020F0302020204030204" pitchFamily="34" charset="0"/>
              </a:rPr>
              <a:t>Denmark’s contribution</a:t>
            </a:r>
          </a:p>
          <a:p>
            <a:pPr defTabSz="224710"/>
            <a:endParaRPr lang="en-GB" sz="1292" b="1" dirty="0">
              <a:latin typeface="Calibri Light" panose="020F0302020204030204" pitchFamily="34" charset="0"/>
              <a:cs typeface="Calibri Light" panose="020F0302020204030204" pitchFamily="34" charset="0"/>
            </a:endParaRP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Denmark’s engagement with the global landscape was based on a clear and well-documented policy dialogue agenda.  </a:t>
            </a: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The policy agenda was well-founded. </a:t>
            </a: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There is evidence of influence in the WBG across all the main policy agenda points and a key target on climate co-benefits was exceeded.  </a:t>
            </a: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Denmark strongly exerted influence in the GCF through its strong support to the implementation of the GCF Indigenous Peoples’ policy. </a:t>
            </a: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Although the policy agenda was not new for the World Bank or the GCF and LDCF at an operational level, the main value added, particularly for the World Bank support, was the influence on other member countries, both borrowers and funders. </a:t>
            </a:r>
          </a:p>
        </p:txBody>
      </p:sp>
      <p:grpSp>
        <p:nvGrpSpPr>
          <p:cNvPr id="7" name="Group 6">
            <a:extLst>
              <a:ext uri="{FF2B5EF4-FFF2-40B4-BE49-F238E27FC236}">
                <a16:creationId xmlns:a16="http://schemas.microsoft.com/office/drawing/2014/main" id="{B54C5625-5546-4A2E-A221-F966AA8FB9D5}"/>
              </a:ext>
            </a:extLst>
          </p:cNvPr>
          <p:cNvGrpSpPr/>
          <p:nvPr/>
        </p:nvGrpSpPr>
        <p:grpSpPr>
          <a:xfrm>
            <a:off x="6657073" y="550286"/>
            <a:ext cx="5354391" cy="3188233"/>
            <a:chOff x="5269577" y="804181"/>
            <a:chExt cx="4350442" cy="3313312"/>
          </a:xfrm>
        </p:grpSpPr>
        <p:sp>
          <p:nvSpPr>
            <p:cNvPr id="14" name="object 3">
              <a:extLst>
                <a:ext uri="{FF2B5EF4-FFF2-40B4-BE49-F238E27FC236}">
                  <a16:creationId xmlns:a16="http://schemas.microsoft.com/office/drawing/2014/main" id="{0088F218-E3D0-4C26-A1C9-3B7F7DF3EA55}"/>
                </a:ext>
              </a:extLst>
            </p:cNvPr>
            <p:cNvSpPr/>
            <p:nvPr/>
          </p:nvSpPr>
          <p:spPr>
            <a:xfrm rot="394486">
              <a:off x="5269577" y="804181"/>
              <a:ext cx="4350442" cy="3313312"/>
            </a:xfrm>
            <a:prstGeom prst="rect">
              <a:avLst/>
            </a:prstGeom>
            <a:blipFill>
              <a:blip r:embed="rId3" cstate="print">
                <a:alphaModFix amt="50000"/>
              </a:blip>
              <a:stretch>
                <a:fillRect/>
              </a:stretch>
            </a:blipFill>
          </p:spPr>
          <p:txBody>
            <a:bodyPr wrap="square" lIns="0" tIns="0" rIns="0" bIns="0" rtlCol="0"/>
            <a:lstStyle/>
            <a:p>
              <a:endParaRPr sz="1723" dirty="0"/>
            </a:p>
          </p:txBody>
        </p:sp>
        <p:sp>
          <p:nvSpPr>
            <p:cNvPr id="4" name="Rectangle 3">
              <a:extLst>
                <a:ext uri="{FF2B5EF4-FFF2-40B4-BE49-F238E27FC236}">
                  <a16:creationId xmlns:a16="http://schemas.microsoft.com/office/drawing/2014/main" id="{76806B3F-E72E-4DCA-A64E-81B20C39DD1F}"/>
                </a:ext>
              </a:extLst>
            </p:cNvPr>
            <p:cNvSpPr/>
            <p:nvPr/>
          </p:nvSpPr>
          <p:spPr>
            <a:xfrm>
              <a:off x="5558244" y="1190797"/>
              <a:ext cx="3762976" cy="2162327"/>
            </a:xfrm>
            <a:prstGeom prst="rect">
              <a:avLst/>
            </a:prstGeom>
          </p:spPr>
          <p:txBody>
            <a:bodyPr wrap="square">
              <a:spAutoFit/>
            </a:bodyPr>
            <a:lstStyle/>
            <a:p>
              <a:pPr algn="l"/>
              <a:r>
                <a:rPr lang="en-GB" sz="1292" i="1" dirty="0">
                  <a:latin typeface="Times New Roman" panose="02020603050405020304" pitchFamily="18" charset="0"/>
                  <a:ea typeface="Calibri" panose="020F0502020204030204" pitchFamily="34" charset="0"/>
                </a:rPr>
                <a:t>“Those that say Denmark was preaching to the converted have not understood, even if there is consensus with the climate team; there is no consensus on climate change issues at the board of directors. There are many influential countries  that question whether the WBG should be engaging with climate change as strongly as they are.  If it was not for the strong and well informed [Nordic office  and other constituencies]  then we would not have been able to make the climate change  commitments that we have made publicly –this is the added value and it  is more and more important, especially now “–WBG (Director)</a:t>
              </a:r>
              <a:endParaRPr lang="en-GB" sz="1292" dirty="0"/>
            </a:p>
          </p:txBody>
        </p:sp>
      </p:grpSp>
      <p:sp>
        <p:nvSpPr>
          <p:cNvPr id="15" name="Rectangle 14">
            <a:extLst>
              <a:ext uri="{FF2B5EF4-FFF2-40B4-BE49-F238E27FC236}">
                <a16:creationId xmlns:a16="http://schemas.microsoft.com/office/drawing/2014/main" id="{1E391530-7219-4EA7-A260-D43571A19051}"/>
              </a:ext>
            </a:extLst>
          </p:cNvPr>
          <p:cNvSpPr/>
          <p:nvPr/>
        </p:nvSpPr>
        <p:spPr>
          <a:xfrm>
            <a:off x="227964" y="3430389"/>
            <a:ext cx="6451375" cy="2876044"/>
          </a:xfrm>
          <a:prstGeom prst="rect">
            <a:avLst/>
          </a:prstGeom>
          <a:noFill/>
          <a:ln w="12700">
            <a:solidFill>
              <a:srgbClr val="92D050"/>
            </a:solidFill>
          </a:ln>
        </p:spPr>
        <p:txBody>
          <a:bodyPr wrap="square">
            <a:spAutoFit/>
          </a:bodyPr>
          <a:lstStyle/>
          <a:p>
            <a:pPr lvl="0" defTabSz="224710"/>
            <a:r>
              <a:rPr lang="en-GB" sz="1292" b="1" dirty="0">
                <a:latin typeface="Calibri Light" panose="020F0302020204030204" pitchFamily="34" charset="0"/>
                <a:cs typeface="Calibri Light" panose="020F0302020204030204" pitchFamily="34" charset="0"/>
              </a:rPr>
              <a:t>Strategic approach</a:t>
            </a:r>
          </a:p>
          <a:p>
            <a:pPr lvl="0" defTabSz="224710"/>
            <a:endParaRPr lang="en-GB" sz="1292" b="1" dirty="0">
              <a:latin typeface="Calibri Light" panose="020F0302020204030204" pitchFamily="34" charset="0"/>
              <a:cs typeface="Calibri Light" panose="020F0302020204030204" pitchFamily="34" charset="0"/>
            </a:endParaRPr>
          </a:p>
          <a:p>
            <a:pPr marL="342900" lvl="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The Danish engagement was timely and used appropriate entry points that coincided with key processes at the UNFCCC and within the WBG, LDCF and GCF. </a:t>
            </a:r>
          </a:p>
          <a:p>
            <a:pPr marL="342900" lvl="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Close coordination with other funders and borrowers was an important aspect of ensuring influence.</a:t>
            </a:r>
          </a:p>
          <a:p>
            <a:pPr marL="342900" lvl="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There are a range of factors behind the positive influence both within WBG and the international funds supported. Senior WBG staff in particular emphasise the importance of the development of trust at the operational level and the mobilisation of political capital to influence other board members. </a:t>
            </a:r>
          </a:p>
          <a:p>
            <a:pPr marL="342900" lvl="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There are inevitable trade-offs in the strategic approach to influencing change. These include: the level of Danish monitoring, the degree of compromise accepted to reach common positions and, balancing the breadth and depth of the policy engagement given the resources available. </a:t>
            </a:r>
          </a:p>
        </p:txBody>
      </p:sp>
      <p:sp>
        <p:nvSpPr>
          <p:cNvPr id="18" name="Rectangle 17">
            <a:extLst>
              <a:ext uri="{FF2B5EF4-FFF2-40B4-BE49-F238E27FC236}">
                <a16:creationId xmlns:a16="http://schemas.microsoft.com/office/drawing/2014/main" id="{786B1AA9-18F1-426B-91CB-9CCA0BC31F97}"/>
              </a:ext>
            </a:extLst>
          </p:cNvPr>
          <p:cNvSpPr/>
          <p:nvPr/>
        </p:nvSpPr>
        <p:spPr>
          <a:xfrm>
            <a:off x="7172792" y="3629225"/>
            <a:ext cx="4478323" cy="2677208"/>
          </a:xfrm>
          <a:prstGeom prst="rect">
            <a:avLst/>
          </a:prstGeom>
          <a:noFill/>
          <a:ln w="12700">
            <a:solidFill>
              <a:srgbClr val="92D050"/>
            </a:solidFill>
          </a:ln>
        </p:spPr>
        <p:txBody>
          <a:bodyPr wrap="square">
            <a:spAutoFit/>
          </a:bodyPr>
          <a:lstStyle/>
          <a:p>
            <a:pPr defTabSz="224710"/>
            <a:r>
              <a:rPr lang="en-GB" sz="1292" b="1" dirty="0">
                <a:latin typeface="Calibri Light" panose="020F0302020204030204" pitchFamily="34" charset="0"/>
                <a:cs typeface="Calibri Light" panose="020F0302020204030204" pitchFamily="34" charset="0"/>
              </a:rPr>
              <a:t>Institutional learning</a:t>
            </a:r>
          </a:p>
          <a:p>
            <a:pPr defTabSz="224710"/>
            <a:endParaRPr lang="en-GB" sz="1292" b="1" dirty="0">
              <a:latin typeface="Calibri Light" panose="020F0302020204030204" pitchFamily="34" charset="0"/>
              <a:cs typeface="Calibri Light" panose="020F0302020204030204" pitchFamily="34" charset="0"/>
            </a:endParaRP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Some learning has taken place, but it is not easy to trace and MFA’s institutional memory was weak.</a:t>
            </a: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Lack of resources within the ministry was the main constraint to learning and this also affected the contribution to the global adaptation and development agenda.</a:t>
            </a:r>
          </a:p>
          <a:p>
            <a:pPr marL="342900" indent="-342900" algn="l" defTabSz="224710">
              <a:buFont typeface="+mj-lt"/>
              <a:buAutoNum type="arabicPeriod"/>
            </a:pPr>
            <a:r>
              <a:rPr lang="en-GB" sz="1292" dirty="0">
                <a:latin typeface="Calibri Light" panose="020F0302020204030204" pitchFamily="34" charset="0"/>
                <a:cs typeface="Calibri Light" panose="020F0302020204030204" pitchFamily="34" charset="0"/>
              </a:rPr>
              <a:t>Danish capacity and readiness to influence the global adaptation and development agenda, although threatened by dwindling resources, shows potential through mobilising Danish public and private sector experience.</a:t>
            </a:r>
          </a:p>
          <a:p>
            <a:pPr marL="342900" indent="-342900" algn="l" defTabSz="224710">
              <a:buFont typeface="+mj-lt"/>
              <a:buAutoNum type="arabicPeriod"/>
            </a:pPr>
            <a:endParaRPr lang="en-GB" sz="1292"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875970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8B79E-AA5F-4A8E-84D3-41B1993CBD5E}"/>
              </a:ext>
            </a:extLst>
          </p:cNvPr>
          <p:cNvSpPr>
            <a:spLocks noGrp="1"/>
          </p:cNvSpPr>
          <p:nvPr>
            <p:ph type="sldNum" sz="quarter" idx="2"/>
          </p:nvPr>
        </p:nvSpPr>
        <p:spPr/>
        <p:txBody>
          <a:bodyPr/>
          <a:lstStyle/>
          <a:p>
            <a:fld id="{86CB4B4D-7CA3-9044-876B-883B54F8677D}" type="slidenum">
              <a:rPr lang="en-GB" smtClean="0"/>
              <a:pPr/>
              <a:t>25</a:t>
            </a:fld>
            <a:endParaRPr lang="en-GB" dirty="0"/>
          </a:p>
        </p:txBody>
      </p:sp>
      <p:sp>
        <p:nvSpPr>
          <p:cNvPr id="3" name="TextBox 2">
            <a:extLst>
              <a:ext uri="{FF2B5EF4-FFF2-40B4-BE49-F238E27FC236}">
                <a16:creationId xmlns:a16="http://schemas.microsoft.com/office/drawing/2014/main" id="{0649ADE7-FDF3-44A4-B17E-8540C7FD2EA9}"/>
              </a:ext>
            </a:extLst>
          </p:cNvPr>
          <p:cNvSpPr txBox="1"/>
          <p:nvPr/>
        </p:nvSpPr>
        <p:spPr>
          <a:xfrm>
            <a:off x="0" y="-8415"/>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Case study – MFF, Coastal Asia  </a:t>
            </a:r>
          </a:p>
        </p:txBody>
      </p:sp>
      <p:grpSp>
        <p:nvGrpSpPr>
          <p:cNvPr id="4" name="Group 3">
            <a:extLst>
              <a:ext uri="{FF2B5EF4-FFF2-40B4-BE49-F238E27FC236}">
                <a16:creationId xmlns:a16="http://schemas.microsoft.com/office/drawing/2014/main" id="{7BA7019D-4466-41F8-B235-154FD68343F1}"/>
              </a:ext>
            </a:extLst>
          </p:cNvPr>
          <p:cNvGrpSpPr/>
          <p:nvPr/>
        </p:nvGrpSpPr>
        <p:grpSpPr>
          <a:xfrm>
            <a:off x="140653" y="584890"/>
            <a:ext cx="7173938" cy="5612876"/>
            <a:chOff x="0" y="-3258"/>
            <a:chExt cx="5375979" cy="3378918"/>
          </a:xfrm>
        </p:grpSpPr>
        <p:grpSp>
          <p:nvGrpSpPr>
            <p:cNvPr id="5" name="Group 4">
              <a:extLst>
                <a:ext uri="{FF2B5EF4-FFF2-40B4-BE49-F238E27FC236}">
                  <a16:creationId xmlns:a16="http://schemas.microsoft.com/office/drawing/2014/main" id="{FD4EDCA2-AF02-4361-8F0F-F6B0B58AFB95}"/>
                </a:ext>
              </a:extLst>
            </p:cNvPr>
            <p:cNvGrpSpPr/>
            <p:nvPr/>
          </p:nvGrpSpPr>
          <p:grpSpPr>
            <a:xfrm>
              <a:off x="1791932" y="-3258"/>
              <a:ext cx="1740617" cy="2087880"/>
              <a:chOff x="-147964" y="-12301"/>
              <a:chExt cx="1479907" cy="1388514"/>
            </a:xfrm>
          </p:grpSpPr>
          <p:sp>
            <p:nvSpPr>
              <p:cNvPr id="26" name="Text Box 22">
                <a:extLst>
                  <a:ext uri="{FF2B5EF4-FFF2-40B4-BE49-F238E27FC236}">
                    <a16:creationId xmlns:a16="http://schemas.microsoft.com/office/drawing/2014/main" id="{CC4C33AB-E952-47CA-BB2A-C1CD96A5BF86}"/>
                  </a:ext>
                </a:extLst>
              </p:cNvPr>
              <p:cNvSpPr txBox="1"/>
              <p:nvPr/>
            </p:nvSpPr>
            <p:spPr>
              <a:xfrm>
                <a:off x="-138717" y="171516"/>
                <a:ext cx="1470660" cy="120469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indent="-174625" algn="l">
                  <a:buFont typeface="Symbol" panose="05050102010706020507" pitchFamily="18" charset="2"/>
                  <a:buChar char=""/>
                </a:pPr>
                <a:r>
                  <a:rPr lang="en-GB" sz="1200" dirty="0">
                    <a:latin typeface="Times New Roman" panose="02020603050405020304" pitchFamily="18" charset="0"/>
                  </a:rPr>
                  <a:t>Clear link between securing livelihoods and protection of coastal ecosystems and biodiversity</a:t>
                </a:r>
              </a:p>
              <a:p>
                <a:pPr marL="174625" indent="-174625" algn="l">
                  <a:buFont typeface="Symbol" panose="05050102010706020507" pitchFamily="18" charset="2"/>
                  <a:buChar char=""/>
                </a:pPr>
                <a:r>
                  <a:rPr lang="en-GB" sz="1200" dirty="0">
                    <a:latin typeface="Times New Roman" panose="02020603050405020304" pitchFamily="18" charset="0"/>
                  </a:rPr>
                  <a:t>well-founded ecosystem-based approach rooted in local government planning</a:t>
                </a:r>
              </a:p>
              <a:p>
                <a:pPr marL="174625" indent="-174625" algn="l">
                  <a:buFont typeface="Symbol" panose="05050102010706020507" pitchFamily="18" charset="2"/>
                  <a:buChar char=""/>
                </a:pPr>
                <a:r>
                  <a:rPr lang="en-GB" sz="1200" dirty="0">
                    <a:latin typeface="Times New Roman" panose="02020603050405020304" pitchFamily="18" charset="0"/>
                  </a:rPr>
                  <a:t>Action research and learning on the ground with a peer-to-peer  exchange</a:t>
                </a:r>
              </a:p>
              <a:p>
                <a:pPr marL="174625" indent="-174625" algn="l">
                  <a:buFont typeface="Symbol" panose="05050102010706020507" pitchFamily="18" charset="2"/>
                  <a:buChar char=""/>
                </a:pPr>
                <a:r>
                  <a:rPr lang="en-GB" sz="1200" dirty="0">
                    <a:latin typeface="Times New Roman" panose="02020603050405020304" pitchFamily="18" charset="0"/>
                  </a:rPr>
                  <a:t>A gender-equality and rights as part of people-centred principle in the design activities and its governance structure</a:t>
                </a:r>
              </a:p>
            </p:txBody>
          </p:sp>
          <p:sp>
            <p:nvSpPr>
              <p:cNvPr id="27" name="Text Box 23">
                <a:extLst>
                  <a:ext uri="{FF2B5EF4-FFF2-40B4-BE49-F238E27FC236}">
                    <a16:creationId xmlns:a16="http://schemas.microsoft.com/office/drawing/2014/main" id="{52BF003E-5CE2-4B97-9741-7C2649E393A4}"/>
                  </a:ext>
                </a:extLst>
              </p:cNvPr>
              <p:cNvSpPr txBox="1"/>
              <p:nvPr/>
            </p:nvSpPr>
            <p:spPr>
              <a:xfrm>
                <a:off x="-147964" y="-12301"/>
                <a:ext cx="1470660" cy="177165"/>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Garamond" panose="02020404030301010803" pitchFamily="18" charset="0"/>
                    <a:ea typeface="Times New Roman" panose="02020603050405020304" pitchFamily="18" charset="0"/>
                    <a:cs typeface="Times New Roman" panose="02020603050405020304" pitchFamily="18" charset="0"/>
                  </a:rPr>
                  <a:t>Contributing factors</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1A5CC523-2989-472A-B8DA-F10FB7EC1D65}"/>
                </a:ext>
              </a:extLst>
            </p:cNvPr>
            <p:cNvGrpSpPr/>
            <p:nvPr/>
          </p:nvGrpSpPr>
          <p:grpSpPr>
            <a:xfrm>
              <a:off x="0" y="0"/>
              <a:ext cx="5375979" cy="3375660"/>
              <a:chOff x="0" y="0"/>
              <a:chExt cx="5375979" cy="3375660"/>
            </a:xfrm>
          </p:grpSpPr>
          <p:grpSp>
            <p:nvGrpSpPr>
              <p:cNvPr id="8" name="Group 7">
                <a:extLst>
                  <a:ext uri="{FF2B5EF4-FFF2-40B4-BE49-F238E27FC236}">
                    <a16:creationId xmlns:a16="http://schemas.microsoft.com/office/drawing/2014/main" id="{E758600D-7DB7-45F0-A43F-CCF28EC8AA9A}"/>
                  </a:ext>
                </a:extLst>
              </p:cNvPr>
              <p:cNvGrpSpPr/>
              <p:nvPr/>
            </p:nvGrpSpPr>
            <p:grpSpPr>
              <a:xfrm>
                <a:off x="0" y="7620"/>
                <a:ext cx="1729740" cy="944880"/>
                <a:chOff x="0" y="0"/>
                <a:chExt cx="1470660" cy="944880"/>
              </a:xfrm>
            </p:grpSpPr>
            <p:sp>
              <p:nvSpPr>
                <p:cNvPr id="24" name="Text Box 10">
                  <a:extLst>
                    <a:ext uri="{FF2B5EF4-FFF2-40B4-BE49-F238E27FC236}">
                      <a16:creationId xmlns:a16="http://schemas.microsoft.com/office/drawing/2014/main" id="{128447A8-785A-47A1-85DA-13E68C18643E}"/>
                    </a:ext>
                  </a:extLst>
                </p:cNvPr>
                <p:cNvSpPr txBox="1"/>
                <p:nvPr/>
              </p:nvSpPr>
              <p:spPr>
                <a:xfrm>
                  <a:off x="0" y="213360"/>
                  <a:ext cx="1470660" cy="7315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dirty="0">
                      <a:latin typeface="Times New Roman" panose="02020603050405020304" pitchFamily="18" charset="0"/>
                      <a:ea typeface="Times New Roman" panose="02020603050405020304" pitchFamily="18" charset="0"/>
                      <a:cs typeface="Times New Roman" panose="02020603050405020304" pitchFamily="18" charset="0"/>
                    </a:rPr>
                    <a:t>To restore coastal ecosystems to a healthy state and build human resilience to secure safe and prosperous coastal communities in the Indian Ocean and the South China Sea regions</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25" name="Text Box 16">
                  <a:extLst>
                    <a:ext uri="{FF2B5EF4-FFF2-40B4-BE49-F238E27FC236}">
                      <a16:creationId xmlns:a16="http://schemas.microsoft.com/office/drawing/2014/main" id="{C3F8F447-6BD9-4E87-96C4-9E50FBDB746E}"/>
                    </a:ext>
                  </a:extLst>
                </p:cNvPr>
                <p:cNvSpPr txBox="1"/>
                <p:nvPr/>
              </p:nvSpPr>
              <p:spPr>
                <a:xfrm>
                  <a:off x="0" y="0"/>
                  <a:ext cx="1470660" cy="213360"/>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a:effectLst/>
                      <a:latin typeface="Garamond" panose="02020404030301010803" pitchFamily="18" charset="0"/>
                      <a:ea typeface="Times New Roman" panose="02020603050405020304" pitchFamily="18" charset="0"/>
                      <a:cs typeface="Times New Roman" panose="02020603050405020304" pitchFamily="18" charset="0"/>
                    </a:rPr>
                    <a:t>Project objectives</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2AD9E4A2-0724-437E-973C-FEC87C372BF5}"/>
                  </a:ext>
                </a:extLst>
              </p:cNvPr>
              <p:cNvGrpSpPr/>
              <p:nvPr/>
            </p:nvGrpSpPr>
            <p:grpSpPr>
              <a:xfrm>
                <a:off x="0" y="1028700"/>
                <a:ext cx="1729740" cy="2346960"/>
                <a:chOff x="0" y="-35432"/>
                <a:chExt cx="1470660" cy="1216958"/>
              </a:xfrm>
            </p:grpSpPr>
            <p:sp>
              <p:nvSpPr>
                <p:cNvPr id="22" name="Text Box 19">
                  <a:extLst>
                    <a:ext uri="{FF2B5EF4-FFF2-40B4-BE49-F238E27FC236}">
                      <a16:creationId xmlns:a16="http://schemas.microsoft.com/office/drawing/2014/main" id="{6432EA3E-3A3A-41AE-BA3E-B62358BDE497}"/>
                    </a:ext>
                  </a:extLst>
                </p:cNvPr>
                <p:cNvSpPr txBox="1"/>
                <p:nvPr/>
              </p:nvSpPr>
              <p:spPr>
                <a:xfrm>
                  <a:off x="0" y="141733"/>
                  <a:ext cx="1470660" cy="103979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rPr>
                    <a:t>Coasts exposed to extreme weather hazards (cyclones, storms, the intrusion of salty water, and tsunamis)</a:t>
                  </a:r>
                </a:p>
                <a:p>
                  <a:pPr marL="174625" lvl="0" indent="-174625" algn="l">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rPr>
                    <a:t>long-terms impacts such as erosion, sea-level rise and pollution related to climate change and other changing environmental conditions resulting from human activity</a:t>
                  </a:r>
                </a:p>
                <a:p>
                  <a:pPr marL="174625" lvl="0" indent="-174625" algn="l">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rPr>
                    <a:t>poverty, degraded coastal resources, lack of knowledge and empowerment, and weak governance</a:t>
                  </a:r>
                  <a:endParaRPr lang="en-GB" sz="1200" dirty="0">
                    <a:effectLst/>
                    <a:latin typeface="Times New Roman" panose="02020603050405020304" pitchFamily="18" charset="0"/>
                    <a:ea typeface="Times New Roman" panose="02020603050405020304" pitchFamily="18" charset="0"/>
                  </a:endParaRPr>
                </a:p>
              </p:txBody>
            </p:sp>
            <p:sp>
              <p:nvSpPr>
                <p:cNvPr id="23" name="Text Box 20">
                  <a:extLst>
                    <a:ext uri="{FF2B5EF4-FFF2-40B4-BE49-F238E27FC236}">
                      <a16:creationId xmlns:a16="http://schemas.microsoft.com/office/drawing/2014/main" id="{0F9D3C31-0691-4104-8327-1E00D381C9F5}"/>
                    </a:ext>
                  </a:extLst>
                </p:cNvPr>
                <p:cNvSpPr txBox="1"/>
                <p:nvPr/>
              </p:nvSpPr>
              <p:spPr>
                <a:xfrm>
                  <a:off x="0" y="-35432"/>
                  <a:ext cx="1470660" cy="171259"/>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a:effectLst/>
                      <a:latin typeface="Garamond" panose="02020404030301010803" pitchFamily="18" charset="0"/>
                      <a:ea typeface="Times New Roman" panose="02020603050405020304" pitchFamily="18" charset="0"/>
                      <a:cs typeface="Times New Roman" panose="02020603050405020304" pitchFamily="18" charset="0"/>
                    </a:rPr>
                    <a:t>Challenges faced</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4B8C1F5-0722-4D73-B03D-24F8710016D1}"/>
                  </a:ext>
                </a:extLst>
              </p:cNvPr>
              <p:cNvGrpSpPr/>
              <p:nvPr/>
            </p:nvGrpSpPr>
            <p:grpSpPr>
              <a:xfrm>
                <a:off x="3646234" y="0"/>
                <a:ext cx="1729745" cy="2164080"/>
                <a:chOff x="-294725" y="0"/>
                <a:chExt cx="1470664" cy="780805"/>
              </a:xfrm>
            </p:grpSpPr>
            <p:sp>
              <p:nvSpPr>
                <p:cNvPr id="20" name="Text Box 26">
                  <a:extLst>
                    <a:ext uri="{FF2B5EF4-FFF2-40B4-BE49-F238E27FC236}">
                      <a16:creationId xmlns:a16="http://schemas.microsoft.com/office/drawing/2014/main" id="{1AD0B0BE-5B48-4C11-9E90-1B438578F50F}"/>
                    </a:ext>
                  </a:extLst>
                </p:cNvPr>
                <p:cNvSpPr txBox="1"/>
                <p:nvPr/>
              </p:nvSpPr>
              <p:spPr>
                <a:xfrm>
                  <a:off x="-294721" y="109770"/>
                  <a:ext cx="1470660" cy="6710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rPr>
                    <a:t>Small-Grant projects </a:t>
                  </a:r>
                  <a:r>
                    <a:rPr lang="en-GB" sz="1200" dirty="0">
                      <a:latin typeface="Times New Roman" panose="02020603050405020304" pitchFamily="18" charset="0"/>
                    </a:rPr>
                    <a:t>benefitted the livelihoods of over  75,000 direct beneficiaries, of which about 50 percent were women</a:t>
                  </a:r>
                </a:p>
                <a:p>
                  <a:pPr marL="174625" lvl="0" indent="-174625" algn="l">
                    <a:buFont typeface="Symbol" panose="05050102010706020507" pitchFamily="18" charset="2"/>
                    <a:buChar char=""/>
                  </a:pPr>
                  <a:r>
                    <a:rPr lang="en-GB" sz="1200" dirty="0">
                      <a:latin typeface="Times New Roman" panose="02020603050405020304" pitchFamily="18" charset="0"/>
                    </a:rPr>
                    <a:t>Some national policy changes e.g. In Vietnam mangrove shrimp farming accepted as PES</a:t>
                  </a:r>
                </a:p>
                <a:p>
                  <a:pPr marL="174625" lvl="0" indent="-174625" algn="l">
                    <a:buFont typeface="Symbol" panose="05050102010706020507" pitchFamily="18" charset="2"/>
                    <a:buChar char=""/>
                  </a:pPr>
                  <a:r>
                    <a:rPr lang="en-GB" sz="1200" dirty="0">
                      <a:latin typeface="Times New Roman" panose="02020603050405020304" pitchFamily="18" charset="0"/>
                    </a:rPr>
                    <a:t>More integrated coastal zone planning </a:t>
                  </a:r>
                </a:p>
                <a:p>
                  <a:pPr marL="174625" lvl="0" indent="-174625" algn="l">
                    <a:buFont typeface="Symbol" panose="05050102010706020507" pitchFamily="18" charset="2"/>
                    <a:buChar char=""/>
                  </a:pPr>
                  <a:r>
                    <a:rPr lang="en-GB" sz="1200" dirty="0">
                      <a:latin typeface="Times New Roman" panose="02020603050405020304" pitchFamily="18" charset="0"/>
                    </a:rPr>
                    <a:t>Shift from sea dykes to softer protection forms</a:t>
                  </a:r>
                  <a:r>
                    <a:rPr lang="en-GB" sz="1200" dirty="0">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
              <p:nvSpPr>
                <p:cNvPr id="21" name="Text Box 27">
                  <a:extLst>
                    <a:ext uri="{FF2B5EF4-FFF2-40B4-BE49-F238E27FC236}">
                      <a16:creationId xmlns:a16="http://schemas.microsoft.com/office/drawing/2014/main" id="{3595F6CD-5F69-452D-9E27-34FF2DB26DB8}"/>
                    </a:ext>
                  </a:extLst>
                </p:cNvPr>
                <p:cNvSpPr txBox="1"/>
                <p:nvPr/>
              </p:nvSpPr>
              <p:spPr>
                <a:xfrm>
                  <a:off x="-294725" y="0"/>
                  <a:ext cx="1470660" cy="106731"/>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Garamond" panose="02020404030301010803" pitchFamily="18" charset="0"/>
                      <a:ea typeface="Times New Roman" panose="02020603050405020304" pitchFamily="18" charset="0"/>
                      <a:cs typeface="Times New Roman" panose="02020603050405020304" pitchFamily="18" charset="0"/>
                    </a:rPr>
                    <a:t>Significant change </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47E6BB10-8E97-4351-9E17-178C3384AFC3}"/>
                  </a:ext>
                </a:extLst>
              </p:cNvPr>
              <p:cNvGrpSpPr/>
              <p:nvPr/>
            </p:nvGrpSpPr>
            <p:grpSpPr>
              <a:xfrm>
                <a:off x="3646236" y="2194565"/>
                <a:ext cx="1729743" cy="1177202"/>
                <a:chOff x="-294723" y="165237"/>
                <a:chExt cx="1470661" cy="912460"/>
              </a:xfrm>
            </p:grpSpPr>
            <p:sp>
              <p:nvSpPr>
                <p:cNvPr id="18" name="Text Box 29">
                  <a:extLst>
                    <a:ext uri="{FF2B5EF4-FFF2-40B4-BE49-F238E27FC236}">
                      <a16:creationId xmlns:a16="http://schemas.microsoft.com/office/drawing/2014/main" id="{22683C55-945D-4C10-A75D-285D4D2A404C}"/>
                    </a:ext>
                  </a:extLst>
                </p:cNvPr>
                <p:cNvSpPr txBox="1"/>
                <p:nvPr/>
              </p:nvSpPr>
              <p:spPr>
                <a:xfrm>
                  <a:off x="-294722" y="436928"/>
                  <a:ext cx="1470660" cy="64076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l">
                    <a:buFont typeface="Symbol" panose="05050102010706020507" pitchFamily="18" charset="2"/>
                    <a:buChar char=""/>
                  </a:pPr>
                  <a:endParaRPr lang="en-GB" sz="1200" dirty="0">
                    <a:effectLst/>
                    <a:latin typeface="Times New Roman" panose="02020603050405020304" pitchFamily="18" charset="0"/>
                    <a:ea typeface="Times New Roman" panose="02020603050405020304" pitchFamily="18" charset="0"/>
                  </a:endParaRPr>
                </a:p>
                <a:p>
                  <a:pPr marL="174625" indent="-174625" algn="l">
                    <a:buFont typeface="Symbol" panose="05050102010706020507" pitchFamily="18" charset="2"/>
                    <a:buChar char=""/>
                  </a:pPr>
                  <a:r>
                    <a:rPr lang="en-GB" sz="1200" dirty="0">
                      <a:latin typeface="Times New Roman" panose="02020603050405020304" pitchFamily="18" charset="0"/>
                    </a:rPr>
                    <a:t>Sustainability of national planning/coordination forms in doubt</a:t>
                  </a:r>
                </a:p>
                <a:p>
                  <a:pPr marL="342900" lvl="0" indent="-342900" algn="l">
                    <a:buFont typeface="Symbol" panose="05050102010706020507" pitchFamily="18" charset="2"/>
                    <a:buChar char=""/>
                  </a:pPr>
                  <a:endParaRPr lang="en-GB" sz="1200" dirty="0">
                    <a:effectLst/>
                    <a:latin typeface="Times New Roman" panose="02020603050405020304" pitchFamily="18" charset="0"/>
                    <a:ea typeface="Times New Roman" panose="02020603050405020304" pitchFamily="18" charset="0"/>
                  </a:endParaRPr>
                </a:p>
              </p:txBody>
            </p:sp>
            <p:sp>
              <p:nvSpPr>
                <p:cNvPr id="19" name="Text Box 30">
                  <a:extLst>
                    <a:ext uri="{FF2B5EF4-FFF2-40B4-BE49-F238E27FC236}">
                      <a16:creationId xmlns:a16="http://schemas.microsoft.com/office/drawing/2014/main" id="{B457C641-F397-4C9C-94B4-D854210EC537}"/>
                    </a:ext>
                  </a:extLst>
                </p:cNvPr>
                <p:cNvSpPr txBox="1"/>
                <p:nvPr/>
              </p:nvSpPr>
              <p:spPr>
                <a:xfrm>
                  <a:off x="-294723" y="165237"/>
                  <a:ext cx="1470660" cy="271691"/>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Garamond" panose="02020404030301010803" pitchFamily="18" charset="0"/>
                      <a:ea typeface="Times New Roman" panose="02020603050405020304" pitchFamily="18" charset="0"/>
                      <a:cs typeface="Times New Roman" panose="02020603050405020304" pitchFamily="18" charset="0"/>
                    </a:rPr>
                    <a:t>Absence of change </a:t>
                  </a:r>
                  <a:r>
                    <a:rPr lang="en-GB" sz="1200" dirty="0">
                      <a:effectLst/>
                      <a:latin typeface="Garamond" panose="02020404030301010803" pitchFamily="18" charset="0"/>
                      <a:ea typeface="Times New Roman" panose="02020603050405020304" pitchFamily="18" charset="0"/>
                      <a:cs typeface="Times New Roman" panose="02020603050405020304" pitchFamily="18" charset="0"/>
                    </a:rPr>
                    <a:t>(in this case beyond the project scope)</a:t>
                  </a:r>
                </a:p>
              </p:txBody>
            </p:sp>
          </p:grpSp>
          <p:grpSp>
            <p:nvGrpSpPr>
              <p:cNvPr id="12" name="Group 11">
                <a:extLst>
                  <a:ext uri="{FF2B5EF4-FFF2-40B4-BE49-F238E27FC236}">
                    <a16:creationId xmlns:a16="http://schemas.microsoft.com/office/drawing/2014/main" id="{65D00AE0-6BC5-4173-8E0E-6A530A7647D5}"/>
                  </a:ext>
                </a:extLst>
              </p:cNvPr>
              <p:cNvGrpSpPr/>
              <p:nvPr/>
            </p:nvGrpSpPr>
            <p:grpSpPr>
              <a:xfrm>
                <a:off x="1776692" y="2191302"/>
                <a:ext cx="1740617" cy="1180465"/>
                <a:chOff x="-147964" y="-14343"/>
                <a:chExt cx="1479907" cy="915338"/>
              </a:xfrm>
            </p:grpSpPr>
            <p:sp>
              <p:nvSpPr>
                <p:cNvPr id="16" name="Text Box 2048">
                  <a:extLst>
                    <a:ext uri="{FF2B5EF4-FFF2-40B4-BE49-F238E27FC236}">
                      <a16:creationId xmlns:a16="http://schemas.microsoft.com/office/drawing/2014/main" id="{219C12A6-CD65-434C-A288-3A38467437F5}"/>
                    </a:ext>
                  </a:extLst>
                </p:cNvPr>
                <p:cNvSpPr txBox="1"/>
                <p:nvPr/>
              </p:nvSpPr>
              <p:spPr>
                <a:xfrm>
                  <a:off x="-138717" y="169475"/>
                  <a:ext cx="1470660" cy="7315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l">
                    <a:buFont typeface="Symbol" panose="05050102010706020507" pitchFamily="18" charset="2"/>
                    <a:buChar char=""/>
                  </a:pPr>
                  <a:endParaRPr lang="en-GB" sz="1200" dirty="0">
                    <a:latin typeface="Times New Roman" panose="02020603050405020304" pitchFamily="18" charset="0"/>
                    <a:ea typeface="Times New Roman" panose="02020603050405020304" pitchFamily="18" charset="0"/>
                  </a:endParaRPr>
                </a:p>
                <a:p>
                  <a:pPr marL="174625" lvl="0" indent="-174625" algn="l">
                    <a:buFont typeface="Symbol" panose="05050102010706020507" pitchFamily="18" charset="2"/>
                    <a:buChar char=""/>
                  </a:pPr>
                  <a:r>
                    <a:rPr lang="en-GB" sz="1200" dirty="0">
                      <a:latin typeface="Times New Roman" panose="02020603050405020304" pitchFamily="18" charset="0"/>
                    </a:rPr>
                    <a:t>Funding together with other donors</a:t>
                  </a:r>
                </a:p>
                <a:p>
                  <a:pPr marL="174625" lvl="0" indent="-174625" algn="l">
                    <a:buFont typeface="Symbol" panose="05050102010706020507" pitchFamily="18" charset="2"/>
                    <a:buChar char=""/>
                  </a:pPr>
                  <a:endParaRPr lang="en-GB" sz="1200" dirty="0">
                    <a:latin typeface="Times New Roman" panose="02020603050405020304" pitchFamily="18" charset="0"/>
                  </a:endParaRPr>
                </a:p>
                <a:p>
                  <a:pPr marL="174625" lvl="0" indent="-174625" algn="l">
                    <a:buFont typeface="Symbol" panose="05050102010706020507" pitchFamily="18" charset="2"/>
                    <a:buChar char=""/>
                  </a:pPr>
                  <a:r>
                    <a:rPr lang="en-GB" sz="1200" dirty="0">
                      <a:latin typeface="Times New Roman" panose="02020603050405020304" pitchFamily="18" charset="0"/>
                    </a:rPr>
                    <a:t>Mid term reviews   </a:t>
                  </a:r>
                </a:p>
              </p:txBody>
            </p:sp>
            <p:sp>
              <p:nvSpPr>
                <p:cNvPr id="17" name="Text Box 2049">
                  <a:extLst>
                    <a:ext uri="{FF2B5EF4-FFF2-40B4-BE49-F238E27FC236}">
                      <a16:creationId xmlns:a16="http://schemas.microsoft.com/office/drawing/2014/main" id="{ECDDD056-73DB-4775-9F28-C4D7A24B964A}"/>
                    </a:ext>
                  </a:extLst>
                </p:cNvPr>
                <p:cNvSpPr txBox="1"/>
                <p:nvPr/>
              </p:nvSpPr>
              <p:spPr>
                <a:xfrm>
                  <a:off x="-147964" y="-14343"/>
                  <a:ext cx="1470660" cy="177165"/>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latin typeface="Garamond" panose="02020404030301010803" pitchFamily="18" charset="0"/>
                      <a:ea typeface="Times New Roman" panose="02020603050405020304" pitchFamily="18" charset="0"/>
                      <a:cs typeface="Times New Roman" panose="02020603050405020304" pitchFamily="18" charset="0"/>
                    </a:rPr>
                    <a:t>Danida </a:t>
                  </a:r>
                  <a:r>
                    <a:rPr lang="en-GB" sz="1200" b="1" dirty="0">
                      <a:effectLst/>
                      <a:latin typeface="Garamond" panose="02020404030301010803" pitchFamily="18" charset="0"/>
                      <a:ea typeface="Times New Roman" panose="02020603050405020304" pitchFamily="18" charset="0"/>
                      <a:cs typeface="Times New Roman" panose="02020603050405020304" pitchFamily="18" charset="0"/>
                    </a:rPr>
                    <a:t> influence </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pSp>
          <p:sp>
            <p:nvSpPr>
              <p:cNvPr id="13" name="Arrow: Right 12">
                <a:extLst>
                  <a:ext uri="{FF2B5EF4-FFF2-40B4-BE49-F238E27FC236}">
                    <a16:creationId xmlns:a16="http://schemas.microsoft.com/office/drawing/2014/main" id="{24057B63-B9BD-41FC-8AA8-5458D9F05F9F}"/>
                  </a:ext>
                </a:extLst>
              </p:cNvPr>
              <p:cNvSpPr/>
              <p:nvPr/>
            </p:nvSpPr>
            <p:spPr>
              <a:xfrm>
                <a:off x="3492729" y="1311383"/>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14" name="Arrow: Right 13">
                <a:extLst>
                  <a:ext uri="{FF2B5EF4-FFF2-40B4-BE49-F238E27FC236}">
                    <a16:creationId xmlns:a16="http://schemas.microsoft.com/office/drawing/2014/main" id="{5CBC80F4-E64E-45C0-8173-90F16383570A}"/>
                  </a:ext>
                </a:extLst>
              </p:cNvPr>
              <p:cNvSpPr/>
              <p:nvPr/>
            </p:nvSpPr>
            <p:spPr>
              <a:xfrm rot="16200000">
                <a:off x="2695575" y="1990725"/>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a:p>
            </p:txBody>
          </p:sp>
          <p:sp>
            <p:nvSpPr>
              <p:cNvPr id="15" name="Arrow: Right 14">
                <a:extLst>
                  <a:ext uri="{FF2B5EF4-FFF2-40B4-BE49-F238E27FC236}">
                    <a16:creationId xmlns:a16="http://schemas.microsoft.com/office/drawing/2014/main" id="{29747504-A8FF-436D-B554-4252C2364229}"/>
                  </a:ext>
                </a:extLst>
              </p:cNvPr>
              <p:cNvSpPr/>
              <p:nvPr/>
            </p:nvSpPr>
            <p:spPr>
              <a:xfrm>
                <a:off x="3477489" y="2551695"/>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grpSp>
      </p:grpSp>
      <p:sp>
        <p:nvSpPr>
          <p:cNvPr id="28" name="Rectangle 27">
            <a:extLst>
              <a:ext uri="{FF2B5EF4-FFF2-40B4-BE49-F238E27FC236}">
                <a16:creationId xmlns:a16="http://schemas.microsoft.com/office/drawing/2014/main" id="{638260C2-0F72-4818-AF75-DFDAF722EC04}"/>
              </a:ext>
            </a:extLst>
          </p:cNvPr>
          <p:cNvSpPr/>
          <p:nvPr/>
        </p:nvSpPr>
        <p:spPr>
          <a:xfrm>
            <a:off x="7511261" y="5000888"/>
            <a:ext cx="4282696" cy="1200329"/>
          </a:xfrm>
          <a:prstGeom prst="rect">
            <a:avLst/>
          </a:prstGeom>
        </p:spPr>
        <p:txBody>
          <a:bodyPr wrap="square">
            <a:spAutoFit/>
          </a:bodyPr>
          <a:lstStyle/>
          <a:p>
            <a:pPr lvl="0" algn="l"/>
            <a:r>
              <a:rPr lang="en-GB" sz="1200" b="1" dirty="0">
                <a:latin typeface="Garamond" panose="02020404030301010803" pitchFamily="18" charset="0"/>
                <a:ea typeface="Times New Roman" panose="02020603050405020304" pitchFamily="18" charset="0"/>
              </a:rPr>
              <a:t>Lessons learnt</a:t>
            </a:r>
          </a:p>
          <a:p>
            <a:pPr marL="342900" lvl="0" indent="-342900" algn="l">
              <a:buFont typeface="Symbol" panose="05050102010706020507" pitchFamily="18" charset="2"/>
              <a:buChar char=""/>
            </a:pPr>
            <a:r>
              <a:rPr lang="en-GB" sz="1200" dirty="0">
                <a:latin typeface="Garamond" panose="02020404030301010803" pitchFamily="18" charset="0"/>
                <a:ea typeface="Times New Roman" panose="02020603050405020304" pitchFamily="18" charset="0"/>
              </a:rPr>
              <a:t>Ecosystem based approach can bring development and climate change adaptation/resilience together </a:t>
            </a:r>
          </a:p>
          <a:p>
            <a:pPr marL="342900" lvl="0" indent="-342900" algn="l">
              <a:buFont typeface="Symbol" panose="05050102010706020507" pitchFamily="18" charset="2"/>
              <a:buChar char=""/>
            </a:pPr>
            <a:r>
              <a:rPr lang="en-GB" sz="1200" dirty="0">
                <a:latin typeface="Garamond" panose="02020404030301010803" pitchFamily="18" charset="0"/>
                <a:ea typeface="Times New Roman" panose="02020603050405020304" pitchFamily="18" charset="0"/>
              </a:rPr>
              <a:t>Regional projects should have clear regional rationale and added value </a:t>
            </a:r>
          </a:p>
          <a:p>
            <a:pPr marL="342900" lvl="0" indent="-342900" algn="l">
              <a:buFont typeface="Symbol" panose="05050102010706020507" pitchFamily="18" charset="2"/>
              <a:buChar char=""/>
            </a:pPr>
            <a:r>
              <a:rPr lang="en-GB" sz="1200" dirty="0">
                <a:latin typeface="Garamond" panose="02020404030301010803" pitchFamily="18" charset="0"/>
                <a:ea typeface="Times New Roman" panose="02020603050405020304" pitchFamily="18" charset="0"/>
              </a:rPr>
              <a:t>Private sector engagement needs greater priority </a:t>
            </a:r>
            <a:endParaRPr lang="en-GB" sz="1200" dirty="0">
              <a:latin typeface="Times New Roman" panose="02020603050405020304" pitchFamily="18" charset="0"/>
              <a:ea typeface="Times New Roman" panose="02020603050405020304" pitchFamily="18" charset="0"/>
            </a:endParaRPr>
          </a:p>
        </p:txBody>
      </p:sp>
      <p:pic>
        <p:nvPicPr>
          <p:cNvPr id="30" name="Picture 29" descr="Mangrove seedlings take root, Probolinggo, Indonesia">
            <a:extLst>
              <a:ext uri="{FF2B5EF4-FFF2-40B4-BE49-F238E27FC236}">
                <a16:creationId xmlns:a16="http://schemas.microsoft.com/office/drawing/2014/main" id="{4BA30E21-499A-4A70-8BDD-EDAD7F50D12D}"/>
              </a:ext>
            </a:extLst>
          </p:cNvPr>
          <p:cNvPicPr>
            <a:picLocks noChangeAspect="1"/>
          </p:cNvPicPr>
          <p:nvPr/>
        </p:nvPicPr>
        <p:blipFill rotWithShape="1">
          <a:blip r:embed="rId3">
            <a:extLst>
              <a:ext uri="{28A0092B-C50C-407E-A947-70E740481C1C}">
                <a14:useLocalDpi xmlns:a14="http://schemas.microsoft.com/office/drawing/2010/main" val="0"/>
              </a:ext>
            </a:extLst>
          </a:blip>
          <a:srcRect l="-764" t="8947" r="764" b="12427"/>
          <a:stretch/>
        </p:blipFill>
        <p:spPr bwMode="auto">
          <a:xfrm>
            <a:off x="7538825" y="2783079"/>
            <a:ext cx="4408618" cy="1953925"/>
          </a:xfrm>
          <a:prstGeom prst="rect">
            <a:avLst/>
          </a:prstGeom>
          <a:noFill/>
          <a:ln>
            <a:noFill/>
          </a:ln>
        </p:spPr>
      </p:pic>
      <p:pic>
        <p:nvPicPr>
          <p:cNvPr id="31" name="Picture 30" descr="Fish and rice crackers, and other products, produced by the women's groups established in Curah Dringu Village, Indonesia">
            <a:extLst>
              <a:ext uri="{FF2B5EF4-FFF2-40B4-BE49-F238E27FC236}">
                <a16:creationId xmlns:a16="http://schemas.microsoft.com/office/drawing/2014/main" id="{AC509FF9-5C84-4E4C-8540-BBE6945AF4CF}"/>
              </a:ext>
            </a:extLst>
          </p:cNvPr>
          <p:cNvPicPr>
            <a:picLocks noChangeAspect="1"/>
          </p:cNvPicPr>
          <p:nvPr/>
        </p:nvPicPr>
        <p:blipFill rotWithShape="1">
          <a:blip r:embed="rId4">
            <a:extLst>
              <a:ext uri="{28A0092B-C50C-407E-A947-70E740481C1C}">
                <a14:useLocalDpi xmlns:a14="http://schemas.microsoft.com/office/drawing/2010/main" val="0"/>
              </a:ext>
            </a:extLst>
          </a:blip>
          <a:srcRect l="7487" t="25123" r="20785" b="11982"/>
          <a:stretch/>
        </p:blipFill>
        <p:spPr bwMode="auto">
          <a:xfrm>
            <a:off x="7584554" y="584890"/>
            <a:ext cx="4362889" cy="2112210"/>
          </a:xfrm>
          <a:prstGeom prst="rect">
            <a:avLst/>
          </a:prstGeom>
          <a:noFill/>
          <a:ln>
            <a:noFill/>
          </a:ln>
          <a:extLst>
            <a:ext uri="{53640926-AAD7-44D8-BBD7-CCE9431645EC}">
              <a14:shadowObscured xmlns:a14="http://schemas.microsoft.com/office/drawing/2010/main"/>
            </a:ext>
          </a:extLst>
        </p:spPr>
      </p:pic>
      <p:sp>
        <p:nvSpPr>
          <p:cNvPr id="32" name="Text Box 130">
            <a:extLst>
              <a:ext uri="{FF2B5EF4-FFF2-40B4-BE49-F238E27FC236}">
                <a16:creationId xmlns:a16="http://schemas.microsoft.com/office/drawing/2014/main" id="{FF49548B-D93D-49A2-A7E8-446D217E566C}"/>
              </a:ext>
            </a:extLst>
          </p:cNvPr>
          <p:cNvSpPr txBox="1"/>
          <p:nvPr/>
        </p:nvSpPr>
        <p:spPr>
          <a:xfrm>
            <a:off x="7590512" y="4267154"/>
            <a:ext cx="2682240" cy="502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tabLst>
                <a:tab pos="2700020" algn="ctr"/>
                <a:tab pos="4335780" algn="l"/>
              </a:tabLst>
            </a:pPr>
            <a:r>
              <a:rPr lang="en-GB" sz="1100" b="1" i="1"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Mangrove seedlings take root, </a:t>
            </a:r>
            <a:r>
              <a:rPr lang="en-GB" sz="1100" b="1" i="1" dirty="0" err="1">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Probolinggo</a:t>
            </a:r>
            <a:r>
              <a:rPr lang="en-GB" sz="1100" b="1" i="1"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 Indonesia </a:t>
            </a:r>
            <a:r>
              <a:rPr lang="en-GB" sz="1100" i="1"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 MFF Indonesia</a:t>
            </a:r>
            <a:endParaRPr lang="en-GB"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3" name="Text Box 131">
            <a:extLst>
              <a:ext uri="{FF2B5EF4-FFF2-40B4-BE49-F238E27FC236}">
                <a16:creationId xmlns:a16="http://schemas.microsoft.com/office/drawing/2014/main" id="{003DB3A1-B441-458A-9BC5-DFBBCCCA48F1}"/>
              </a:ext>
            </a:extLst>
          </p:cNvPr>
          <p:cNvSpPr txBox="1"/>
          <p:nvPr/>
        </p:nvSpPr>
        <p:spPr>
          <a:xfrm>
            <a:off x="7538825" y="2152638"/>
            <a:ext cx="3938409" cy="609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59055" algn="just">
              <a:tabLst>
                <a:tab pos="2700020" algn="ctr"/>
                <a:tab pos="4335780" algn="l"/>
              </a:tabLst>
            </a:pPr>
            <a:r>
              <a:rPr lang="en-GB" sz="1100" b="1" i="1"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Fish and rice crackers, and other products produced by local communities and women at </a:t>
            </a:r>
            <a:r>
              <a:rPr lang="en-GB" sz="1100" b="1" i="1" dirty="0" err="1">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Bahak</a:t>
            </a:r>
            <a:r>
              <a:rPr lang="en-GB" sz="1100" b="1" i="1"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 Beach, Indonesia</a:t>
            </a:r>
            <a:r>
              <a:rPr lang="en-GB" sz="1100" i="1"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rPr>
              <a:t> © MFF Indonesia</a:t>
            </a:r>
            <a:endParaRPr lang="en-GB"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E2B10A8F-8894-4384-969F-7BCAA629F68B}"/>
              </a:ext>
            </a:extLst>
          </p:cNvPr>
          <p:cNvSpPr/>
          <p:nvPr/>
        </p:nvSpPr>
        <p:spPr>
          <a:xfrm>
            <a:off x="7538825" y="4990589"/>
            <a:ext cx="4362889" cy="121062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42663059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BCE060BD-0FD4-8549-9EAB-41014EEB0B20}"/>
              </a:ext>
            </a:extLst>
          </p:cNvPr>
          <p:cNvSpPr>
            <a:spLocks noChangeArrowheads="1"/>
          </p:cNvSpPr>
          <p:nvPr/>
        </p:nvSpPr>
        <p:spPr bwMode="auto">
          <a:xfrm>
            <a:off x="7538819" y="304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pic>
        <p:nvPicPr>
          <p:cNvPr id="1025" name="Picture 36" descr="page21image23358224">
            <a:extLst>
              <a:ext uri="{FF2B5EF4-FFF2-40B4-BE49-F238E27FC236}">
                <a16:creationId xmlns:a16="http://schemas.microsoft.com/office/drawing/2014/main" id="{3EEC1748-E5C2-9B47-AA98-65EA5EAE1E76}"/>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24989" r="16480" b="27144"/>
          <a:stretch>
            <a:fillRect/>
          </a:stretch>
        </p:blipFill>
        <p:spPr bwMode="auto">
          <a:xfrm>
            <a:off x="7581368" y="602960"/>
            <a:ext cx="4273558" cy="35353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35DFF8C-EBD1-4291-9902-A9B7BB538D11}"/>
              </a:ext>
            </a:extLst>
          </p:cNvPr>
          <p:cNvSpPr>
            <a:spLocks noGrp="1"/>
          </p:cNvSpPr>
          <p:nvPr>
            <p:ph type="sldNum" sz="quarter" idx="2"/>
          </p:nvPr>
        </p:nvSpPr>
        <p:spPr/>
        <p:txBody>
          <a:bodyPr/>
          <a:lstStyle/>
          <a:p>
            <a:fld id="{86CB4B4D-7CA3-9044-876B-883B54F8677D}" type="slidenum">
              <a:rPr lang="en-GB" smtClean="0"/>
              <a:pPr/>
              <a:t>26</a:t>
            </a:fld>
            <a:endParaRPr lang="en-GB" dirty="0"/>
          </a:p>
        </p:txBody>
      </p:sp>
      <p:sp>
        <p:nvSpPr>
          <p:cNvPr id="3" name="TextBox 2">
            <a:extLst>
              <a:ext uri="{FF2B5EF4-FFF2-40B4-BE49-F238E27FC236}">
                <a16:creationId xmlns:a16="http://schemas.microsoft.com/office/drawing/2014/main" id="{ED0B03EF-DE27-4710-9039-28D3F4230013}"/>
              </a:ext>
            </a:extLst>
          </p:cNvPr>
          <p:cNvSpPr txBox="1"/>
          <p:nvPr/>
        </p:nvSpPr>
        <p:spPr>
          <a:xfrm>
            <a:off x="0" y="-8415"/>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Case study – ALP, Kenya (+ Ghana, Mozambique, Niger)    </a:t>
            </a:r>
          </a:p>
        </p:txBody>
      </p:sp>
      <p:sp>
        <p:nvSpPr>
          <p:cNvPr id="5" name="Slide Number Placeholder 1">
            <a:extLst>
              <a:ext uri="{FF2B5EF4-FFF2-40B4-BE49-F238E27FC236}">
                <a16:creationId xmlns:a16="http://schemas.microsoft.com/office/drawing/2014/main" id="{E5BCF5E7-5084-5048-8161-251641C8E740}"/>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26</a:t>
            </a:fld>
            <a:endParaRPr lang="en-GB" dirty="0"/>
          </a:p>
        </p:txBody>
      </p:sp>
      <p:grpSp>
        <p:nvGrpSpPr>
          <p:cNvPr id="6" name="Group 5">
            <a:extLst>
              <a:ext uri="{FF2B5EF4-FFF2-40B4-BE49-F238E27FC236}">
                <a16:creationId xmlns:a16="http://schemas.microsoft.com/office/drawing/2014/main" id="{D0F56748-1C34-514A-B193-4DE3CC07B28B}"/>
              </a:ext>
            </a:extLst>
          </p:cNvPr>
          <p:cNvGrpSpPr/>
          <p:nvPr/>
        </p:nvGrpSpPr>
        <p:grpSpPr>
          <a:xfrm>
            <a:off x="140653" y="590302"/>
            <a:ext cx="7173938" cy="5607464"/>
            <a:chOff x="0" y="0"/>
            <a:chExt cx="5375979" cy="3375660"/>
          </a:xfrm>
        </p:grpSpPr>
        <p:grpSp>
          <p:nvGrpSpPr>
            <p:cNvPr id="7" name="Group 6">
              <a:extLst>
                <a:ext uri="{FF2B5EF4-FFF2-40B4-BE49-F238E27FC236}">
                  <a16:creationId xmlns:a16="http://schemas.microsoft.com/office/drawing/2014/main" id="{9A1B17B0-2D94-2445-8EAF-42A14D634A16}"/>
                </a:ext>
              </a:extLst>
            </p:cNvPr>
            <p:cNvGrpSpPr/>
            <p:nvPr/>
          </p:nvGrpSpPr>
          <p:grpSpPr>
            <a:xfrm>
              <a:off x="1802803" y="2247"/>
              <a:ext cx="1729746" cy="2124985"/>
              <a:chOff x="-138721" y="-8640"/>
              <a:chExt cx="1470664" cy="1413190"/>
            </a:xfrm>
          </p:grpSpPr>
          <p:sp>
            <p:nvSpPr>
              <p:cNvPr id="27" name="Text Box 22">
                <a:extLst>
                  <a:ext uri="{FF2B5EF4-FFF2-40B4-BE49-F238E27FC236}">
                    <a16:creationId xmlns:a16="http://schemas.microsoft.com/office/drawing/2014/main" id="{063B5860-DA67-0C4D-8014-BAFC81B820B7}"/>
                  </a:ext>
                </a:extLst>
              </p:cNvPr>
              <p:cNvSpPr txBox="1"/>
              <p:nvPr/>
            </p:nvSpPr>
            <p:spPr>
              <a:xfrm>
                <a:off x="-138717" y="100570"/>
                <a:ext cx="1470660" cy="13039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Global commitment to pro-poor adaptation</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CARE’s technical expertise, approaches from other projects, advocacy capacity</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Long-standing partnerships with local CSOs</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Bottom-up holistic multi-stakeholder approach linked with tangible livelihoods improvements</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Flexible implementation approach based on learning by doing</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Opportunities for learning provided for stakeholders </a:t>
                </a:r>
              </a:p>
            </p:txBody>
          </p:sp>
          <p:sp>
            <p:nvSpPr>
              <p:cNvPr id="28" name="Text Box 23">
                <a:extLst>
                  <a:ext uri="{FF2B5EF4-FFF2-40B4-BE49-F238E27FC236}">
                    <a16:creationId xmlns:a16="http://schemas.microsoft.com/office/drawing/2014/main" id="{602198A4-66E2-7C45-8C43-0F7166688927}"/>
                  </a:ext>
                </a:extLst>
              </p:cNvPr>
              <p:cNvSpPr txBox="1"/>
              <p:nvPr/>
            </p:nvSpPr>
            <p:spPr>
              <a:xfrm>
                <a:off x="-138721" y="-8640"/>
                <a:ext cx="1470660" cy="112871"/>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Contributing factors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8" name="Group 7">
              <a:extLst>
                <a:ext uri="{FF2B5EF4-FFF2-40B4-BE49-F238E27FC236}">
                  <a16:creationId xmlns:a16="http://schemas.microsoft.com/office/drawing/2014/main" id="{17850BB7-D072-7A46-8047-5F6601599DC0}"/>
                </a:ext>
              </a:extLst>
            </p:cNvPr>
            <p:cNvGrpSpPr/>
            <p:nvPr/>
          </p:nvGrpSpPr>
          <p:grpSpPr>
            <a:xfrm>
              <a:off x="0" y="0"/>
              <a:ext cx="5375979" cy="3375660"/>
              <a:chOff x="0" y="0"/>
              <a:chExt cx="5375979" cy="3375660"/>
            </a:xfrm>
          </p:grpSpPr>
          <p:grpSp>
            <p:nvGrpSpPr>
              <p:cNvPr id="9" name="Group 8">
                <a:extLst>
                  <a:ext uri="{FF2B5EF4-FFF2-40B4-BE49-F238E27FC236}">
                    <a16:creationId xmlns:a16="http://schemas.microsoft.com/office/drawing/2014/main" id="{21C0DDC8-5DE4-224A-84B1-C9B3E2A30BCC}"/>
                  </a:ext>
                </a:extLst>
              </p:cNvPr>
              <p:cNvGrpSpPr/>
              <p:nvPr/>
            </p:nvGrpSpPr>
            <p:grpSpPr>
              <a:xfrm>
                <a:off x="0" y="7620"/>
                <a:ext cx="1729740" cy="1079236"/>
                <a:chOff x="0" y="0"/>
                <a:chExt cx="1470660" cy="1079236"/>
              </a:xfrm>
            </p:grpSpPr>
            <p:sp>
              <p:nvSpPr>
                <p:cNvPr id="25" name="Text Box 10">
                  <a:extLst>
                    <a:ext uri="{FF2B5EF4-FFF2-40B4-BE49-F238E27FC236}">
                      <a16:creationId xmlns:a16="http://schemas.microsoft.com/office/drawing/2014/main" id="{43EF6892-322C-A04A-977F-3EB425D19AFC}"/>
                    </a:ext>
                  </a:extLst>
                </p:cNvPr>
                <p:cNvSpPr txBox="1"/>
                <p:nvPr/>
              </p:nvSpPr>
              <p:spPr>
                <a:xfrm>
                  <a:off x="0" y="153339"/>
                  <a:ext cx="1470660" cy="92589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dirty="0">
                      <a:latin typeface="Calibri" panose="020F0502020204030204" pitchFamily="34" charset="0"/>
                      <a:ea typeface="Times New Roman" panose="02020603050405020304" pitchFamily="18" charset="0"/>
                      <a:cs typeface="Calibri" panose="020F0502020204030204" pitchFamily="34" charset="0"/>
                    </a:rPr>
                    <a:t>To ensure that community-based adaptation (CBA) approaches for vulnerable communities were incorporated into development policies and programmes in Ghana, Kenya, Mozambique and Niger, with plans in place for replication across Africa. </a:t>
                  </a:r>
                  <a:endParaRPr lang="en-GB"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26" name="Text Box 16">
                  <a:extLst>
                    <a:ext uri="{FF2B5EF4-FFF2-40B4-BE49-F238E27FC236}">
                      <a16:creationId xmlns:a16="http://schemas.microsoft.com/office/drawing/2014/main" id="{03CA8DEA-7074-E843-AB20-47035B3FBB10}"/>
                    </a:ext>
                  </a:extLst>
                </p:cNvPr>
                <p:cNvSpPr txBox="1"/>
                <p:nvPr/>
              </p:nvSpPr>
              <p:spPr>
                <a:xfrm>
                  <a:off x="0" y="0"/>
                  <a:ext cx="1470660" cy="158844"/>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Project objectives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0" name="Group 9">
                <a:extLst>
                  <a:ext uri="{FF2B5EF4-FFF2-40B4-BE49-F238E27FC236}">
                    <a16:creationId xmlns:a16="http://schemas.microsoft.com/office/drawing/2014/main" id="{D6475845-9DE4-874D-BD39-D10C0D0AC3BD}"/>
                  </a:ext>
                </a:extLst>
              </p:cNvPr>
              <p:cNvGrpSpPr/>
              <p:nvPr/>
            </p:nvGrpSpPr>
            <p:grpSpPr>
              <a:xfrm>
                <a:off x="0" y="1143844"/>
                <a:ext cx="1729740" cy="2231816"/>
                <a:chOff x="0" y="24273"/>
                <a:chExt cx="1470660" cy="1157253"/>
              </a:xfrm>
            </p:grpSpPr>
            <p:sp>
              <p:nvSpPr>
                <p:cNvPr id="23" name="Text Box 19">
                  <a:extLst>
                    <a:ext uri="{FF2B5EF4-FFF2-40B4-BE49-F238E27FC236}">
                      <a16:creationId xmlns:a16="http://schemas.microsoft.com/office/drawing/2014/main" id="{E69D9D49-8731-C14E-974F-56876349C87A}"/>
                    </a:ext>
                  </a:extLst>
                </p:cNvPr>
                <p:cNvSpPr txBox="1"/>
                <p:nvPr/>
              </p:nvSpPr>
              <p:spPr>
                <a:xfrm>
                  <a:off x="0" y="111146"/>
                  <a:ext cx="1470660" cy="10703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Available approaches and tools inadequate for analysing climate change impacts and promoting effective adaptation in a context of increased uncertainty</a:t>
                  </a: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Limited availability of local level  information/data to inform communities and authorities on appropriate adaptation measures</a:t>
                  </a: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Poor and most vulnerable, were rarely heard in adaptation decision-making, and the information provided was not adapted to their needs and capacities</a:t>
                  </a:r>
                  <a:endParaRPr lang="en-GB"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24" name="Text Box 20">
                  <a:extLst>
                    <a:ext uri="{FF2B5EF4-FFF2-40B4-BE49-F238E27FC236}">
                      <a16:creationId xmlns:a16="http://schemas.microsoft.com/office/drawing/2014/main" id="{AF078FEF-5EFB-524F-B94D-EEA4B98E49D5}"/>
                    </a:ext>
                  </a:extLst>
                </p:cNvPr>
                <p:cNvSpPr txBox="1"/>
                <p:nvPr/>
              </p:nvSpPr>
              <p:spPr>
                <a:xfrm>
                  <a:off x="0" y="24273"/>
                  <a:ext cx="1470660" cy="86873"/>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Challenges faced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1" name="Group 10">
                <a:extLst>
                  <a:ext uri="{FF2B5EF4-FFF2-40B4-BE49-F238E27FC236}">
                    <a16:creationId xmlns:a16="http://schemas.microsoft.com/office/drawing/2014/main" id="{AA318F1E-4B95-884E-8FEB-DBB0E3B93DF0}"/>
                  </a:ext>
                </a:extLst>
              </p:cNvPr>
              <p:cNvGrpSpPr/>
              <p:nvPr/>
            </p:nvGrpSpPr>
            <p:grpSpPr>
              <a:xfrm>
                <a:off x="3646234" y="0"/>
                <a:ext cx="1729745" cy="2194582"/>
                <a:chOff x="-294725" y="0"/>
                <a:chExt cx="1470664" cy="791809"/>
              </a:xfrm>
            </p:grpSpPr>
            <p:sp>
              <p:nvSpPr>
                <p:cNvPr id="21" name="Text Box 26">
                  <a:extLst>
                    <a:ext uri="{FF2B5EF4-FFF2-40B4-BE49-F238E27FC236}">
                      <a16:creationId xmlns:a16="http://schemas.microsoft.com/office/drawing/2014/main" id="{2867C83C-18B8-2E44-8188-DB36BAE555F1}"/>
                    </a:ext>
                  </a:extLst>
                </p:cNvPr>
                <p:cNvSpPr txBox="1"/>
                <p:nvPr/>
              </p:nvSpPr>
              <p:spPr>
                <a:xfrm>
                  <a:off x="-294721" y="56568"/>
                  <a:ext cx="1470660" cy="7352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Access to better local weather and climate information </a:t>
                  </a: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Participatory local planning and scenario building </a:t>
                  </a: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Farmers better able to adapt to weather events </a:t>
                  </a: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Women enabled to travel and work outside homes. </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Community based adaptation better integrated in national policies, planning, budgeting.</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Replication in other countries</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CBA adopted by ECOWAS, COMESA</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CBA enhanced in UNFCCC discourse, GCF funding</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Better global CSO CBA approaches</a:t>
                  </a:r>
                </a:p>
              </p:txBody>
            </p:sp>
            <p:sp>
              <p:nvSpPr>
                <p:cNvPr id="22" name="Text Box 27">
                  <a:extLst>
                    <a:ext uri="{FF2B5EF4-FFF2-40B4-BE49-F238E27FC236}">
                      <a16:creationId xmlns:a16="http://schemas.microsoft.com/office/drawing/2014/main" id="{D41758AB-5C5C-EC46-8471-7F14657E5DB2}"/>
                    </a:ext>
                  </a:extLst>
                </p:cNvPr>
                <p:cNvSpPr txBox="1"/>
                <p:nvPr/>
              </p:nvSpPr>
              <p:spPr>
                <a:xfrm>
                  <a:off x="-294725" y="0"/>
                  <a:ext cx="1470660" cy="56908"/>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Significant change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2" name="Group 11">
                <a:extLst>
                  <a:ext uri="{FF2B5EF4-FFF2-40B4-BE49-F238E27FC236}">
                    <a16:creationId xmlns:a16="http://schemas.microsoft.com/office/drawing/2014/main" id="{28D78E87-D59D-DE4D-9580-80394DA34E1F}"/>
                  </a:ext>
                </a:extLst>
              </p:cNvPr>
              <p:cNvGrpSpPr/>
              <p:nvPr/>
            </p:nvGrpSpPr>
            <p:grpSpPr>
              <a:xfrm>
                <a:off x="3646235" y="2262665"/>
                <a:ext cx="1729743" cy="1112994"/>
                <a:chOff x="-294724" y="218022"/>
                <a:chExt cx="1470661" cy="862692"/>
              </a:xfrm>
            </p:grpSpPr>
            <p:sp>
              <p:nvSpPr>
                <p:cNvPr id="19" name="Text Box 29">
                  <a:extLst>
                    <a:ext uri="{FF2B5EF4-FFF2-40B4-BE49-F238E27FC236}">
                      <a16:creationId xmlns:a16="http://schemas.microsoft.com/office/drawing/2014/main" id="{F05E6282-400F-044A-B104-F03B3CC74CCE}"/>
                    </a:ext>
                  </a:extLst>
                </p:cNvPr>
                <p:cNvSpPr txBox="1"/>
                <p:nvPr/>
              </p:nvSpPr>
              <p:spPr>
                <a:xfrm>
                  <a:off x="-294724" y="426841"/>
                  <a:ext cx="1470660" cy="65387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Sustainability and replication of CBA planning approach – continuation dependent on donor/project funding</a:t>
                  </a:r>
                </a:p>
              </p:txBody>
            </p:sp>
            <p:sp>
              <p:nvSpPr>
                <p:cNvPr id="20" name="Text Box 30">
                  <a:extLst>
                    <a:ext uri="{FF2B5EF4-FFF2-40B4-BE49-F238E27FC236}">
                      <a16:creationId xmlns:a16="http://schemas.microsoft.com/office/drawing/2014/main" id="{299EDA17-430E-B84B-BBC7-8E49E35A80EB}"/>
                    </a:ext>
                  </a:extLst>
                </p:cNvPr>
                <p:cNvSpPr txBox="1"/>
                <p:nvPr/>
              </p:nvSpPr>
              <p:spPr>
                <a:xfrm>
                  <a:off x="-294723" y="218022"/>
                  <a:ext cx="1470660" cy="218905"/>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Absence of change </a:t>
                  </a:r>
                  <a:r>
                    <a:rPr lang="en-GB" sz="1200" dirty="0">
                      <a:effectLst/>
                      <a:latin typeface="Calibri" panose="020F0502020204030204" pitchFamily="34" charset="0"/>
                      <a:ea typeface="Times New Roman" panose="02020603050405020304" pitchFamily="18" charset="0"/>
                      <a:cs typeface="Calibri" panose="020F0502020204030204" pitchFamily="34" charset="0"/>
                    </a:rPr>
                    <a:t>(in this case beyond the project scope)</a:t>
                  </a:r>
                </a:p>
              </p:txBody>
            </p:sp>
          </p:grpSp>
          <p:grpSp>
            <p:nvGrpSpPr>
              <p:cNvPr id="13" name="Group 12">
                <a:extLst>
                  <a:ext uri="{FF2B5EF4-FFF2-40B4-BE49-F238E27FC236}">
                    <a16:creationId xmlns:a16="http://schemas.microsoft.com/office/drawing/2014/main" id="{5BA899D4-80DF-174E-9607-16B4A82A90AA}"/>
                  </a:ext>
                </a:extLst>
              </p:cNvPr>
              <p:cNvGrpSpPr/>
              <p:nvPr/>
            </p:nvGrpSpPr>
            <p:grpSpPr>
              <a:xfrm>
                <a:off x="1802803" y="2194580"/>
                <a:ext cx="1729741" cy="1181080"/>
                <a:chOff x="-125764" y="-11801"/>
                <a:chExt cx="1470660" cy="915814"/>
              </a:xfrm>
            </p:grpSpPr>
            <p:sp>
              <p:nvSpPr>
                <p:cNvPr id="17" name="Text Box 2048">
                  <a:extLst>
                    <a:ext uri="{FF2B5EF4-FFF2-40B4-BE49-F238E27FC236}">
                      <a16:creationId xmlns:a16="http://schemas.microsoft.com/office/drawing/2014/main" id="{A4714794-1582-BA45-ABFB-F1DD563375FF}"/>
                    </a:ext>
                  </a:extLst>
                </p:cNvPr>
                <p:cNvSpPr txBox="1"/>
                <p:nvPr/>
              </p:nvSpPr>
              <p:spPr>
                <a:xfrm>
                  <a:off x="-125764" y="124097"/>
                  <a:ext cx="1470660" cy="7799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Funding together with other donors</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Donors allowed flexibility</a:t>
                  </a:r>
                </a:p>
              </p:txBody>
            </p:sp>
            <p:sp>
              <p:nvSpPr>
                <p:cNvPr id="18" name="Text Box 2049">
                  <a:extLst>
                    <a:ext uri="{FF2B5EF4-FFF2-40B4-BE49-F238E27FC236}">
                      <a16:creationId xmlns:a16="http://schemas.microsoft.com/office/drawing/2014/main" id="{AA08B8C9-7AB6-F346-B2AD-BCC93B4FA680}"/>
                    </a:ext>
                  </a:extLst>
                </p:cNvPr>
                <p:cNvSpPr txBox="1"/>
                <p:nvPr/>
              </p:nvSpPr>
              <p:spPr>
                <a:xfrm>
                  <a:off x="-125764" y="-11801"/>
                  <a:ext cx="1470660" cy="135898"/>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err="1">
                      <a:latin typeface="Calibri" panose="020F0502020204030204" pitchFamily="34" charset="0"/>
                      <a:ea typeface="Times New Roman" panose="02020603050405020304" pitchFamily="18" charset="0"/>
                      <a:cs typeface="Calibri" panose="020F0502020204030204" pitchFamily="34" charset="0"/>
                    </a:rPr>
                    <a:t>Danida</a:t>
                  </a:r>
                  <a:r>
                    <a:rPr lang="en-GB" sz="1200" b="1" dirty="0">
                      <a:latin typeface="Calibri" panose="020F0502020204030204" pitchFamily="34" charset="0"/>
                      <a:ea typeface="Times New Roman" panose="02020603050405020304" pitchFamily="18" charset="0"/>
                      <a:cs typeface="Calibri" panose="020F0502020204030204" pitchFamily="34" charset="0"/>
                    </a:rPr>
                    <a:t> </a:t>
                  </a:r>
                  <a:r>
                    <a:rPr lang="en-GB" sz="1200" b="1" dirty="0">
                      <a:effectLst/>
                      <a:latin typeface="Calibri" panose="020F0502020204030204" pitchFamily="34" charset="0"/>
                      <a:ea typeface="Times New Roman" panose="02020603050405020304" pitchFamily="18" charset="0"/>
                      <a:cs typeface="Calibri" panose="020F0502020204030204" pitchFamily="34" charset="0"/>
                    </a:rPr>
                    <a:t>influence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14" name="Arrow: Right 12">
                <a:extLst>
                  <a:ext uri="{FF2B5EF4-FFF2-40B4-BE49-F238E27FC236}">
                    <a16:creationId xmlns:a16="http://schemas.microsoft.com/office/drawing/2014/main" id="{86704739-9316-6442-A2B1-9EB781C90D69}"/>
                  </a:ext>
                </a:extLst>
              </p:cNvPr>
              <p:cNvSpPr/>
              <p:nvPr/>
            </p:nvSpPr>
            <p:spPr>
              <a:xfrm>
                <a:off x="3506434" y="1311383"/>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15" name="Arrow: Right 13">
                <a:extLst>
                  <a:ext uri="{FF2B5EF4-FFF2-40B4-BE49-F238E27FC236}">
                    <a16:creationId xmlns:a16="http://schemas.microsoft.com/office/drawing/2014/main" id="{0DE80E93-7BC4-F540-A94D-869279C3A0D8}"/>
                  </a:ext>
                </a:extLst>
              </p:cNvPr>
              <p:cNvSpPr/>
              <p:nvPr/>
            </p:nvSpPr>
            <p:spPr>
              <a:xfrm rot="16200000">
                <a:off x="2695575" y="2029256"/>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a:p>
            </p:txBody>
          </p:sp>
          <p:sp>
            <p:nvSpPr>
              <p:cNvPr id="16" name="Arrow: Right 14">
                <a:extLst>
                  <a:ext uri="{FF2B5EF4-FFF2-40B4-BE49-F238E27FC236}">
                    <a16:creationId xmlns:a16="http://schemas.microsoft.com/office/drawing/2014/main" id="{0CB1B05B-F0C7-2146-B0DA-45C63A90439F}"/>
                  </a:ext>
                </a:extLst>
              </p:cNvPr>
              <p:cNvSpPr/>
              <p:nvPr/>
            </p:nvSpPr>
            <p:spPr>
              <a:xfrm>
                <a:off x="3504897" y="2551695"/>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grpSp>
      </p:grpSp>
      <p:sp>
        <p:nvSpPr>
          <p:cNvPr id="29" name="Rectangle 28">
            <a:extLst>
              <a:ext uri="{FF2B5EF4-FFF2-40B4-BE49-F238E27FC236}">
                <a16:creationId xmlns:a16="http://schemas.microsoft.com/office/drawing/2014/main" id="{44C64A66-CF87-4B45-80AA-1F9C1E1CD5FE}"/>
              </a:ext>
            </a:extLst>
          </p:cNvPr>
          <p:cNvSpPr/>
          <p:nvPr/>
        </p:nvSpPr>
        <p:spPr>
          <a:xfrm>
            <a:off x="7581368" y="4252922"/>
            <a:ext cx="4282696" cy="1938992"/>
          </a:xfrm>
          <a:prstGeom prst="rect">
            <a:avLst/>
          </a:prstGeom>
          <a:ln>
            <a:solidFill>
              <a:schemeClr val="tx1"/>
            </a:solidFill>
          </a:ln>
        </p:spPr>
        <p:txBody>
          <a:bodyPr wrap="square">
            <a:spAutoFit/>
          </a:bodyPr>
          <a:lstStyle/>
          <a:p>
            <a:pPr lvl="0" algn="l"/>
            <a:r>
              <a:rPr lang="en-GB" sz="1200" b="1" dirty="0">
                <a:latin typeface="Calibri" panose="020F0502020204030204" pitchFamily="34" charset="0"/>
                <a:ea typeface="Times New Roman" panose="02020603050405020304" pitchFamily="18" charset="0"/>
                <a:cs typeface="Calibri" panose="020F0502020204030204" pitchFamily="34" charset="0"/>
              </a:rPr>
              <a:t>Lessons learnt</a:t>
            </a:r>
          </a:p>
          <a:p>
            <a:pPr marL="342900" lvl="0" indent="-342900"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Bottom-up approaches to CBA can lead to experiences with potential for upscaling and replication</a:t>
            </a:r>
          </a:p>
          <a:p>
            <a:pPr marL="342900" lvl="0" indent="-342900"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Transformation is associated with community empowerment, combined income-generation</a:t>
            </a:r>
          </a:p>
          <a:p>
            <a:pPr marL="342900" lvl="0" indent="-342900"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‘Soft’ skills are critical for continued adaptation over time.  Hard interventions without decision-making capacity limits the effectiveness of the interventions</a:t>
            </a:r>
          </a:p>
          <a:p>
            <a:pPr marL="342900" lvl="0" indent="-342900"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The adaptation strategy or technology chosen has less influence on resilience than an informed decision-making</a:t>
            </a:r>
          </a:p>
        </p:txBody>
      </p:sp>
      <p:sp>
        <p:nvSpPr>
          <p:cNvPr id="33" name="Text Box 131">
            <a:extLst>
              <a:ext uri="{FF2B5EF4-FFF2-40B4-BE49-F238E27FC236}">
                <a16:creationId xmlns:a16="http://schemas.microsoft.com/office/drawing/2014/main" id="{98829516-0A57-DD42-A34C-5E0D7BA3E88C}"/>
              </a:ext>
            </a:extLst>
          </p:cNvPr>
          <p:cNvSpPr txBox="1"/>
          <p:nvPr/>
        </p:nvSpPr>
        <p:spPr>
          <a:xfrm>
            <a:off x="7660001" y="3633281"/>
            <a:ext cx="4340102" cy="4808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59055" algn="just">
              <a:tabLst>
                <a:tab pos="2700020" algn="ctr"/>
                <a:tab pos="4335780" algn="l"/>
              </a:tabLst>
            </a:pPr>
            <a:r>
              <a:rPr lang="en-GB" sz="1100" b="1" i="1" dirty="0" err="1">
                <a:solidFill>
                  <a:schemeClr val="bg1"/>
                </a:solidFill>
                <a:latin typeface="Garamond" panose="02020404030301010803" pitchFamily="18" charset="0"/>
                <a:ea typeface="Garamond" panose="02020404030301010803" pitchFamily="18" charset="0"/>
                <a:cs typeface="Times New Roman" panose="02020603050405020304" pitchFamily="18" charset="0"/>
              </a:rPr>
              <a:t>Agropastoralist</a:t>
            </a:r>
            <a:r>
              <a:rPr lang="en-GB" sz="1100" b="1" i="1" dirty="0">
                <a:solidFill>
                  <a:schemeClr val="bg1"/>
                </a:solidFill>
                <a:latin typeface="Garamond" panose="02020404030301010803" pitchFamily="18" charset="0"/>
                <a:ea typeface="Garamond" panose="02020404030301010803" pitchFamily="18" charset="0"/>
                <a:cs typeface="Times New Roman" panose="02020603050405020304" pitchFamily="18" charset="0"/>
              </a:rPr>
              <a:t> reading climate advisories, Garissa County, Kenya </a:t>
            </a:r>
            <a:r>
              <a:rPr lang="en-GB" sz="1100" i="1" dirty="0">
                <a:solidFill>
                  <a:schemeClr val="bg1"/>
                </a:solidFill>
                <a:latin typeface="Garamond" panose="02020404030301010803" pitchFamily="18" charset="0"/>
                <a:ea typeface="Garamond" panose="02020404030301010803" pitchFamily="18" charset="0"/>
                <a:cs typeface="Times New Roman" panose="02020603050405020304" pitchFamily="18" charset="0"/>
              </a:rPr>
              <a:t>© Eric </a:t>
            </a:r>
            <a:r>
              <a:rPr lang="en-GB" sz="1100" i="1" dirty="0" err="1">
                <a:solidFill>
                  <a:schemeClr val="bg1"/>
                </a:solidFill>
                <a:latin typeface="Garamond" panose="02020404030301010803" pitchFamily="18" charset="0"/>
                <a:ea typeface="Garamond" panose="02020404030301010803" pitchFamily="18" charset="0"/>
                <a:cs typeface="Times New Roman" panose="02020603050405020304" pitchFamily="18" charset="0"/>
              </a:rPr>
              <a:t>Aduma</a:t>
            </a:r>
            <a:r>
              <a:rPr lang="en-GB" sz="1100" i="1" dirty="0">
                <a:solidFill>
                  <a:schemeClr val="bg1"/>
                </a:solidFill>
                <a:latin typeface="Garamond" panose="02020404030301010803" pitchFamily="18" charset="0"/>
                <a:ea typeface="Garamond" panose="02020404030301010803" pitchFamily="18" charset="0"/>
                <a:cs typeface="Times New Roman" panose="02020603050405020304" pitchFamily="18" charset="0"/>
              </a:rPr>
              <a:t>, CARE Kenya</a:t>
            </a:r>
            <a:endParaRPr lang="en-GB"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3BEF53F1-8925-6940-BF17-111ED8C75A84}"/>
              </a:ext>
            </a:extLst>
          </p:cNvPr>
          <p:cNvSpPr>
            <a:spLocks noChangeArrowheads="1"/>
          </p:cNvSpPr>
          <p:nvPr/>
        </p:nvSpPr>
        <p:spPr bwMode="auto">
          <a:xfrm>
            <a:off x="7590512" y="37382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25905077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5DFF8C-EBD1-4291-9902-A9B7BB538D11}"/>
              </a:ext>
            </a:extLst>
          </p:cNvPr>
          <p:cNvSpPr>
            <a:spLocks noGrp="1"/>
          </p:cNvSpPr>
          <p:nvPr>
            <p:ph type="sldNum" sz="quarter" idx="2"/>
          </p:nvPr>
        </p:nvSpPr>
        <p:spPr/>
        <p:txBody>
          <a:bodyPr/>
          <a:lstStyle/>
          <a:p>
            <a:fld id="{86CB4B4D-7CA3-9044-876B-883B54F8677D}" type="slidenum">
              <a:rPr lang="en-GB" smtClean="0"/>
              <a:pPr/>
              <a:t>27</a:t>
            </a:fld>
            <a:endParaRPr lang="en-GB" dirty="0"/>
          </a:p>
        </p:txBody>
      </p:sp>
      <p:sp>
        <p:nvSpPr>
          <p:cNvPr id="3" name="TextBox 2">
            <a:extLst>
              <a:ext uri="{FF2B5EF4-FFF2-40B4-BE49-F238E27FC236}">
                <a16:creationId xmlns:a16="http://schemas.microsoft.com/office/drawing/2014/main" id="{ED0B03EF-DE27-4710-9039-28D3F4230013}"/>
              </a:ext>
            </a:extLst>
          </p:cNvPr>
          <p:cNvSpPr txBox="1"/>
          <p:nvPr/>
        </p:nvSpPr>
        <p:spPr>
          <a:xfrm>
            <a:off x="0" y="-8415"/>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Case study – ALRD, Bangladesh    </a:t>
            </a:r>
          </a:p>
        </p:txBody>
      </p:sp>
      <p:sp>
        <p:nvSpPr>
          <p:cNvPr id="5" name="Slide Number Placeholder 1">
            <a:extLst>
              <a:ext uri="{FF2B5EF4-FFF2-40B4-BE49-F238E27FC236}">
                <a16:creationId xmlns:a16="http://schemas.microsoft.com/office/drawing/2014/main" id="{5EA8B84A-C893-F249-90AC-2ABC0EAACC49}"/>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27</a:t>
            </a:fld>
            <a:endParaRPr lang="en-GB" dirty="0"/>
          </a:p>
        </p:txBody>
      </p:sp>
      <p:sp>
        <p:nvSpPr>
          <p:cNvPr id="6" name="Slide Number Placeholder 1">
            <a:extLst>
              <a:ext uri="{FF2B5EF4-FFF2-40B4-BE49-F238E27FC236}">
                <a16:creationId xmlns:a16="http://schemas.microsoft.com/office/drawing/2014/main" id="{EC9F9E40-AB7E-D84A-9C9A-964A7DF3EBB0}"/>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27</a:t>
            </a:fld>
            <a:endParaRPr lang="en-GB" dirty="0"/>
          </a:p>
        </p:txBody>
      </p:sp>
      <p:grpSp>
        <p:nvGrpSpPr>
          <p:cNvPr id="7" name="Group 6">
            <a:extLst>
              <a:ext uri="{FF2B5EF4-FFF2-40B4-BE49-F238E27FC236}">
                <a16:creationId xmlns:a16="http://schemas.microsoft.com/office/drawing/2014/main" id="{D057DAD3-02D6-9B46-86EF-7E2A5F2EF869}"/>
              </a:ext>
            </a:extLst>
          </p:cNvPr>
          <p:cNvGrpSpPr/>
          <p:nvPr/>
        </p:nvGrpSpPr>
        <p:grpSpPr>
          <a:xfrm>
            <a:off x="140653" y="590302"/>
            <a:ext cx="7173938" cy="5607464"/>
            <a:chOff x="0" y="0"/>
            <a:chExt cx="5375979" cy="3375660"/>
          </a:xfrm>
        </p:grpSpPr>
        <p:grpSp>
          <p:nvGrpSpPr>
            <p:cNvPr id="8" name="Group 7">
              <a:extLst>
                <a:ext uri="{FF2B5EF4-FFF2-40B4-BE49-F238E27FC236}">
                  <a16:creationId xmlns:a16="http://schemas.microsoft.com/office/drawing/2014/main" id="{019A8998-E2E5-9949-A53F-E43255C6B1B6}"/>
                </a:ext>
              </a:extLst>
            </p:cNvPr>
            <p:cNvGrpSpPr/>
            <p:nvPr/>
          </p:nvGrpSpPr>
          <p:grpSpPr>
            <a:xfrm>
              <a:off x="1802803" y="2247"/>
              <a:ext cx="1729746" cy="2124985"/>
              <a:chOff x="-138721" y="-8640"/>
              <a:chExt cx="1470664" cy="1413190"/>
            </a:xfrm>
          </p:grpSpPr>
          <p:sp>
            <p:nvSpPr>
              <p:cNvPr id="28" name="Text Box 22">
                <a:extLst>
                  <a:ext uri="{FF2B5EF4-FFF2-40B4-BE49-F238E27FC236}">
                    <a16:creationId xmlns:a16="http://schemas.microsoft.com/office/drawing/2014/main" id="{E2AE747A-9C84-2040-856F-05A3CA3949B5}"/>
                  </a:ext>
                </a:extLst>
              </p:cNvPr>
              <p:cNvSpPr txBox="1"/>
              <p:nvPr/>
            </p:nvSpPr>
            <p:spPr>
              <a:xfrm>
                <a:off x="-138717" y="100570"/>
                <a:ext cx="1470660" cy="13039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ALRD has worked on land and water issues in Bangladesh </a:t>
                </a:r>
                <a:r>
                  <a:rPr lang="en-GB" sz="1200">
                    <a:latin typeface="Calibri" panose="020F0502020204030204" pitchFamily="34" charset="0"/>
                    <a:cs typeface="Calibri" panose="020F0502020204030204" pitchFamily="34" charset="0"/>
                  </a:rPr>
                  <a:t>since 1991</a:t>
                </a:r>
                <a:endParaRPr lang="en-GB" sz="1200" dirty="0">
                  <a:latin typeface="Calibri" panose="020F0502020204030204" pitchFamily="34" charset="0"/>
                  <a:cs typeface="Calibri" panose="020F0502020204030204" pitchFamily="34" charset="0"/>
                </a:endParaRP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ALRD has a network of more than 200 CSO partners working at the grass roots that provide legitimacy for ALRD to channel local concerns up to national decision makers</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ALRD staff have legal expertise that underpin the credibility of their advocated reforms</a:t>
                </a:r>
              </a:p>
            </p:txBody>
          </p:sp>
          <p:sp>
            <p:nvSpPr>
              <p:cNvPr id="29" name="Text Box 23">
                <a:extLst>
                  <a:ext uri="{FF2B5EF4-FFF2-40B4-BE49-F238E27FC236}">
                    <a16:creationId xmlns:a16="http://schemas.microsoft.com/office/drawing/2014/main" id="{0B6B459F-21C2-5746-ADAF-F573C57DBD4B}"/>
                  </a:ext>
                </a:extLst>
              </p:cNvPr>
              <p:cNvSpPr txBox="1"/>
              <p:nvPr/>
            </p:nvSpPr>
            <p:spPr>
              <a:xfrm>
                <a:off x="-138721" y="-8640"/>
                <a:ext cx="1470660" cy="112871"/>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Contributing factors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9" name="Group 8">
              <a:extLst>
                <a:ext uri="{FF2B5EF4-FFF2-40B4-BE49-F238E27FC236}">
                  <a16:creationId xmlns:a16="http://schemas.microsoft.com/office/drawing/2014/main" id="{7E765A5B-886A-AA42-9725-E25A23B4A71C}"/>
                </a:ext>
              </a:extLst>
            </p:cNvPr>
            <p:cNvGrpSpPr/>
            <p:nvPr/>
          </p:nvGrpSpPr>
          <p:grpSpPr>
            <a:xfrm>
              <a:off x="0" y="0"/>
              <a:ext cx="5375979" cy="3375660"/>
              <a:chOff x="0" y="0"/>
              <a:chExt cx="5375979" cy="3375660"/>
            </a:xfrm>
          </p:grpSpPr>
          <p:grpSp>
            <p:nvGrpSpPr>
              <p:cNvPr id="10" name="Group 9">
                <a:extLst>
                  <a:ext uri="{FF2B5EF4-FFF2-40B4-BE49-F238E27FC236}">
                    <a16:creationId xmlns:a16="http://schemas.microsoft.com/office/drawing/2014/main" id="{746478DF-8889-BD45-824D-7F4E979F6161}"/>
                  </a:ext>
                </a:extLst>
              </p:cNvPr>
              <p:cNvGrpSpPr/>
              <p:nvPr/>
            </p:nvGrpSpPr>
            <p:grpSpPr>
              <a:xfrm>
                <a:off x="0" y="7620"/>
                <a:ext cx="1729740" cy="1079236"/>
                <a:chOff x="0" y="0"/>
                <a:chExt cx="1470660" cy="1079236"/>
              </a:xfrm>
            </p:grpSpPr>
            <p:sp>
              <p:nvSpPr>
                <p:cNvPr id="26" name="Text Box 10">
                  <a:extLst>
                    <a:ext uri="{FF2B5EF4-FFF2-40B4-BE49-F238E27FC236}">
                      <a16:creationId xmlns:a16="http://schemas.microsoft.com/office/drawing/2014/main" id="{14790B77-A7A7-204A-B5E7-463EE02EF618}"/>
                    </a:ext>
                  </a:extLst>
                </p:cNvPr>
                <p:cNvSpPr txBox="1"/>
                <p:nvPr/>
              </p:nvSpPr>
              <p:spPr>
                <a:xfrm>
                  <a:off x="0" y="153339"/>
                  <a:ext cx="1470660" cy="92589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dirty="0">
                      <a:latin typeface="Calibri" panose="020F0502020204030204" pitchFamily="34" charset="0"/>
                      <a:ea typeface="Times New Roman" panose="02020603050405020304" pitchFamily="18" charset="0"/>
                      <a:cs typeface="Calibri" panose="020F0502020204030204" pitchFamily="34" charset="0"/>
                    </a:rPr>
                    <a:t>To support vulnerable groups, especially women and the landless, to secure rights over their livelihoods as environmental conditions change through shifts in climate patterns.</a:t>
                  </a:r>
                  <a:endParaRPr lang="en-GB"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27" name="Text Box 16">
                  <a:extLst>
                    <a:ext uri="{FF2B5EF4-FFF2-40B4-BE49-F238E27FC236}">
                      <a16:creationId xmlns:a16="http://schemas.microsoft.com/office/drawing/2014/main" id="{027F945E-46AB-F646-A7D4-EC57E187CC62}"/>
                    </a:ext>
                  </a:extLst>
                </p:cNvPr>
                <p:cNvSpPr txBox="1"/>
                <p:nvPr/>
              </p:nvSpPr>
              <p:spPr>
                <a:xfrm>
                  <a:off x="0" y="0"/>
                  <a:ext cx="1470660" cy="158844"/>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Project objectives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1" name="Group 10">
                <a:extLst>
                  <a:ext uri="{FF2B5EF4-FFF2-40B4-BE49-F238E27FC236}">
                    <a16:creationId xmlns:a16="http://schemas.microsoft.com/office/drawing/2014/main" id="{3E88D6F9-4B41-204C-94B5-6C1378253838}"/>
                  </a:ext>
                </a:extLst>
              </p:cNvPr>
              <p:cNvGrpSpPr/>
              <p:nvPr/>
            </p:nvGrpSpPr>
            <p:grpSpPr>
              <a:xfrm>
                <a:off x="0" y="1143844"/>
                <a:ext cx="1729740" cy="2231816"/>
                <a:chOff x="0" y="24273"/>
                <a:chExt cx="1470660" cy="1157253"/>
              </a:xfrm>
            </p:grpSpPr>
            <p:sp>
              <p:nvSpPr>
                <p:cNvPr id="24" name="Text Box 19">
                  <a:extLst>
                    <a:ext uri="{FF2B5EF4-FFF2-40B4-BE49-F238E27FC236}">
                      <a16:creationId xmlns:a16="http://schemas.microsoft.com/office/drawing/2014/main" id="{5169D81B-EABA-2A49-8811-66A0AB7AD8C4}"/>
                    </a:ext>
                  </a:extLst>
                </p:cNvPr>
                <p:cNvSpPr txBox="1"/>
                <p:nvPr/>
              </p:nvSpPr>
              <p:spPr>
                <a:xfrm>
                  <a:off x="0" y="111146"/>
                  <a:ext cx="1470660" cy="10703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marL="174625" lvl="0" indent="-174625" algn="l">
                    <a:buFont typeface="Symbol" panose="05050102010706020507" pitchFamily="18" charset="2"/>
                    <a:buChar char=""/>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Access to land and other natural resources is contested in rural Bangladesh</a:t>
                  </a:r>
                </a:p>
                <a:p>
                  <a:pPr marL="174625" lvl="0" indent="-174625" algn="l">
                    <a:buFont typeface="Symbol" panose="05050102010706020507" pitchFamily="18" charset="2"/>
                    <a:buChar char=""/>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marL="174625" lvl="0" indent="-174625"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The damaging effects of climate change are already apparent on both land and water, with increasing salinity of agricultural land and changes to upstream water supply that is having an impact in coastal deltas</a:t>
                  </a:r>
                </a:p>
                <a:p>
                  <a:pPr marL="174625" lvl="0" indent="-174625" algn="l">
                    <a:buFont typeface="Symbol" panose="05050102010706020507" pitchFamily="18" charset="2"/>
                    <a:buChar char=""/>
                  </a:pPr>
                  <a:endParaRPr lang="en-GB"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25" name="Text Box 20">
                  <a:extLst>
                    <a:ext uri="{FF2B5EF4-FFF2-40B4-BE49-F238E27FC236}">
                      <a16:creationId xmlns:a16="http://schemas.microsoft.com/office/drawing/2014/main" id="{FBF1A081-ED2D-0C4E-BF41-543ED0C8BE6A}"/>
                    </a:ext>
                  </a:extLst>
                </p:cNvPr>
                <p:cNvSpPr txBox="1"/>
                <p:nvPr/>
              </p:nvSpPr>
              <p:spPr>
                <a:xfrm>
                  <a:off x="0" y="24273"/>
                  <a:ext cx="1470660" cy="86873"/>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Challenges faced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2" name="Group 11">
                <a:extLst>
                  <a:ext uri="{FF2B5EF4-FFF2-40B4-BE49-F238E27FC236}">
                    <a16:creationId xmlns:a16="http://schemas.microsoft.com/office/drawing/2014/main" id="{F9A3AACD-DA75-A342-BC39-CFF06006EAAE}"/>
                  </a:ext>
                </a:extLst>
              </p:cNvPr>
              <p:cNvGrpSpPr/>
              <p:nvPr/>
            </p:nvGrpSpPr>
            <p:grpSpPr>
              <a:xfrm>
                <a:off x="3646234" y="0"/>
                <a:ext cx="1729745" cy="2194582"/>
                <a:chOff x="-294725" y="0"/>
                <a:chExt cx="1470664" cy="791809"/>
              </a:xfrm>
            </p:grpSpPr>
            <p:sp>
              <p:nvSpPr>
                <p:cNvPr id="22" name="Text Box 26">
                  <a:extLst>
                    <a:ext uri="{FF2B5EF4-FFF2-40B4-BE49-F238E27FC236}">
                      <a16:creationId xmlns:a16="http://schemas.microsoft.com/office/drawing/2014/main" id="{0B4A69FF-F90C-054A-8E25-87F669D45947}"/>
                    </a:ext>
                  </a:extLst>
                </p:cNvPr>
                <p:cNvSpPr txBox="1"/>
                <p:nvPr/>
              </p:nvSpPr>
              <p:spPr>
                <a:xfrm>
                  <a:off x="-294721" y="56568"/>
                  <a:ext cx="1470660" cy="7352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Marginalised communities affected by climate-induced displacement have been supported with legal advice</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In areas subject to climate-related disasters land resource allocation has been made more equitably</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Food security has been strengthened under condition of changing weather patterns</a:t>
                  </a:r>
                </a:p>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Legal change has been secured that will contribute to reduced levels of atmospheric pollution and deforestation</a:t>
                  </a:r>
                </a:p>
              </p:txBody>
            </p:sp>
            <p:sp>
              <p:nvSpPr>
                <p:cNvPr id="23" name="Text Box 27">
                  <a:extLst>
                    <a:ext uri="{FF2B5EF4-FFF2-40B4-BE49-F238E27FC236}">
                      <a16:creationId xmlns:a16="http://schemas.microsoft.com/office/drawing/2014/main" id="{E75CEF48-21A2-724A-9015-47E241257535}"/>
                    </a:ext>
                  </a:extLst>
                </p:cNvPr>
                <p:cNvSpPr txBox="1"/>
                <p:nvPr/>
              </p:nvSpPr>
              <p:spPr>
                <a:xfrm>
                  <a:off x="-294725" y="0"/>
                  <a:ext cx="1470660" cy="56908"/>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Significant change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5BB46D58-74D3-734A-8231-1A17AA4C2128}"/>
                  </a:ext>
                </a:extLst>
              </p:cNvPr>
              <p:cNvGrpSpPr/>
              <p:nvPr/>
            </p:nvGrpSpPr>
            <p:grpSpPr>
              <a:xfrm>
                <a:off x="3646235" y="2262665"/>
                <a:ext cx="1729743" cy="1112994"/>
                <a:chOff x="-294724" y="218022"/>
                <a:chExt cx="1470661" cy="862692"/>
              </a:xfrm>
            </p:grpSpPr>
            <p:sp>
              <p:nvSpPr>
                <p:cNvPr id="20" name="Text Box 29">
                  <a:extLst>
                    <a:ext uri="{FF2B5EF4-FFF2-40B4-BE49-F238E27FC236}">
                      <a16:creationId xmlns:a16="http://schemas.microsoft.com/office/drawing/2014/main" id="{A1675AA8-73AD-384D-9965-B078FE35BE67}"/>
                    </a:ext>
                  </a:extLst>
                </p:cNvPr>
                <p:cNvSpPr txBox="1"/>
                <p:nvPr/>
              </p:nvSpPr>
              <p:spPr>
                <a:xfrm>
                  <a:off x="-294724" y="426841"/>
                  <a:ext cx="1470660" cy="65387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Local political processes that are resistant to change</a:t>
                  </a:r>
                </a:p>
                <a:p>
                  <a:pPr marL="174625"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Further large-scale displacement of vulnerable communities</a:t>
                  </a:r>
                </a:p>
              </p:txBody>
            </p:sp>
            <p:sp>
              <p:nvSpPr>
                <p:cNvPr id="21" name="Text Box 30">
                  <a:extLst>
                    <a:ext uri="{FF2B5EF4-FFF2-40B4-BE49-F238E27FC236}">
                      <a16:creationId xmlns:a16="http://schemas.microsoft.com/office/drawing/2014/main" id="{E579CB9E-B39A-3F4E-AA0F-5219D2997F84}"/>
                    </a:ext>
                  </a:extLst>
                </p:cNvPr>
                <p:cNvSpPr txBox="1"/>
                <p:nvPr/>
              </p:nvSpPr>
              <p:spPr>
                <a:xfrm>
                  <a:off x="-294723" y="218022"/>
                  <a:ext cx="1470660" cy="218905"/>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Absence of change </a:t>
                  </a:r>
                  <a:r>
                    <a:rPr lang="en-GB" sz="1200" dirty="0">
                      <a:effectLst/>
                      <a:latin typeface="Calibri" panose="020F0502020204030204" pitchFamily="34" charset="0"/>
                      <a:ea typeface="Times New Roman" panose="02020603050405020304" pitchFamily="18" charset="0"/>
                      <a:cs typeface="Calibri" panose="020F0502020204030204" pitchFamily="34" charset="0"/>
                    </a:rPr>
                    <a:t>(in this case beyond the project scope)</a:t>
                  </a:r>
                </a:p>
              </p:txBody>
            </p:sp>
          </p:grpSp>
          <p:grpSp>
            <p:nvGrpSpPr>
              <p:cNvPr id="14" name="Group 13">
                <a:extLst>
                  <a:ext uri="{FF2B5EF4-FFF2-40B4-BE49-F238E27FC236}">
                    <a16:creationId xmlns:a16="http://schemas.microsoft.com/office/drawing/2014/main" id="{1A8E27F6-77AD-8C46-944E-AF222B75D6BD}"/>
                  </a:ext>
                </a:extLst>
              </p:cNvPr>
              <p:cNvGrpSpPr/>
              <p:nvPr/>
            </p:nvGrpSpPr>
            <p:grpSpPr>
              <a:xfrm>
                <a:off x="1802803" y="2194580"/>
                <a:ext cx="1729741" cy="1181080"/>
                <a:chOff x="-125764" y="-11801"/>
                <a:chExt cx="1470660" cy="915814"/>
              </a:xfrm>
            </p:grpSpPr>
            <p:sp>
              <p:nvSpPr>
                <p:cNvPr id="18" name="Text Box 2048">
                  <a:extLst>
                    <a:ext uri="{FF2B5EF4-FFF2-40B4-BE49-F238E27FC236}">
                      <a16:creationId xmlns:a16="http://schemas.microsoft.com/office/drawing/2014/main" id="{9D4917FC-B4B8-CD42-9003-77CC2E24BE3A}"/>
                    </a:ext>
                  </a:extLst>
                </p:cNvPr>
                <p:cNvSpPr txBox="1"/>
                <p:nvPr/>
              </p:nvSpPr>
              <p:spPr>
                <a:xfrm>
                  <a:off x="-125764" y="124097"/>
                  <a:ext cx="1470660" cy="7799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4625" lvl="0" indent="-174625" algn="l">
                    <a:buFont typeface="Symbol" panose="05050102010706020507" pitchFamily="18" charset="2"/>
                    <a:buChar char=""/>
                  </a:pPr>
                  <a:r>
                    <a:rPr lang="en-GB" sz="1200" dirty="0">
                      <a:latin typeface="Calibri" panose="020F0502020204030204" pitchFamily="34" charset="0"/>
                      <a:cs typeface="Calibri" panose="020F0502020204030204" pitchFamily="34" charset="0"/>
                    </a:rPr>
                    <a:t>Denmark is perceived by the implementing organisation as a trusted long-term partner through the shared values of: (i) a rights-based approach to development, (ii) an emphasis on results, (iii) holding a long-term view on development</a:t>
                  </a:r>
                </a:p>
              </p:txBody>
            </p:sp>
            <p:sp>
              <p:nvSpPr>
                <p:cNvPr id="19" name="Text Box 2049">
                  <a:extLst>
                    <a:ext uri="{FF2B5EF4-FFF2-40B4-BE49-F238E27FC236}">
                      <a16:creationId xmlns:a16="http://schemas.microsoft.com/office/drawing/2014/main" id="{79ADE3FD-4A5E-8545-B756-1F85F7E45A29}"/>
                    </a:ext>
                  </a:extLst>
                </p:cNvPr>
                <p:cNvSpPr txBox="1"/>
                <p:nvPr/>
              </p:nvSpPr>
              <p:spPr>
                <a:xfrm>
                  <a:off x="-125764" y="-11801"/>
                  <a:ext cx="1470660" cy="135898"/>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err="1">
                      <a:latin typeface="Calibri" panose="020F0502020204030204" pitchFamily="34" charset="0"/>
                      <a:ea typeface="Times New Roman" panose="02020603050405020304" pitchFamily="18" charset="0"/>
                      <a:cs typeface="Calibri" panose="020F0502020204030204" pitchFamily="34" charset="0"/>
                    </a:rPr>
                    <a:t>Danida</a:t>
                  </a:r>
                  <a:r>
                    <a:rPr lang="en-GB" sz="1200" b="1" dirty="0">
                      <a:latin typeface="Calibri" panose="020F0502020204030204" pitchFamily="34" charset="0"/>
                      <a:ea typeface="Times New Roman" panose="02020603050405020304" pitchFamily="18" charset="0"/>
                      <a:cs typeface="Calibri" panose="020F0502020204030204" pitchFamily="34" charset="0"/>
                    </a:rPr>
                    <a:t> </a:t>
                  </a:r>
                  <a:r>
                    <a:rPr lang="en-GB" sz="1200" b="1" dirty="0">
                      <a:effectLst/>
                      <a:latin typeface="Calibri" panose="020F0502020204030204" pitchFamily="34" charset="0"/>
                      <a:ea typeface="Times New Roman" panose="02020603050405020304" pitchFamily="18" charset="0"/>
                      <a:cs typeface="Calibri" panose="020F0502020204030204" pitchFamily="34" charset="0"/>
                    </a:rPr>
                    <a:t>influence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15" name="Arrow: Right 12">
                <a:extLst>
                  <a:ext uri="{FF2B5EF4-FFF2-40B4-BE49-F238E27FC236}">
                    <a16:creationId xmlns:a16="http://schemas.microsoft.com/office/drawing/2014/main" id="{03381F31-81F4-6141-9EB6-06460824CE13}"/>
                  </a:ext>
                </a:extLst>
              </p:cNvPr>
              <p:cNvSpPr/>
              <p:nvPr/>
            </p:nvSpPr>
            <p:spPr>
              <a:xfrm>
                <a:off x="3506434" y="1311383"/>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16" name="Arrow: Right 13">
                <a:extLst>
                  <a:ext uri="{FF2B5EF4-FFF2-40B4-BE49-F238E27FC236}">
                    <a16:creationId xmlns:a16="http://schemas.microsoft.com/office/drawing/2014/main" id="{E9F09076-7C69-D44E-ADDB-342FBB1A0641}"/>
                  </a:ext>
                </a:extLst>
              </p:cNvPr>
              <p:cNvSpPr/>
              <p:nvPr/>
            </p:nvSpPr>
            <p:spPr>
              <a:xfrm rot="16200000">
                <a:off x="2695575" y="2029256"/>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a:p>
            </p:txBody>
          </p:sp>
          <p:sp>
            <p:nvSpPr>
              <p:cNvPr id="17" name="Arrow: Right 14">
                <a:extLst>
                  <a:ext uri="{FF2B5EF4-FFF2-40B4-BE49-F238E27FC236}">
                    <a16:creationId xmlns:a16="http://schemas.microsoft.com/office/drawing/2014/main" id="{E5F23E91-E26A-534F-A831-60B3884355D7}"/>
                  </a:ext>
                </a:extLst>
              </p:cNvPr>
              <p:cNvSpPr/>
              <p:nvPr/>
            </p:nvSpPr>
            <p:spPr>
              <a:xfrm>
                <a:off x="3504897" y="2551695"/>
                <a:ext cx="175260" cy="19050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grpSp>
      </p:grpSp>
      <p:sp>
        <p:nvSpPr>
          <p:cNvPr id="30" name="Rectangle 29">
            <a:extLst>
              <a:ext uri="{FF2B5EF4-FFF2-40B4-BE49-F238E27FC236}">
                <a16:creationId xmlns:a16="http://schemas.microsoft.com/office/drawing/2014/main" id="{8535F269-37DA-294D-9253-88C8A55889A4}"/>
              </a:ext>
            </a:extLst>
          </p:cNvPr>
          <p:cNvSpPr/>
          <p:nvPr/>
        </p:nvSpPr>
        <p:spPr>
          <a:xfrm>
            <a:off x="7590512" y="4829566"/>
            <a:ext cx="4282696" cy="1384995"/>
          </a:xfrm>
          <a:prstGeom prst="rect">
            <a:avLst/>
          </a:prstGeom>
          <a:ln>
            <a:solidFill>
              <a:schemeClr val="tx1"/>
            </a:solidFill>
          </a:ln>
        </p:spPr>
        <p:txBody>
          <a:bodyPr wrap="square">
            <a:spAutoFit/>
          </a:bodyPr>
          <a:lstStyle/>
          <a:p>
            <a:pPr lvl="0" algn="l"/>
            <a:r>
              <a:rPr lang="en-GB" sz="1200" b="1" dirty="0">
                <a:latin typeface="Calibri" panose="020F0502020204030204" pitchFamily="34" charset="0"/>
                <a:ea typeface="Times New Roman" panose="02020603050405020304" pitchFamily="18" charset="0"/>
                <a:cs typeface="Calibri" panose="020F0502020204030204" pitchFamily="34" charset="0"/>
              </a:rPr>
              <a:t>Lessons learnt</a:t>
            </a:r>
          </a:p>
          <a:p>
            <a:pPr marL="342900" lvl="0" indent="-342900"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Support to credible organisations working to improve public governance for vulnerable and disadvantaged groups can build on their own agenda to address climate change</a:t>
            </a:r>
          </a:p>
          <a:p>
            <a:pPr marL="342900" lvl="0" indent="-342900" algn="l">
              <a:buFont typeface="Symbol" panose="05050102010706020507" pitchFamily="18" charset="2"/>
              <a:buChar char=""/>
            </a:pPr>
            <a:r>
              <a:rPr lang="en-GB" sz="1200" dirty="0">
                <a:latin typeface="Calibri" panose="020F0502020204030204" pitchFamily="34" charset="0"/>
                <a:ea typeface="Times New Roman" panose="02020603050405020304" pitchFamily="18" charset="0"/>
                <a:cs typeface="Calibri" panose="020F0502020204030204" pitchFamily="34" charset="0"/>
              </a:rPr>
              <a:t>The national credibility of non-government organisations is a  necessary pre-condition if project activity is to be influential</a:t>
            </a:r>
          </a:p>
        </p:txBody>
      </p:sp>
      <p:pic>
        <p:nvPicPr>
          <p:cNvPr id="31" name="Picture 2">
            <a:extLst>
              <a:ext uri="{FF2B5EF4-FFF2-40B4-BE49-F238E27FC236}">
                <a16:creationId xmlns:a16="http://schemas.microsoft.com/office/drawing/2014/main" id="{FF5140C5-6F8D-C64B-B78C-31BF5D30F3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14" r="23230"/>
          <a:stretch/>
        </p:blipFill>
        <p:spPr bwMode="auto">
          <a:xfrm>
            <a:off x="6862050" y="561256"/>
            <a:ext cx="5000486" cy="4109915"/>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131">
            <a:extLst>
              <a:ext uri="{FF2B5EF4-FFF2-40B4-BE49-F238E27FC236}">
                <a16:creationId xmlns:a16="http://schemas.microsoft.com/office/drawing/2014/main" id="{659B0D56-7E89-5648-8E7A-E351ED929021}"/>
              </a:ext>
            </a:extLst>
          </p:cNvPr>
          <p:cNvSpPr txBox="1"/>
          <p:nvPr/>
        </p:nvSpPr>
        <p:spPr>
          <a:xfrm>
            <a:off x="7711245" y="4242816"/>
            <a:ext cx="3958785" cy="4808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59055" algn="just">
              <a:tabLst>
                <a:tab pos="2700020" algn="ctr"/>
                <a:tab pos="4335780" algn="l"/>
              </a:tabLst>
            </a:pPr>
            <a:r>
              <a:rPr lang="en-GB" sz="1100" b="1" i="1" dirty="0">
                <a:solidFill>
                  <a:schemeClr val="bg1"/>
                </a:solidFill>
                <a:latin typeface="Garamond" panose="02020404030301010803" pitchFamily="18" charset="0"/>
                <a:ea typeface="Garamond" panose="02020404030301010803" pitchFamily="18" charset="0"/>
                <a:cs typeface="Times New Roman" panose="02020603050405020304" pitchFamily="18" charset="0"/>
              </a:rPr>
              <a:t>Displaced people:  a Rohingya refugee camp</a:t>
            </a:r>
            <a:endParaRPr lang="en-GB"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02840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5DFF8C-EBD1-4291-9902-A9B7BB538D11}"/>
              </a:ext>
            </a:extLst>
          </p:cNvPr>
          <p:cNvSpPr>
            <a:spLocks noGrp="1"/>
          </p:cNvSpPr>
          <p:nvPr>
            <p:ph type="sldNum" sz="quarter" idx="2"/>
          </p:nvPr>
        </p:nvSpPr>
        <p:spPr/>
        <p:txBody>
          <a:bodyPr/>
          <a:lstStyle/>
          <a:p>
            <a:fld id="{86CB4B4D-7CA3-9044-876B-883B54F8677D}" type="slidenum">
              <a:rPr lang="en-GB" smtClean="0"/>
              <a:pPr/>
              <a:t>28</a:t>
            </a:fld>
            <a:endParaRPr lang="en-GB" dirty="0"/>
          </a:p>
        </p:txBody>
      </p:sp>
      <p:sp>
        <p:nvSpPr>
          <p:cNvPr id="3" name="TextBox 2">
            <a:extLst>
              <a:ext uri="{FF2B5EF4-FFF2-40B4-BE49-F238E27FC236}">
                <a16:creationId xmlns:a16="http://schemas.microsoft.com/office/drawing/2014/main" id="{ED0B03EF-DE27-4710-9039-28D3F4230013}"/>
              </a:ext>
            </a:extLst>
          </p:cNvPr>
          <p:cNvSpPr txBox="1"/>
          <p:nvPr/>
        </p:nvSpPr>
        <p:spPr>
          <a:xfrm>
            <a:off x="0" y="-8416"/>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Case Study – GATE-ATA, Ethiopia</a:t>
            </a:r>
            <a:endParaRPr lang="fr-FR" sz="1687" b="1" dirty="0">
              <a:solidFill>
                <a:schemeClr val="bg1"/>
              </a:solidFill>
            </a:endParaRPr>
          </a:p>
        </p:txBody>
      </p:sp>
      <p:sp>
        <p:nvSpPr>
          <p:cNvPr id="6" name="Rectangle 2">
            <a:extLst>
              <a:ext uri="{FF2B5EF4-FFF2-40B4-BE49-F238E27FC236}">
                <a16:creationId xmlns:a16="http://schemas.microsoft.com/office/drawing/2014/main" id="{BCE060BD-0FD4-8549-9EAB-41014EEB0B20}"/>
              </a:ext>
            </a:extLst>
          </p:cNvPr>
          <p:cNvSpPr>
            <a:spLocks noChangeArrowheads="1"/>
          </p:cNvSpPr>
          <p:nvPr/>
        </p:nvSpPr>
        <p:spPr bwMode="auto">
          <a:xfrm>
            <a:off x="7538819" y="304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8" name="Slide Number Placeholder 1">
            <a:extLst>
              <a:ext uri="{FF2B5EF4-FFF2-40B4-BE49-F238E27FC236}">
                <a16:creationId xmlns:a16="http://schemas.microsoft.com/office/drawing/2014/main" id="{235DFF8C-EBD1-4291-9902-A9B7BB538D11}"/>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28</a:t>
            </a:fld>
            <a:endParaRPr lang="en-GB" dirty="0"/>
          </a:p>
        </p:txBody>
      </p:sp>
      <p:sp>
        <p:nvSpPr>
          <p:cNvPr id="9" name="Slide Number Placeholder 1">
            <a:extLst>
              <a:ext uri="{FF2B5EF4-FFF2-40B4-BE49-F238E27FC236}">
                <a16:creationId xmlns:a16="http://schemas.microsoft.com/office/drawing/2014/main" id="{E5BCF5E7-5084-5048-8161-251641C8E740}"/>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28</a:t>
            </a:fld>
            <a:endParaRPr lang="en-GB" dirty="0"/>
          </a:p>
        </p:txBody>
      </p:sp>
      <p:sp>
        <p:nvSpPr>
          <p:cNvPr id="31" name="Text Box 22">
            <a:extLst>
              <a:ext uri="{FF2B5EF4-FFF2-40B4-BE49-F238E27FC236}">
                <a16:creationId xmlns:a16="http://schemas.microsoft.com/office/drawing/2014/main" id="{063B5860-DA67-0C4D-8014-BAFC81B820B7}"/>
              </a:ext>
            </a:extLst>
          </p:cNvPr>
          <p:cNvSpPr txBox="1"/>
          <p:nvPr/>
        </p:nvSpPr>
        <p:spPr>
          <a:xfrm>
            <a:off x="2546397" y="866823"/>
            <a:ext cx="2308242" cy="260789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ATA’s high level technical capacity and political capital</a:t>
            </a:r>
          </a:p>
          <a:p>
            <a:r>
              <a:rPr lang="en-GB" dirty="0"/>
              <a:t>Involving and directly contracting the private sector, particularly farmers unions, was an important success factor for different pilot projects</a:t>
            </a:r>
          </a:p>
        </p:txBody>
      </p:sp>
      <p:sp>
        <p:nvSpPr>
          <p:cNvPr id="32" name="Text Box 23">
            <a:extLst>
              <a:ext uri="{FF2B5EF4-FFF2-40B4-BE49-F238E27FC236}">
                <a16:creationId xmlns:a16="http://schemas.microsoft.com/office/drawing/2014/main" id="{602198A4-66E2-7C45-8C43-0F7166688927}"/>
              </a:ext>
            </a:extLst>
          </p:cNvPr>
          <p:cNvSpPr txBox="1"/>
          <p:nvPr/>
        </p:nvSpPr>
        <p:spPr>
          <a:xfrm>
            <a:off x="2546391" y="594035"/>
            <a:ext cx="2308242" cy="281933"/>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Contributing factors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9" name="Text Box 10">
            <a:extLst>
              <a:ext uri="{FF2B5EF4-FFF2-40B4-BE49-F238E27FC236}">
                <a16:creationId xmlns:a16="http://schemas.microsoft.com/office/drawing/2014/main" id="{43EF6892-322C-A04A-977F-3EB425D19AFC}"/>
              </a:ext>
            </a:extLst>
          </p:cNvPr>
          <p:cNvSpPr txBox="1"/>
          <p:nvPr/>
        </p:nvSpPr>
        <p:spPr>
          <a:xfrm>
            <a:off x="140653" y="859343"/>
            <a:ext cx="2308240" cy="195935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lvl="0" indent="-171450" algn="l">
              <a:spcAft>
                <a:spcPts val="600"/>
              </a:spcAft>
              <a:buFont typeface="Arial" panose="020B0604020202020204" pitchFamily="34" charset="0"/>
              <a:buChar char="•"/>
            </a:pPr>
            <a:r>
              <a:rPr lang="en-GB" sz="1200" dirty="0">
                <a:latin typeface="Calibri" panose="020F0502020204030204" pitchFamily="34" charset="0"/>
              </a:rPr>
              <a:t>Agricultural systems and services promote climate smart agriculture (CSA)</a:t>
            </a:r>
            <a:endParaRPr lang="fr-FR" sz="1200" dirty="0">
              <a:latin typeface="Calibri" panose="020F0502020204030204" pitchFamily="34" charset="0"/>
            </a:endParaRPr>
          </a:p>
          <a:p>
            <a:pPr marL="171450" lvl="0" indent="-171450" algn="l">
              <a:spcAft>
                <a:spcPts val="600"/>
              </a:spcAft>
              <a:buFont typeface="Arial" panose="020B0604020202020204" pitchFamily="34" charset="0"/>
              <a:buChar char="•"/>
            </a:pPr>
            <a:r>
              <a:rPr lang="en-GB" sz="1200" dirty="0">
                <a:latin typeface="Calibri" panose="020F0502020204030204" pitchFamily="34" charset="0"/>
              </a:rPr>
              <a:t>Strengthening market systems and services related to CSA</a:t>
            </a:r>
            <a:endParaRPr lang="fr-FR" sz="1200" dirty="0">
              <a:latin typeface="Calibri" panose="020F0502020204030204" pitchFamily="34" charset="0"/>
            </a:endParaRPr>
          </a:p>
          <a:p>
            <a:pPr marL="171450" lvl="0" indent="-171450" algn="l">
              <a:spcAft>
                <a:spcPts val="600"/>
              </a:spcAft>
              <a:buFont typeface="Arial" panose="020B0604020202020204" pitchFamily="34" charset="0"/>
              <a:buChar char="•"/>
            </a:pPr>
            <a:r>
              <a:rPr lang="en-GB" sz="1200" dirty="0">
                <a:latin typeface="Calibri" panose="020F0502020204030204" pitchFamily="34" charset="0"/>
              </a:rPr>
              <a:t>Human and institutional capacity to promote CSA enhanced within ATA and partners</a:t>
            </a:r>
            <a:endParaRPr lang="fr-FR" sz="1200" dirty="0">
              <a:latin typeface="Calibri" panose="020F0502020204030204" pitchFamily="34" charset="0"/>
            </a:endParaRPr>
          </a:p>
        </p:txBody>
      </p:sp>
      <p:sp>
        <p:nvSpPr>
          <p:cNvPr id="30" name="Text Box 16">
            <a:extLst>
              <a:ext uri="{FF2B5EF4-FFF2-40B4-BE49-F238E27FC236}">
                <a16:creationId xmlns:a16="http://schemas.microsoft.com/office/drawing/2014/main" id="{03CA8DEA-7074-E843-AB20-47035B3FBB10}"/>
              </a:ext>
            </a:extLst>
          </p:cNvPr>
          <p:cNvSpPr txBox="1"/>
          <p:nvPr/>
        </p:nvSpPr>
        <p:spPr>
          <a:xfrm>
            <a:off x="140653" y="602960"/>
            <a:ext cx="2308240" cy="263863"/>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Project objectives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7" name="Text Box 19">
            <a:extLst>
              <a:ext uri="{FF2B5EF4-FFF2-40B4-BE49-F238E27FC236}">
                <a16:creationId xmlns:a16="http://schemas.microsoft.com/office/drawing/2014/main" id="{E69D9D49-8731-C14E-974F-56876349C87A}"/>
              </a:ext>
            </a:extLst>
          </p:cNvPr>
          <p:cNvSpPr txBox="1"/>
          <p:nvPr/>
        </p:nvSpPr>
        <p:spPr>
          <a:xfrm>
            <a:off x="140653" y="3225338"/>
            <a:ext cx="2308240" cy="323976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100"/>
            </a:lvl1pPr>
          </a:lstStyle>
          <a:p>
            <a:r>
              <a:rPr lang="en-GB" sz="1200" dirty="0">
                <a:latin typeface="Calibri" panose="020F0502020204030204" pitchFamily="34" charset="0"/>
              </a:rPr>
              <a:t>Smallholder agricultural productivity remains low and highly sensitive to climate variability, particularly for cereal crops</a:t>
            </a:r>
          </a:p>
          <a:p>
            <a:r>
              <a:rPr lang="en-GB" sz="1200" dirty="0">
                <a:latin typeface="Calibri" panose="020F0502020204030204" pitchFamily="34" charset="0"/>
              </a:rPr>
              <a:t>Constraints limit CSA implementation, including capacity and coordination challenges</a:t>
            </a:r>
          </a:p>
          <a:p>
            <a:r>
              <a:rPr lang="en-GB" sz="1200" dirty="0">
                <a:latin typeface="Calibri" panose="020F0502020204030204" pitchFamily="34" charset="0"/>
              </a:rPr>
              <a:t>ATA efforts to mainstream CSA had not progressed significantly from 2011 to 2014</a:t>
            </a:r>
            <a:endParaRPr lang="fr-FR" sz="1200" dirty="0">
              <a:latin typeface="Calibri" panose="020F0502020204030204" pitchFamily="34" charset="0"/>
            </a:endParaRPr>
          </a:p>
        </p:txBody>
      </p:sp>
      <p:sp>
        <p:nvSpPr>
          <p:cNvPr id="28" name="Text Box 20">
            <a:extLst>
              <a:ext uri="{FF2B5EF4-FFF2-40B4-BE49-F238E27FC236}">
                <a16:creationId xmlns:a16="http://schemas.microsoft.com/office/drawing/2014/main" id="{AF078FEF-5EFB-524F-B94D-EEA4B98E49D5}"/>
              </a:ext>
            </a:extLst>
          </p:cNvPr>
          <p:cNvSpPr txBox="1"/>
          <p:nvPr/>
        </p:nvSpPr>
        <p:spPr>
          <a:xfrm>
            <a:off x="140653" y="2944770"/>
            <a:ext cx="2308240" cy="257414"/>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Challenges faced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5" name="Text Box 26">
            <a:extLst>
              <a:ext uri="{FF2B5EF4-FFF2-40B4-BE49-F238E27FC236}">
                <a16:creationId xmlns:a16="http://schemas.microsoft.com/office/drawing/2014/main" id="{2867C83C-18B8-2E44-8188-DB36BAE555F1}"/>
              </a:ext>
            </a:extLst>
          </p:cNvPr>
          <p:cNvSpPr txBox="1"/>
          <p:nvPr/>
        </p:nvSpPr>
        <p:spPr>
          <a:xfrm>
            <a:off x="5006351" y="850742"/>
            <a:ext cx="2308240" cy="35678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The ATA contributed by supporting CCA-related targets into the second Growth and </a:t>
            </a:r>
            <a:r>
              <a:rPr lang="en-GB"/>
              <a:t>Transformation Plan</a:t>
            </a:r>
            <a:endParaRPr lang="en-GB" dirty="0"/>
          </a:p>
          <a:p>
            <a:r>
              <a:rPr lang="en-GB" dirty="0"/>
              <a:t>Demand for further mainstreaming of CSA into Ministry of Agriculture strategies is reported to have emerged</a:t>
            </a:r>
          </a:p>
          <a:p>
            <a:r>
              <a:rPr lang="en-GB" dirty="0"/>
              <a:t>Organizational changes were made to facilitate effective mainstreaming of climate change adaptation within the ATA </a:t>
            </a:r>
          </a:p>
          <a:p>
            <a:r>
              <a:rPr lang="en-GB" dirty="0"/>
              <a:t>Several pilot actions Strengthening market systems and services related to CSA were reportedly </a:t>
            </a:r>
            <a:r>
              <a:rPr lang="en-GB" dirty="0" err="1"/>
              <a:t>upscaled</a:t>
            </a:r>
            <a:endParaRPr lang="en-GB" dirty="0"/>
          </a:p>
        </p:txBody>
      </p:sp>
      <p:sp>
        <p:nvSpPr>
          <p:cNvPr id="26" name="Text Box 27">
            <a:extLst>
              <a:ext uri="{FF2B5EF4-FFF2-40B4-BE49-F238E27FC236}">
                <a16:creationId xmlns:a16="http://schemas.microsoft.com/office/drawing/2014/main" id="{D41758AB-5C5C-EC46-8471-7F14657E5DB2}"/>
              </a:ext>
            </a:extLst>
          </p:cNvPr>
          <p:cNvSpPr txBox="1"/>
          <p:nvPr/>
        </p:nvSpPr>
        <p:spPr>
          <a:xfrm>
            <a:off x="5006345" y="590302"/>
            <a:ext cx="2308240" cy="262007"/>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Significant change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3" name="Text Box 29">
            <a:extLst>
              <a:ext uri="{FF2B5EF4-FFF2-40B4-BE49-F238E27FC236}">
                <a16:creationId xmlns:a16="http://schemas.microsoft.com/office/drawing/2014/main" id="{F05E6282-400F-044A-B104-F03B3CC74CCE}"/>
              </a:ext>
            </a:extLst>
          </p:cNvPr>
          <p:cNvSpPr txBox="1"/>
          <p:nvPr/>
        </p:nvSpPr>
        <p:spPr>
          <a:xfrm>
            <a:off x="5006343" y="4770400"/>
            <a:ext cx="2308242" cy="169470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Limited information remains available on the impact on farmer’s resilience to climate variability and change</a:t>
            </a:r>
          </a:p>
          <a:p>
            <a:r>
              <a:rPr lang="en-GB" dirty="0"/>
              <a:t>Research work suggests that actual priority given to CSA is not as high as suggested by formal policy objectives</a:t>
            </a:r>
          </a:p>
        </p:txBody>
      </p:sp>
      <p:sp>
        <p:nvSpPr>
          <p:cNvPr id="24" name="Text Box 30">
            <a:extLst>
              <a:ext uri="{FF2B5EF4-FFF2-40B4-BE49-F238E27FC236}">
                <a16:creationId xmlns:a16="http://schemas.microsoft.com/office/drawing/2014/main" id="{299EDA17-430E-B84B-BBC7-8E49E35A80EB}"/>
              </a:ext>
            </a:extLst>
          </p:cNvPr>
          <p:cNvSpPr txBox="1"/>
          <p:nvPr/>
        </p:nvSpPr>
        <p:spPr>
          <a:xfrm>
            <a:off x="5006348" y="4497443"/>
            <a:ext cx="2308242" cy="263020"/>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Absence of change</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Box 2048">
            <a:extLst>
              <a:ext uri="{FF2B5EF4-FFF2-40B4-BE49-F238E27FC236}">
                <a16:creationId xmlns:a16="http://schemas.microsoft.com/office/drawing/2014/main" id="{A4714794-1582-BA45-ABFB-F1DD563375FF}"/>
              </a:ext>
            </a:extLst>
          </p:cNvPr>
          <p:cNvSpPr txBox="1"/>
          <p:nvPr/>
        </p:nvSpPr>
        <p:spPr>
          <a:xfrm>
            <a:off x="2546391" y="4061815"/>
            <a:ext cx="2308241" cy="240328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Being a flagship programme, the ATA engagement received significant attention from the Embassy and the MFA in terms of technical backstopping and support.</a:t>
            </a:r>
          </a:p>
          <a:p>
            <a:r>
              <a:rPr lang="en-GB" dirty="0"/>
              <a:t>Danish support to the ATA was significant in terms of strengthening ATA’s coordination function</a:t>
            </a:r>
          </a:p>
        </p:txBody>
      </p:sp>
      <p:sp>
        <p:nvSpPr>
          <p:cNvPr id="22" name="Text Box 2049">
            <a:extLst>
              <a:ext uri="{FF2B5EF4-FFF2-40B4-BE49-F238E27FC236}">
                <a16:creationId xmlns:a16="http://schemas.microsoft.com/office/drawing/2014/main" id="{AA08B8C9-7AB6-F346-B2AD-BCC93B4FA680}"/>
              </a:ext>
            </a:extLst>
          </p:cNvPr>
          <p:cNvSpPr txBox="1"/>
          <p:nvPr/>
        </p:nvSpPr>
        <p:spPr>
          <a:xfrm>
            <a:off x="2544799" y="3753664"/>
            <a:ext cx="2308241" cy="291134"/>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err="1">
                <a:latin typeface="Calibri" panose="020F0502020204030204" pitchFamily="34" charset="0"/>
                <a:ea typeface="Times New Roman" panose="02020603050405020304" pitchFamily="18" charset="0"/>
                <a:cs typeface="Calibri" panose="020F0502020204030204" pitchFamily="34" charset="0"/>
              </a:rPr>
              <a:t>Danida</a:t>
            </a:r>
            <a:r>
              <a:rPr lang="en-GB" sz="1200" b="1" dirty="0">
                <a:latin typeface="Calibri" panose="020F0502020204030204" pitchFamily="34" charset="0"/>
                <a:ea typeface="Times New Roman" panose="02020603050405020304" pitchFamily="18" charset="0"/>
                <a:cs typeface="Calibri" panose="020F0502020204030204" pitchFamily="34" charset="0"/>
              </a:rPr>
              <a:t> </a:t>
            </a:r>
            <a:r>
              <a:rPr lang="en-GB" sz="1200" b="1" dirty="0">
                <a:effectLst/>
                <a:latin typeface="Calibri" panose="020F0502020204030204" pitchFamily="34" charset="0"/>
                <a:ea typeface="Times New Roman" panose="02020603050405020304" pitchFamily="18" charset="0"/>
                <a:cs typeface="Calibri" panose="020F0502020204030204" pitchFamily="34" charset="0"/>
              </a:rPr>
              <a:t>influence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Arrow: Right 12">
            <a:extLst>
              <a:ext uri="{FF2B5EF4-FFF2-40B4-BE49-F238E27FC236}">
                <a16:creationId xmlns:a16="http://schemas.microsoft.com/office/drawing/2014/main" id="{86704739-9316-6442-A2B1-9EB781C90D69}"/>
              </a:ext>
            </a:extLst>
          </p:cNvPr>
          <p:cNvSpPr/>
          <p:nvPr/>
        </p:nvSpPr>
        <p:spPr>
          <a:xfrm>
            <a:off x="4820355" y="2494624"/>
            <a:ext cx="233874" cy="316448"/>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19" name="Arrow: Right 13">
            <a:extLst>
              <a:ext uri="{FF2B5EF4-FFF2-40B4-BE49-F238E27FC236}">
                <a16:creationId xmlns:a16="http://schemas.microsoft.com/office/drawing/2014/main" id="{0DE80E93-7BC4-F540-A94D-869279C3A0D8}"/>
              </a:ext>
            </a:extLst>
          </p:cNvPr>
          <p:cNvSpPr/>
          <p:nvPr/>
        </p:nvSpPr>
        <p:spPr>
          <a:xfrm rot="16200000">
            <a:off x="3554945" y="3493180"/>
            <a:ext cx="291132" cy="254211"/>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a:p>
        </p:txBody>
      </p:sp>
      <p:sp>
        <p:nvSpPr>
          <p:cNvPr id="20" name="Arrow: Right 14">
            <a:extLst>
              <a:ext uri="{FF2B5EF4-FFF2-40B4-BE49-F238E27FC236}">
                <a16:creationId xmlns:a16="http://schemas.microsoft.com/office/drawing/2014/main" id="{0CB1B05B-F0C7-2146-B0DA-45C63A90439F}"/>
              </a:ext>
            </a:extLst>
          </p:cNvPr>
          <p:cNvSpPr/>
          <p:nvPr/>
        </p:nvSpPr>
        <p:spPr>
          <a:xfrm>
            <a:off x="4817739" y="4829040"/>
            <a:ext cx="233874" cy="316448"/>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33" name="Rectangle 32">
            <a:extLst>
              <a:ext uri="{FF2B5EF4-FFF2-40B4-BE49-F238E27FC236}">
                <a16:creationId xmlns:a16="http://schemas.microsoft.com/office/drawing/2014/main" id="{44C64A66-CF87-4B45-80AA-1F9C1E1CD5FE}"/>
              </a:ext>
            </a:extLst>
          </p:cNvPr>
          <p:cNvSpPr/>
          <p:nvPr/>
        </p:nvSpPr>
        <p:spPr>
          <a:xfrm>
            <a:off x="7581368" y="4892021"/>
            <a:ext cx="4282696" cy="157307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600"/>
              </a:spcAft>
            </a:pPr>
            <a:r>
              <a:rPr lang="en-GB" sz="1200" b="1" dirty="0">
                <a:latin typeface="Calibri" panose="020F0502020204030204" pitchFamily="34" charset="0"/>
              </a:rPr>
              <a:t>Lessons learnt</a:t>
            </a:r>
          </a:p>
          <a:p>
            <a:pPr marL="171450" indent="-171450" algn="l">
              <a:spcAft>
                <a:spcPts val="600"/>
              </a:spcAft>
              <a:buFont typeface="Arial" panose="020B0604020202020204" pitchFamily="34" charset="0"/>
              <a:buChar char="•"/>
            </a:pPr>
            <a:r>
              <a:rPr lang="en-GB" sz="1200" dirty="0">
                <a:latin typeface="Calibri" panose="020F0502020204030204" pitchFamily="34" charset="0"/>
              </a:rPr>
              <a:t>High level of MFA and Embassy engagement was key</a:t>
            </a:r>
          </a:p>
          <a:p>
            <a:pPr marL="171450" indent="-171450" algn="l">
              <a:spcAft>
                <a:spcPts val="600"/>
              </a:spcAft>
              <a:buFont typeface="Arial" panose="020B0604020202020204" pitchFamily="34" charset="0"/>
              <a:buChar char="•"/>
            </a:pPr>
            <a:r>
              <a:rPr lang="en-GB" sz="1200" dirty="0">
                <a:latin typeface="Calibri" panose="020F0502020204030204" pitchFamily="34" charset="0"/>
              </a:rPr>
              <a:t>The choice of the ATA as a strategic partner, and providing flexible and committed support to an institution that combined innovation and transformation mandates </a:t>
            </a:r>
          </a:p>
          <a:p>
            <a:pPr marL="171450" indent="-171450" algn="l">
              <a:spcAft>
                <a:spcPts val="600"/>
              </a:spcAft>
              <a:buFont typeface="Arial" panose="020B0604020202020204" pitchFamily="34" charset="0"/>
              <a:buChar char="•"/>
            </a:pPr>
            <a:r>
              <a:rPr lang="en-GB" sz="1200" dirty="0">
                <a:latin typeface="Calibri" panose="020F0502020204030204" pitchFamily="34" charset="0"/>
              </a:rPr>
              <a:t>Sustainability and upscaling prospects though  combining  private sector engagement and institutional support</a:t>
            </a:r>
          </a:p>
        </p:txBody>
      </p:sp>
      <p:sp>
        <p:nvSpPr>
          <p:cNvPr id="36" name="Rectangle 4">
            <a:extLst>
              <a:ext uri="{FF2B5EF4-FFF2-40B4-BE49-F238E27FC236}">
                <a16:creationId xmlns:a16="http://schemas.microsoft.com/office/drawing/2014/main" id="{3BEF53F1-8925-6940-BF17-111ED8C75A84}"/>
              </a:ext>
            </a:extLst>
          </p:cNvPr>
          <p:cNvSpPr>
            <a:spLocks noChangeArrowheads="1"/>
          </p:cNvSpPr>
          <p:nvPr/>
        </p:nvSpPr>
        <p:spPr bwMode="auto">
          <a:xfrm>
            <a:off x="7590512" y="37382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pic>
        <p:nvPicPr>
          <p:cNvPr id="42" name="Picture 9"/>
          <p:cNvPicPr/>
          <p:nvPr/>
        </p:nvPicPr>
        <p:blipFill>
          <a:blip r:embed="rId3" cstate="print">
            <a:extLst>
              <a:ext uri="{28A0092B-C50C-407E-A947-70E740481C1C}">
                <a14:useLocalDpi xmlns:a14="http://schemas.microsoft.com/office/drawing/2010/main" val="0"/>
              </a:ext>
            </a:extLst>
          </a:blip>
          <a:stretch>
            <a:fillRect/>
          </a:stretch>
        </p:blipFill>
        <p:spPr bwMode="auto">
          <a:xfrm>
            <a:off x="7590511" y="549586"/>
            <a:ext cx="4273553" cy="2256719"/>
          </a:xfrm>
          <a:prstGeom prst="rect">
            <a:avLst/>
          </a:prstGeom>
          <a:noFill/>
          <a:ln>
            <a:noFill/>
          </a:ln>
        </p:spPr>
      </p:pic>
      <p:sp>
        <p:nvSpPr>
          <p:cNvPr id="34" name="Text Box 130">
            <a:extLst>
              <a:ext uri="{FF2B5EF4-FFF2-40B4-BE49-F238E27FC236}">
                <a16:creationId xmlns:a16="http://schemas.microsoft.com/office/drawing/2014/main" id="{83041757-8991-954F-837A-E74F29D367D8}"/>
              </a:ext>
            </a:extLst>
          </p:cNvPr>
          <p:cNvSpPr txBox="1"/>
          <p:nvPr/>
        </p:nvSpPr>
        <p:spPr>
          <a:xfrm>
            <a:off x="7581368" y="2543282"/>
            <a:ext cx="3889098" cy="351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tabLst>
                <a:tab pos="2700020" algn="ctr"/>
                <a:tab pos="4335780" algn="l"/>
              </a:tabLst>
            </a:pPr>
            <a:r>
              <a:rPr lang="en-GB" sz="1100" b="1" i="1" dirty="0">
                <a:solidFill>
                  <a:schemeClr val="bg1"/>
                </a:solidFill>
                <a:latin typeface="Garamond" panose="02020404030301010803" pitchFamily="18" charset="0"/>
                <a:ea typeface="Garamond" panose="02020404030301010803" pitchFamily="18" charset="0"/>
                <a:cs typeface="Times New Roman" panose="02020603050405020304" pitchFamily="18" charset="0"/>
              </a:rPr>
              <a:t>Input Voucher System – Source: ATA, GATE Final Report</a:t>
            </a:r>
            <a:endParaRPr lang="en-GB"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43" name="Picture 5" descr="C:\Users\Aysileshi\AppData\Local\Microsoft\Windows\INetCache\Content.Word\20180605_1049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137" y="2835325"/>
            <a:ext cx="4256927" cy="1902115"/>
          </a:xfrm>
          <a:prstGeom prst="rect">
            <a:avLst/>
          </a:prstGeom>
          <a:noFill/>
          <a:ln>
            <a:noFill/>
          </a:ln>
        </p:spPr>
      </p:pic>
      <p:sp>
        <p:nvSpPr>
          <p:cNvPr id="44" name="Text Box 130">
            <a:extLst>
              <a:ext uri="{FF2B5EF4-FFF2-40B4-BE49-F238E27FC236}">
                <a16:creationId xmlns:a16="http://schemas.microsoft.com/office/drawing/2014/main" id="{83041757-8991-954F-837A-E74F29D367D8}"/>
              </a:ext>
            </a:extLst>
          </p:cNvPr>
          <p:cNvSpPr txBox="1"/>
          <p:nvPr/>
        </p:nvSpPr>
        <p:spPr>
          <a:xfrm>
            <a:off x="7607136" y="4418546"/>
            <a:ext cx="4186819" cy="351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tabLst>
                <a:tab pos="2700020" algn="ctr"/>
                <a:tab pos="4335780" algn="l"/>
              </a:tabLst>
            </a:pPr>
            <a:r>
              <a:rPr lang="en-GB" sz="1100" b="1" i="1" dirty="0">
                <a:solidFill>
                  <a:schemeClr val="bg1"/>
                </a:solidFill>
                <a:latin typeface="Garamond" panose="02020404030301010803" pitchFamily="18" charset="0"/>
                <a:ea typeface="Garamond" panose="02020404030301010803" pitchFamily="18" charset="0"/>
                <a:cs typeface="Times New Roman" panose="02020603050405020304" pitchFamily="18" charset="0"/>
              </a:rPr>
              <a:t>Well drilling service provision – Source: ATA, GATE Final Report</a:t>
            </a:r>
            <a:endParaRPr lang="en-GB"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86556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819" y="629499"/>
            <a:ext cx="4517522" cy="3789047"/>
          </a:xfrm>
          <a:prstGeom prst="rect">
            <a:avLst/>
          </a:prstGeom>
          <a:noFill/>
          <a:ln>
            <a:noFill/>
          </a:ln>
        </p:spPr>
      </p:pic>
      <p:sp>
        <p:nvSpPr>
          <p:cNvPr id="2" name="Slide Number Placeholder 1">
            <a:extLst>
              <a:ext uri="{FF2B5EF4-FFF2-40B4-BE49-F238E27FC236}">
                <a16:creationId xmlns:a16="http://schemas.microsoft.com/office/drawing/2014/main" id="{235DFF8C-EBD1-4291-9902-A9B7BB538D11}"/>
              </a:ext>
            </a:extLst>
          </p:cNvPr>
          <p:cNvSpPr>
            <a:spLocks noGrp="1"/>
          </p:cNvSpPr>
          <p:nvPr>
            <p:ph type="sldNum" sz="quarter" idx="2"/>
          </p:nvPr>
        </p:nvSpPr>
        <p:spPr/>
        <p:txBody>
          <a:bodyPr/>
          <a:lstStyle/>
          <a:p>
            <a:fld id="{86CB4B4D-7CA3-9044-876B-883B54F8677D}" type="slidenum">
              <a:rPr lang="en-GB" smtClean="0"/>
              <a:pPr/>
              <a:t>29</a:t>
            </a:fld>
            <a:endParaRPr lang="en-GB" dirty="0"/>
          </a:p>
        </p:txBody>
      </p:sp>
      <p:sp>
        <p:nvSpPr>
          <p:cNvPr id="3" name="TextBox 2">
            <a:extLst>
              <a:ext uri="{FF2B5EF4-FFF2-40B4-BE49-F238E27FC236}">
                <a16:creationId xmlns:a16="http://schemas.microsoft.com/office/drawing/2014/main" id="{ED0B03EF-DE27-4710-9039-28D3F4230013}"/>
              </a:ext>
            </a:extLst>
          </p:cNvPr>
          <p:cNvSpPr txBox="1"/>
          <p:nvPr/>
        </p:nvSpPr>
        <p:spPr>
          <a:xfrm>
            <a:off x="0" y="-8415"/>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Case study – Burkina Faso  </a:t>
            </a:r>
          </a:p>
        </p:txBody>
      </p:sp>
      <p:sp>
        <p:nvSpPr>
          <p:cNvPr id="5" name="Slide Number Placeholder 1">
            <a:extLst>
              <a:ext uri="{FF2B5EF4-FFF2-40B4-BE49-F238E27FC236}">
                <a16:creationId xmlns:a16="http://schemas.microsoft.com/office/drawing/2014/main" id="{235DFF8C-EBD1-4291-9902-A9B7BB538D11}"/>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29</a:t>
            </a:fld>
            <a:endParaRPr lang="en-GB" dirty="0"/>
          </a:p>
        </p:txBody>
      </p:sp>
      <p:sp>
        <p:nvSpPr>
          <p:cNvPr id="6" name="TextBox 2">
            <a:extLst>
              <a:ext uri="{FF2B5EF4-FFF2-40B4-BE49-F238E27FC236}">
                <a16:creationId xmlns:a16="http://schemas.microsoft.com/office/drawing/2014/main" id="{ED0B03EF-DE27-4710-9039-28D3F4230013}"/>
              </a:ext>
            </a:extLst>
          </p:cNvPr>
          <p:cNvSpPr txBox="1"/>
          <p:nvPr/>
        </p:nvSpPr>
        <p:spPr>
          <a:xfrm>
            <a:off x="0" y="-8417"/>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60765" indent="-2234" algn="l" defTabSz="560450" eaLnBrk="0">
              <a:defRPr sz="1687" b="1">
                <a:solidFill>
                  <a:schemeClr val="bg1"/>
                </a:solidFill>
              </a:defRPr>
            </a:lvl1pPr>
          </a:lstStyle>
          <a:p>
            <a:r>
              <a:rPr lang="fr-FR" dirty="0"/>
              <a:t>Case </a:t>
            </a:r>
            <a:r>
              <a:rPr lang="fr-FR" dirty="0" err="1"/>
              <a:t>Study</a:t>
            </a:r>
            <a:r>
              <a:rPr lang="fr-FR" dirty="0"/>
              <a:t> – PAGIRE: </a:t>
            </a:r>
            <a:r>
              <a:rPr lang="en-GB" dirty="0"/>
              <a:t>Integrated Water Resources Management Support Program, Burkina Faso</a:t>
            </a:r>
            <a:endParaRPr lang="fr-FR" dirty="0"/>
          </a:p>
        </p:txBody>
      </p:sp>
      <p:sp>
        <p:nvSpPr>
          <p:cNvPr id="8" name="Rectangle 2">
            <a:extLst>
              <a:ext uri="{FF2B5EF4-FFF2-40B4-BE49-F238E27FC236}">
                <a16:creationId xmlns:a16="http://schemas.microsoft.com/office/drawing/2014/main" id="{BCE060BD-0FD4-8549-9EAB-41014EEB0B20}"/>
              </a:ext>
            </a:extLst>
          </p:cNvPr>
          <p:cNvSpPr>
            <a:spLocks noChangeArrowheads="1"/>
          </p:cNvSpPr>
          <p:nvPr/>
        </p:nvSpPr>
        <p:spPr bwMode="auto">
          <a:xfrm>
            <a:off x="7538819" y="304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9" name="Slide Number Placeholder 1">
            <a:extLst>
              <a:ext uri="{FF2B5EF4-FFF2-40B4-BE49-F238E27FC236}">
                <a16:creationId xmlns:a16="http://schemas.microsoft.com/office/drawing/2014/main" id="{235DFF8C-EBD1-4291-9902-A9B7BB538D11}"/>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29</a:t>
            </a:fld>
            <a:endParaRPr lang="en-GB" dirty="0"/>
          </a:p>
        </p:txBody>
      </p:sp>
      <p:sp>
        <p:nvSpPr>
          <p:cNvPr id="10" name="Slide Number Placeholder 1">
            <a:extLst>
              <a:ext uri="{FF2B5EF4-FFF2-40B4-BE49-F238E27FC236}">
                <a16:creationId xmlns:a16="http://schemas.microsoft.com/office/drawing/2014/main" id="{E5BCF5E7-5084-5048-8161-251641C8E740}"/>
              </a:ext>
            </a:extLst>
          </p:cNvPr>
          <p:cNvSpPr txBox="1">
            <a:spLocks/>
          </p:cNvSpPr>
          <p:nvPr/>
        </p:nvSpPr>
        <p:spPr>
          <a:xfrm>
            <a:off x="11537476" y="6465101"/>
            <a:ext cx="256480" cy="253852"/>
          </a:xfrm>
          <a:prstGeom prst="rect">
            <a:avLst/>
          </a:prstGeom>
          <a:ln w="12700">
            <a:miter lim="400000"/>
          </a:ln>
        </p:spPr>
        <p:txBody>
          <a:bodyPr wrap="none" lIns="50800" tIns="50800" rIns="50800" bIns="50800">
            <a:sp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r" defTabSz="361359" rtl="0" fontAlgn="auto" latinLnBrk="0" hangingPunct="0">
              <a:lnSpc>
                <a:spcPct val="100000"/>
              </a:lnSpc>
              <a:spcBef>
                <a:spcPts val="0"/>
              </a:spcBef>
              <a:spcAft>
                <a:spcPts val="0"/>
              </a:spcAft>
              <a:buClrTx/>
              <a:buSzTx/>
              <a:buFontTx/>
              <a:buNone/>
              <a:tabLst/>
              <a:defRPr kumimoji="0" sz="983"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1401"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2pPr>
            <a:lvl3pPr marL="0" marR="0" indent="282802"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3pPr>
            <a:lvl4pPr marL="0" marR="0" indent="424204"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4pPr>
            <a:lvl5pPr marL="0" marR="0" indent="565605"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5pPr>
            <a:lvl6pPr marL="0" marR="0" indent="707006"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6pPr>
            <a:lvl7pPr marL="0" marR="0" indent="848407"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7pPr>
            <a:lvl8pPr marL="0" marR="0" indent="989808"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8pPr>
            <a:lvl9pPr marL="0" marR="0" indent="1131209" algn="ctr" defTabSz="361359" rtl="0" fontAlgn="auto" latinLnBrk="0" hangingPunct="0">
              <a:lnSpc>
                <a:spcPct val="100000"/>
              </a:lnSpc>
              <a:spcBef>
                <a:spcPts val="0"/>
              </a:spcBef>
              <a:spcAft>
                <a:spcPts val="0"/>
              </a:spcAft>
              <a:buClrTx/>
              <a:buSzTx/>
              <a:buFontTx/>
              <a:buNone/>
              <a:tabLst/>
              <a:defRPr kumimoji="0" sz="2227" b="0" i="0" u="none" strike="noStrike" cap="none" spc="0" normalizeH="0" baseline="0">
                <a:ln>
                  <a:noFill/>
                </a:ln>
                <a:solidFill>
                  <a:srgbClr val="000000"/>
                </a:solidFill>
                <a:effectLst/>
                <a:uFillTx/>
                <a:latin typeface="+mn-lt"/>
                <a:ea typeface="+mn-ea"/>
                <a:cs typeface="+mn-cs"/>
                <a:sym typeface="Helvetica Neue Light"/>
              </a:defRPr>
            </a:lvl9pPr>
          </a:lstStyle>
          <a:p>
            <a:fld id="{86CB4B4D-7CA3-9044-876B-883B54F8677D}" type="slidenum">
              <a:rPr lang="en-GB" smtClean="0"/>
              <a:pPr/>
              <a:t>29</a:t>
            </a:fld>
            <a:endParaRPr lang="en-GB" dirty="0"/>
          </a:p>
        </p:txBody>
      </p:sp>
      <p:sp>
        <p:nvSpPr>
          <p:cNvPr id="11" name="Text Box 22">
            <a:extLst>
              <a:ext uri="{FF2B5EF4-FFF2-40B4-BE49-F238E27FC236}">
                <a16:creationId xmlns:a16="http://schemas.microsoft.com/office/drawing/2014/main" id="{063B5860-DA67-0C4D-8014-BAFC81B820B7}"/>
              </a:ext>
            </a:extLst>
          </p:cNvPr>
          <p:cNvSpPr txBox="1"/>
          <p:nvPr/>
        </p:nvSpPr>
        <p:spPr>
          <a:xfrm>
            <a:off x="2546397" y="866822"/>
            <a:ext cx="2308242" cy="247489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Legal status, staff turnover,  lack of  financial and administrative autonomy of water agencies reduce their capacity to implement their mission.</a:t>
            </a:r>
          </a:p>
          <a:p>
            <a:r>
              <a:rPr lang="en-GB" dirty="0"/>
              <a:t>Complementarity with other DP, with in particular the EU cooperation providing more direct support to CLE (Local Water Comities) and local level water resources management through NGOs.</a:t>
            </a:r>
            <a:endParaRPr lang="fr-FR" dirty="0"/>
          </a:p>
        </p:txBody>
      </p:sp>
      <p:sp>
        <p:nvSpPr>
          <p:cNvPr id="12" name="Text Box 23">
            <a:extLst>
              <a:ext uri="{FF2B5EF4-FFF2-40B4-BE49-F238E27FC236}">
                <a16:creationId xmlns:a16="http://schemas.microsoft.com/office/drawing/2014/main" id="{602198A4-66E2-7C45-8C43-0F7166688927}"/>
              </a:ext>
            </a:extLst>
          </p:cNvPr>
          <p:cNvSpPr txBox="1"/>
          <p:nvPr/>
        </p:nvSpPr>
        <p:spPr>
          <a:xfrm>
            <a:off x="2546391" y="594035"/>
            <a:ext cx="2308242" cy="281933"/>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Contributing factors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Box 10">
            <a:extLst>
              <a:ext uri="{FF2B5EF4-FFF2-40B4-BE49-F238E27FC236}">
                <a16:creationId xmlns:a16="http://schemas.microsoft.com/office/drawing/2014/main" id="{43EF6892-322C-A04A-977F-3EB425D19AFC}"/>
              </a:ext>
            </a:extLst>
          </p:cNvPr>
          <p:cNvSpPr txBox="1"/>
          <p:nvPr/>
        </p:nvSpPr>
        <p:spPr>
          <a:xfrm>
            <a:off x="140653" y="857678"/>
            <a:ext cx="2308240" cy="216843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Capacities of the Water Agencies and other stakeholders are strengthened; </a:t>
            </a:r>
            <a:endParaRPr lang="fr-FR" dirty="0"/>
          </a:p>
          <a:p>
            <a:r>
              <a:rPr lang="en-GB" dirty="0"/>
              <a:t>Participation and ownership of the management of water resources by users and other stakeholders; </a:t>
            </a:r>
            <a:endParaRPr lang="fr-FR" dirty="0"/>
          </a:p>
          <a:p>
            <a:r>
              <a:rPr lang="en-GB" dirty="0"/>
              <a:t>Protection of water resources against overexploitation and pollution and against siltation and invasive plants</a:t>
            </a:r>
            <a:endParaRPr lang="fr-FR" dirty="0"/>
          </a:p>
        </p:txBody>
      </p:sp>
      <p:sp>
        <p:nvSpPr>
          <p:cNvPr id="14" name="Text Box 16">
            <a:extLst>
              <a:ext uri="{FF2B5EF4-FFF2-40B4-BE49-F238E27FC236}">
                <a16:creationId xmlns:a16="http://schemas.microsoft.com/office/drawing/2014/main" id="{03CA8DEA-7074-E843-AB20-47035B3FBB10}"/>
              </a:ext>
            </a:extLst>
          </p:cNvPr>
          <p:cNvSpPr txBox="1"/>
          <p:nvPr/>
        </p:nvSpPr>
        <p:spPr>
          <a:xfrm>
            <a:off x="140653" y="602960"/>
            <a:ext cx="2308240" cy="263863"/>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Project objectives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Box 19">
            <a:extLst>
              <a:ext uri="{FF2B5EF4-FFF2-40B4-BE49-F238E27FC236}">
                <a16:creationId xmlns:a16="http://schemas.microsoft.com/office/drawing/2014/main" id="{E69D9D49-8731-C14E-974F-56876349C87A}"/>
              </a:ext>
            </a:extLst>
          </p:cNvPr>
          <p:cNvSpPr txBox="1"/>
          <p:nvPr/>
        </p:nvSpPr>
        <p:spPr>
          <a:xfrm>
            <a:off x="140653" y="3358339"/>
            <a:ext cx="2308240" cy="323368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In a context of growing conflicts over water resources, sustainable management and equitable access is  security priority.</a:t>
            </a:r>
          </a:p>
          <a:p>
            <a:r>
              <a:rPr lang="en-GB" dirty="0"/>
              <a:t>Climate changes associated to uncertainties, and potentially additional constraints on available resources.</a:t>
            </a:r>
          </a:p>
          <a:p>
            <a:r>
              <a:rPr lang="en-GB" dirty="0"/>
              <a:t>If projections conclude that climate changes are likely to contribute to reduce availability of over-ground water resources, such results are fragile due to limitations in available empirical data.</a:t>
            </a:r>
            <a:endParaRPr lang="fr-FR" dirty="0"/>
          </a:p>
        </p:txBody>
      </p:sp>
      <p:sp>
        <p:nvSpPr>
          <p:cNvPr id="16" name="Text Box 20">
            <a:extLst>
              <a:ext uri="{FF2B5EF4-FFF2-40B4-BE49-F238E27FC236}">
                <a16:creationId xmlns:a16="http://schemas.microsoft.com/office/drawing/2014/main" id="{AF078FEF-5EFB-524F-B94D-EEA4B98E49D5}"/>
              </a:ext>
            </a:extLst>
          </p:cNvPr>
          <p:cNvSpPr txBox="1"/>
          <p:nvPr/>
        </p:nvSpPr>
        <p:spPr>
          <a:xfrm>
            <a:off x="140653" y="3084300"/>
            <a:ext cx="2308240" cy="257414"/>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Challenges faced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Text Box 26">
            <a:extLst>
              <a:ext uri="{FF2B5EF4-FFF2-40B4-BE49-F238E27FC236}">
                <a16:creationId xmlns:a16="http://schemas.microsoft.com/office/drawing/2014/main" id="{2867C83C-18B8-2E44-8188-DB36BAE555F1}"/>
              </a:ext>
            </a:extLst>
          </p:cNvPr>
          <p:cNvSpPr txBox="1"/>
          <p:nvPr/>
        </p:nvSpPr>
        <p:spPr>
          <a:xfrm>
            <a:off x="5006351" y="850742"/>
            <a:ext cx="2308240" cy="300636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CCA and conflicts prevention are now central to the  Water Policy and IRWM national programme.</a:t>
            </a:r>
            <a:endParaRPr lang="fr-FR" dirty="0"/>
          </a:p>
          <a:p>
            <a:r>
              <a:rPr lang="en-GB" dirty="0"/>
              <a:t> IRWM related </a:t>
            </a:r>
            <a:r>
              <a:rPr lang="en-US" dirty="0"/>
              <a:t>institutional development</a:t>
            </a:r>
            <a:r>
              <a:rPr lang="en-GB" dirty="0"/>
              <a:t> has progressed under resources constraints (e.g. growing number of CLE</a:t>
            </a:r>
            <a:r>
              <a:rPr lang="fr-FR" dirty="0"/>
              <a:t>)</a:t>
            </a:r>
          </a:p>
          <a:p>
            <a:r>
              <a:rPr lang="en-GB" dirty="0"/>
              <a:t>Water resources payments by users to water basin agencies has made progress </a:t>
            </a:r>
          </a:p>
          <a:p>
            <a:r>
              <a:rPr lang="en-GB" dirty="0"/>
              <a:t>The « Water Police » pilot is considered </a:t>
            </a:r>
            <a:r>
              <a:rPr lang="en-US" dirty="0"/>
              <a:t>successful</a:t>
            </a:r>
            <a:r>
              <a:rPr lang="en-GB" dirty="0"/>
              <a:t>, and consensus is building up to support scaling up</a:t>
            </a:r>
            <a:endParaRPr lang="fr-FR" dirty="0"/>
          </a:p>
        </p:txBody>
      </p:sp>
      <p:sp>
        <p:nvSpPr>
          <p:cNvPr id="18" name="Text Box 27">
            <a:extLst>
              <a:ext uri="{FF2B5EF4-FFF2-40B4-BE49-F238E27FC236}">
                <a16:creationId xmlns:a16="http://schemas.microsoft.com/office/drawing/2014/main" id="{D41758AB-5C5C-EC46-8471-7F14657E5DB2}"/>
              </a:ext>
            </a:extLst>
          </p:cNvPr>
          <p:cNvSpPr txBox="1"/>
          <p:nvPr/>
        </p:nvSpPr>
        <p:spPr>
          <a:xfrm>
            <a:off x="5006345" y="590302"/>
            <a:ext cx="2308240" cy="262007"/>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Significant change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Box 29">
            <a:extLst>
              <a:ext uri="{FF2B5EF4-FFF2-40B4-BE49-F238E27FC236}">
                <a16:creationId xmlns:a16="http://schemas.microsoft.com/office/drawing/2014/main" id="{F05E6282-400F-044A-B104-F03B3CC74CCE}"/>
              </a:ext>
            </a:extLst>
          </p:cNvPr>
          <p:cNvSpPr txBox="1"/>
          <p:nvPr/>
        </p:nvSpPr>
        <p:spPr>
          <a:xfrm>
            <a:off x="5004220" y="4199529"/>
            <a:ext cx="2308242" cy="239249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Despite a growing number, CLE lack capacities and resources to implement their responsibilities.</a:t>
            </a:r>
          </a:p>
          <a:p>
            <a:r>
              <a:rPr lang="en-GB" dirty="0"/>
              <a:t>Autonomy of water basin agencies is far from being attained.</a:t>
            </a:r>
          </a:p>
          <a:p>
            <a:r>
              <a:rPr lang="en-GB" dirty="0"/>
              <a:t>Water resources protection  and conflict prevention objectives are either not effectively monitored or much lower than planned</a:t>
            </a:r>
          </a:p>
        </p:txBody>
      </p:sp>
      <p:sp>
        <p:nvSpPr>
          <p:cNvPr id="20" name="Text Box 30">
            <a:extLst>
              <a:ext uri="{FF2B5EF4-FFF2-40B4-BE49-F238E27FC236}">
                <a16:creationId xmlns:a16="http://schemas.microsoft.com/office/drawing/2014/main" id="{299EDA17-430E-B84B-BBC7-8E49E35A80EB}"/>
              </a:ext>
            </a:extLst>
          </p:cNvPr>
          <p:cNvSpPr txBox="1"/>
          <p:nvPr/>
        </p:nvSpPr>
        <p:spPr>
          <a:xfrm>
            <a:off x="5006351" y="3936510"/>
            <a:ext cx="2308242" cy="263020"/>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a:effectLst/>
                <a:latin typeface="Calibri" panose="020F0502020204030204" pitchFamily="34" charset="0"/>
                <a:ea typeface="Times New Roman" panose="02020603050405020304" pitchFamily="18" charset="0"/>
                <a:cs typeface="Calibri" panose="020F0502020204030204" pitchFamily="34" charset="0"/>
              </a:rPr>
              <a:t>Absence of change</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Box 2048">
            <a:extLst>
              <a:ext uri="{FF2B5EF4-FFF2-40B4-BE49-F238E27FC236}">
                <a16:creationId xmlns:a16="http://schemas.microsoft.com/office/drawing/2014/main" id="{A4714794-1582-BA45-ABFB-F1DD563375FF}"/>
              </a:ext>
            </a:extLst>
          </p:cNvPr>
          <p:cNvSpPr txBox="1"/>
          <p:nvPr/>
        </p:nvSpPr>
        <p:spPr>
          <a:xfrm>
            <a:off x="2546391" y="3857105"/>
            <a:ext cx="2308241" cy="273492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171450" lvl="0" indent="-171450" algn="l">
              <a:spcAft>
                <a:spcPts val="600"/>
              </a:spcAft>
              <a:buFont typeface="Arial" panose="020B0604020202020204" pitchFamily="34" charset="0"/>
              <a:buChar char="•"/>
              <a:defRPr sz="1200">
                <a:latin typeface="Calibri" panose="020F0502020204030204" pitchFamily="34" charset="0"/>
              </a:defRPr>
            </a:lvl1pPr>
          </a:lstStyle>
          <a:p>
            <a:r>
              <a:rPr lang="en-GB" dirty="0"/>
              <a:t>Sustained and coordinated support to national commitment through a programme approach by Swedish and Danish cooperation has contributed to institutional and legal developments.</a:t>
            </a:r>
          </a:p>
          <a:p>
            <a:r>
              <a:rPr lang="en-GB" dirty="0"/>
              <a:t>Complementarities with the Governance programme have been developed to support strengthening of the social contract around water management and access. </a:t>
            </a:r>
            <a:endParaRPr lang="fr-FR" dirty="0"/>
          </a:p>
        </p:txBody>
      </p:sp>
      <p:sp>
        <p:nvSpPr>
          <p:cNvPr id="22" name="Text Box 2049">
            <a:extLst>
              <a:ext uri="{FF2B5EF4-FFF2-40B4-BE49-F238E27FC236}">
                <a16:creationId xmlns:a16="http://schemas.microsoft.com/office/drawing/2014/main" id="{AA08B8C9-7AB6-F346-B2AD-BCC93B4FA680}"/>
              </a:ext>
            </a:extLst>
          </p:cNvPr>
          <p:cNvSpPr txBox="1"/>
          <p:nvPr/>
        </p:nvSpPr>
        <p:spPr>
          <a:xfrm>
            <a:off x="2546956" y="3565971"/>
            <a:ext cx="2308241" cy="291134"/>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en-GB" sz="1200" b="1" dirty="0" err="1">
                <a:latin typeface="Calibri" panose="020F0502020204030204" pitchFamily="34" charset="0"/>
                <a:ea typeface="Times New Roman" panose="02020603050405020304" pitchFamily="18" charset="0"/>
                <a:cs typeface="Calibri" panose="020F0502020204030204" pitchFamily="34" charset="0"/>
              </a:rPr>
              <a:t>Danida</a:t>
            </a:r>
            <a:r>
              <a:rPr lang="en-GB" sz="1200" b="1" dirty="0">
                <a:latin typeface="Calibri" panose="020F0502020204030204" pitchFamily="34" charset="0"/>
                <a:ea typeface="Times New Roman" panose="02020603050405020304" pitchFamily="18" charset="0"/>
                <a:cs typeface="Calibri" panose="020F0502020204030204" pitchFamily="34" charset="0"/>
              </a:rPr>
              <a:t> </a:t>
            </a:r>
            <a:r>
              <a:rPr lang="en-GB" sz="1200" b="1" dirty="0">
                <a:effectLst/>
                <a:latin typeface="Calibri" panose="020F0502020204030204" pitchFamily="34" charset="0"/>
                <a:ea typeface="Times New Roman" panose="02020603050405020304" pitchFamily="18" charset="0"/>
                <a:cs typeface="Calibri" panose="020F0502020204030204" pitchFamily="34" charset="0"/>
              </a:rPr>
              <a:t>influence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3" name="Arrow: Right 12">
            <a:extLst>
              <a:ext uri="{FF2B5EF4-FFF2-40B4-BE49-F238E27FC236}">
                <a16:creationId xmlns:a16="http://schemas.microsoft.com/office/drawing/2014/main" id="{86704739-9316-6442-A2B1-9EB781C90D69}"/>
              </a:ext>
            </a:extLst>
          </p:cNvPr>
          <p:cNvSpPr/>
          <p:nvPr/>
        </p:nvSpPr>
        <p:spPr>
          <a:xfrm>
            <a:off x="4854639" y="2385059"/>
            <a:ext cx="233874" cy="316448"/>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24" name="Arrow: Right 13">
            <a:extLst>
              <a:ext uri="{FF2B5EF4-FFF2-40B4-BE49-F238E27FC236}">
                <a16:creationId xmlns:a16="http://schemas.microsoft.com/office/drawing/2014/main" id="{0DE80E93-7BC4-F540-A94D-869279C3A0D8}"/>
              </a:ext>
            </a:extLst>
          </p:cNvPr>
          <p:cNvSpPr/>
          <p:nvPr/>
        </p:nvSpPr>
        <p:spPr>
          <a:xfrm rot="16200000">
            <a:off x="3486880" y="3284978"/>
            <a:ext cx="291132" cy="254211"/>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a:p>
        </p:txBody>
      </p:sp>
      <p:sp>
        <p:nvSpPr>
          <p:cNvPr id="25" name="Arrow: Right 14">
            <a:extLst>
              <a:ext uri="{FF2B5EF4-FFF2-40B4-BE49-F238E27FC236}">
                <a16:creationId xmlns:a16="http://schemas.microsoft.com/office/drawing/2014/main" id="{0CB1B05B-F0C7-2146-B0DA-45C63A90439F}"/>
              </a:ext>
            </a:extLst>
          </p:cNvPr>
          <p:cNvSpPr/>
          <p:nvPr/>
        </p:nvSpPr>
        <p:spPr>
          <a:xfrm>
            <a:off x="4838572" y="5495545"/>
            <a:ext cx="233874" cy="316448"/>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en-GB" sz="1200" dirty="0"/>
          </a:p>
        </p:txBody>
      </p:sp>
      <p:sp>
        <p:nvSpPr>
          <p:cNvPr id="26" name="Rectangle 25">
            <a:extLst>
              <a:ext uri="{FF2B5EF4-FFF2-40B4-BE49-F238E27FC236}">
                <a16:creationId xmlns:a16="http://schemas.microsoft.com/office/drawing/2014/main" id="{44C64A66-CF87-4B45-80AA-1F9C1E1CD5FE}"/>
              </a:ext>
            </a:extLst>
          </p:cNvPr>
          <p:cNvSpPr/>
          <p:nvPr/>
        </p:nvSpPr>
        <p:spPr>
          <a:xfrm>
            <a:off x="7590511" y="4624062"/>
            <a:ext cx="4465829" cy="196796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GB" sz="1200" b="1" dirty="0">
                <a:latin typeface="Calibri" panose="020F0502020204030204" pitchFamily="34" charset="0"/>
              </a:rPr>
              <a:t>Lessons learnt</a:t>
            </a:r>
          </a:p>
          <a:p>
            <a:pPr marL="171450" indent="-171450" algn="l">
              <a:spcAft>
                <a:spcPts val="600"/>
              </a:spcAft>
              <a:buFont typeface="Arial" panose="020B0604020202020204" pitchFamily="34" charset="0"/>
              <a:buChar char="•"/>
            </a:pPr>
            <a:r>
              <a:rPr lang="en-GB" sz="1200" dirty="0">
                <a:latin typeface="Calibri" panose="020F0502020204030204" pitchFamily="34" charset="0"/>
              </a:rPr>
              <a:t>Acknowledged climate change / conflict nexus, but lack of information and solid projections remains a weakness.</a:t>
            </a:r>
            <a:endParaRPr lang="fr-FR" sz="1200" dirty="0">
              <a:latin typeface="Calibri" panose="020F0502020204030204" pitchFamily="34" charset="0"/>
            </a:endParaRPr>
          </a:p>
          <a:p>
            <a:pPr marL="171450" indent="-171450" algn="l">
              <a:spcAft>
                <a:spcPts val="600"/>
              </a:spcAft>
              <a:buFont typeface="Arial" panose="020B0604020202020204" pitchFamily="34" charset="0"/>
              <a:buChar char="•"/>
            </a:pPr>
            <a:r>
              <a:rPr lang="en-GB" sz="1200" dirty="0">
                <a:latin typeface="Calibri" panose="020F0502020204030204" pitchFamily="34" charset="0"/>
              </a:rPr>
              <a:t>High relevance of programme approach to support systems and institutional development at scale, but limitations with respect to water monitoring systems and  support to local users groups</a:t>
            </a:r>
            <a:endParaRPr lang="fr-FR" sz="1200" dirty="0">
              <a:latin typeface="Calibri" panose="020F0502020204030204" pitchFamily="34" charset="0"/>
            </a:endParaRPr>
          </a:p>
          <a:p>
            <a:pPr marL="171450" indent="-171450" algn="l">
              <a:spcAft>
                <a:spcPts val="600"/>
              </a:spcAft>
              <a:buFont typeface="Arial" panose="020B0604020202020204" pitchFamily="34" charset="0"/>
              <a:buChar char="•"/>
            </a:pPr>
            <a:r>
              <a:rPr lang="en-GB" sz="1200" dirty="0">
                <a:latin typeface="Calibri" panose="020F0502020204030204" pitchFamily="34" charset="0"/>
              </a:rPr>
              <a:t>Difficulties to assess the impact of the dedicated Governance programme to operationalized HRBA in the water sector</a:t>
            </a:r>
          </a:p>
        </p:txBody>
      </p:sp>
      <p:sp>
        <p:nvSpPr>
          <p:cNvPr id="27" name="Rectangle 4">
            <a:extLst>
              <a:ext uri="{FF2B5EF4-FFF2-40B4-BE49-F238E27FC236}">
                <a16:creationId xmlns:a16="http://schemas.microsoft.com/office/drawing/2014/main" id="{3BEF53F1-8925-6940-BF17-111ED8C75A84}"/>
              </a:ext>
            </a:extLst>
          </p:cNvPr>
          <p:cNvSpPr>
            <a:spLocks noChangeArrowheads="1"/>
          </p:cNvSpPr>
          <p:nvPr/>
        </p:nvSpPr>
        <p:spPr bwMode="auto">
          <a:xfrm>
            <a:off x="7590512" y="37382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31" name="Text Box 130">
            <a:extLst>
              <a:ext uri="{FF2B5EF4-FFF2-40B4-BE49-F238E27FC236}">
                <a16:creationId xmlns:a16="http://schemas.microsoft.com/office/drawing/2014/main" id="{83041757-8991-954F-837A-E74F29D367D8}"/>
              </a:ext>
            </a:extLst>
          </p:cNvPr>
          <p:cNvSpPr txBox="1"/>
          <p:nvPr/>
        </p:nvSpPr>
        <p:spPr>
          <a:xfrm>
            <a:off x="7590512" y="4003010"/>
            <a:ext cx="4186819" cy="351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marL="0" marR="0" indent="0" algn="l" defTabSz="565605"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algn="just">
              <a:tabLst>
                <a:tab pos="2700020" algn="ctr"/>
                <a:tab pos="4335780" algn="l"/>
              </a:tabLst>
              <a:defRPr sz="1100" b="1" i="1">
                <a:solidFill>
                  <a:schemeClr val="bg1"/>
                </a:solidFill>
                <a:latin typeface="Garamond" panose="02020404030301010803" pitchFamily="18" charset="0"/>
                <a:ea typeface="Garamond" panose="02020404030301010803" pitchFamily="18" charset="0"/>
                <a:cs typeface="Times New Roman" panose="02020603050405020304" pitchFamily="18" charset="0"/>
              </a:defRPr>
            </a:lvl1pPr>
          </a:lstStyle>
          <a:p>
            <a:r>
              <a:rPr lang="fr-FR" dirty="0"/>
              <a:t>Anti-</a:t>
            </a:r>
            <a:r>
              <a:rPr lang="fr-FR" dirty="0" err="1"/>
              <a:t>erosion</a:t>
            </a:r>
            <a:r>
              <a:rPr lang="fr-FR" dirty="0"/>
              <a:t> </a:t>
            </a:r>
            <a:r>
              <a:rPr lang="fr-FR" dirty="0" err="1"/>
              <a:t>filter</a:t>
            </a:r>
            <a:r>
              <a:rPr lang="fr-FR" dirty="0"/>
              <a:t> dam, </a:t>
            </a:r>
            <a:r>
              <a:rPr lang="fr-FR" dirty="0" err="1"/>
              <a:t>Lumbilla</a:t>
            </a:r>
            <a:r>
              <a:rPr lang="fr-FR" dirty="0"/>
              <a:t> – Evaluation team</a:t>
            </a:r>
            <a:endParaRPr lang="en-GB" dirty="0"/>
          </a:p>
        </p:txBody>
      </p:sp>
    </p:spTree>
    <p:extLst>
      <p:ext uri="{BB962C8B-B14F-4D97-AF65-F5344CB8AC3E}">
        <p14:creationId xmlns:p14="http://schemas.microsoft.com/office/powerpoint/2010/main" val="76904996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2"/>
          </p:nvPr>
        </p:nvSpPr>
        <p:spPr>
          <a:xfrm>
            <a:off x="11657094" y="6395416"/>
            <a:ext cx="323561" cy="331756"/>
          </a:xfrm>
          <a:solidFill>
            <a:schemeClr val="bg1"/>
          </a:solidFill>
        </p:spPr>
        <p:txBody>
          <a:bodyPr/>
          <a:lstStyle/>
          <a:p>
            <a:fld id="{86CB4B4D-7CA3-9044-876B-883B54F8677D}" type="slidenum">
              <a:rPr lang="en-GB" smtClean="0"/>
              <a:pPr/>
              <a:t>3</a:t>
            </a:fld>
            <a:endParaRPr lang="en-GB" dirty="0"/>
          </a:p>
        </p:txBody>
      </p:sp>
      <p:sp>
        <p:nvSpPr>
          <p:cNvPr id="46" name="Hexagon 45">
            <a:extLst>
              <a:ext uri="{FF2B5EF4-FFF2-40B4-BE49-F238E27FC236}">
                <a16:creationId xmlns:a16="http://schemas.microsoft.com/office/drawing/2014/main" id="{F855482F-C010-4FDD-B55A-A5C0E93A4C9E}"/>
              </a:ext>
            </a:extLst>
          </p:cNvPr>
          <p:cNvSpPr/>
          <p:nvPr/>
        </p:nvSpPr>
        <p:spPr>
          <a:xfrm rot="5400000">
            <a:off x="1484381" y="41384"/>
            <a:ext cx="1913071" cy="2853789"/>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 name="TextBox 1"/>
          <p:cNvSpPr txBox="1"/>
          <p:nvPr/>
        </p:nvSpPr>
        <p:spPr>
          <a:xfrm>
            <a:off x="0" y="-51026"/>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 messages and conclusions – policy context and mainstreaming </a:t>
            </a:r>
          </a:p>
        </p:txBody>
      </p:sp>
      <p:sp>
        <p:nvSpPr>
          <p:cNvPr id="8" name="Text Box 6">
            <a:extLst>
              <a:ext uri="{FF2B5EF4-FFF2-40B4-BE49-F238E27FC236}">
                <a16:creationId xmlns:a16="http://schemas.microsoft.com/office/drawing/2014/main" id="{DA967020-A23D-4674-BA76-983CE07CE728}"/>
              </a:ext>
            </a:extLst>
          </p:cNvPr>
          <p:cNvSpPr txBox="1"/>
          <p:nvPr/>
        </p:nvSpPr>
        <p:spPr>
          <a:xfrm>
            <a:off x="1418620" y="946355"/>
            <a:ext cx="2116278" cy="1036354"/>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ea typeface="Times New Roman" panose="02020603050405020304" pitchFamily="18" charset="0"/>
                <a:cs typeface="Calibri Light" panose="020F0302020204030204" pitchFamily="34" charset="0"/>
              </a:rPr>
              <a:t>Fluctuating Danish policy priorities resulted in weakening strategic focus </a:t>
            </a:r>
          </a:p>
        </p:txBody>
      </p:sp>
      <p:sp>
        <p:nvSpPr>
          <p:cNvPr id="39" name="Hexagon 38">
            <a:extLst>
              <a:ext uri="{FF2B5EF4-FFF2-40B4-BE49-F238E27FC236}">
                <a16:creationId xmlns:a16="http://schemas.microsoft.com/office/drawing/2014/main" id="{7BFC9705-DEC0-475B-8AF1-7FFC90D3C820}"/>
              </a:ext>
            </a:extLst>
          </p:cNvPr>
          <p:cNvSpPr/>
          <p:nvPr/>
        </p:nvSpPr>
        <p:spPr>
          <a:xfrm rot="5400000">
            <a:off x="4469906" y="41384"/>
            <a:ext cx="1913071" cy="2853789"/>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1" name="Text Box 6">
            <a:extLst>
              <a:ext uri="{FF2B5EF4-FFF2-40B4-BE49-F238E27FC236}">
                <a16:creationId xmlns:a16="http://schemas.microsoft.com/office/drawing/2014/main" id="{F0C9EC12-222F-4A27-9660-A9E0654615E8}"/>
              </a:ext>
            </a:extLst>
          </p:cNvPr>
          <p:cNvSpPr txBox="1"/>
          <p:nvPr/>
        </p:nvSpPr>
        <p:spPr>
          <a:xfrm>
            <a:off x="4420745" y="909202"/>
            <a:ext cx="2110464" cy="999726"/>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cs typeface="Calibri Light" panose="020F0302020204030204" pitchFamily="34" charset="0"/>
              </a:rPr>
              <a:t>Limited guidance and knowledge, given the complexity of climate change adaptation  </a:t>
            </a:r>
          </a:p>
        </p:txBody>
      </p:sp>
      <p:sp>
        <p:nvSpPr>
          <p:cNvPr id="21" name="Hexagon 20">
            <a:extLst>
              <a:ext uri="{FF2B5EF4-FFF2-40B4-BE49-F238E27FC236}">
                <a16:creationId xmlns:a16="http://schemas.microsoft.com/office/drawing/2014/main" id="{5A71436D-67AA-45D3-B981-4C6D4F7068E7}"/>
              </a:ext>
            </a:extLst>
          </p:cNvPr>
          <p:cNvSpPr/>
          <p:nvPr/>
        </p:nvSpPr>
        <p:spPr>
          <a:xfrm rot="5400000">
            <a:off x="3024371" y="1549503"/>
            <a:ext cx="1913070" cy="2853789"/>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2" name="Text Box 6">
            <a:extLst>
              <a:ext uri="{FF2B5EF4-FFF2-40B4-BE49-F238E27FC236}">
                <a16:creationId xmlns:a16="http://schemas.microsoft.com/office/drawing/2014/main" id="{1C986CEC-8432-4C94-9139-74A73AD005AA}"/>
              </a:ext>
            </a:extLst>
          </p:cNvPr>
          <p:cNvSpPr txBox="1"/>
          <p:nvPr/>
        </p:nvSpPr>
        <p:spPr>
          <a:xfrm>
            <a:off x="3040457" y="2426776"/>
            <a:ext cx="2069637" cy="1038321"/>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ea typeface="Times New Roman" panose="02020603050405020304" pitchFamily="18" charset="0"/>
                <a:cs typeface="Calibri Light" panose="020F0302020204030204" pitchFamily="34" charset="0"/>
              </a:rPr>
              <a:t>Mainstreaming results have been patchy and focused on policy and planning</a:t>
            </a:r>
          </a:p>
        </p:txBody>
      </p:sp>
      <p:sp>
        <p:nvSpPr>
          <p:cNvPr id="26" name="TextBox 25">
            <a:extLst>
              <a:ext uri="{FF2B5EF4-FFF2-40B4-BE49-F238E27FC236}">
                <a16:creationId xmlns:a16="http://schemas.microsoft.com/office/drawing/2014/main" id="{488241AE-F38C-47F8-A576-15D71784B851}"/>
              </a:ext>
            </a:extLst>
          </p:cNvPr>
          <p:cNvSpPr txBox="1"/>
          <p:nvPr/>
        </p:nvSpPr>
        <p:spPr>
          <a:xfrm>
            <a:off x="180962" y="4141096"/>
            <a:ext cx="4061265" cy="2462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Strong policy signals on mitigation and green economy less so on adaptation</a:t>
            </a:r>
          </a:p>
          <a:p>
            <a:pPr marL="285750" indent="-285750" algn="l">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Climate change adaptation is complex,  subject to uncertainty and its specific challenges are often insufficiently understood. </a:t>
            </a:r>
          </a:p>
          <a:p>
            <a:pPr marL="285750" indent="-285750" algn="l">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Together this weakened and complicated efforts to both mainstream and engage directly in climate change adaptation.</a:t>
            </a:r>
          </a:p>
          <a:p>
            <a:pPr algn="l"/>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29" name="Picture 28" descr="page21image23358224">
            <a:extLst>
              <a:ext uri="{FF2B5EF4-FFF2-40B4-BE49-F238E27FC236}">
                <a16:creationId xmlns:a16="http://schemas.microsoft.com/office/drawing/2014/main" id="{95F824A2-A875-42E6-A06D-29D1221F92D8}"/>
              </a:ext>
            </a:extLst>
          </p:cNvPr>
          <p:cNvPicPr/>
          <p:nvPr/>
        </p:nvPicPr>
        <p:blipFill rotWithShape="1">
          <a:blip r:embed="rId3" cstate="print">
            <a:extLst>
              <a:ext uri="{28A0092B-C50C-407E-A947-70E740481C1C}">
                <a14:useLocalDpi xmlns:a14="http://schemas.microsoft.com/office/drawing/2010/main" val="0"/>
              </a:ext>
            </a:extLst>
          </a:blip>
          <a:srcRect l="18162" r="31278"/>
          <a:stretch/>
        </p:blipFill>
        <p:spPr bwMode="auto">
          <a:xfrm>
            <a:off x="8496300" y="280730"/>
            <a:ext cx="3695700" cy="6577270"/>
          </a:xfrm>
          <a:prstGeom prst="rect">
            <a:avLst/>
          </a:prstGeom>
          <a:noFill/>
          <a:ln>
            <a:noFill/>
          </a:ln>
        </p:spPr>
      </p:pic>
      <p:sp>
        <p:nvSpPr>
          <p:cNvPr id="31" name="TextBox 30">
            <a:extLst>
              <a:ext uri="{FF2B5EF4-FFF2-40B4-BE49-F238E27FC236}">
                <a16:creationId xmlns:a16="http://schemas.microsoft.com/office/drawing/2014/main" id="{C202EE19-04D3-4E92-8F97-E58B0B808FA6}"/>
              </a:ext>
            </a:extLst>
          </p:cNvPr>
          <p:cNvSpPr txBox="1"/>
          <p:nvPr/>
        </p:nvSpPr>
        <p:spPr>
          <a:xfrm>
            <a:off x="4242227" y="4141096"/>
            <a:ext cx="3916388"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Danish engagement supported increasing partner country commitment to mainstreaming climate change adaptation. </a:t>
            </a:r>
          </a:p>
          <a:p>
            <a:pPr marL="285750" indent="-285750" algn="l">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But with stronger results in planning and budgeting than in implementation and monitoring</a:t>
            </a:r>
          </a:p>
          <a:p>
            <a:pPr marL="285750" indent="-285750" algn="l">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Leaving gaps between policy and practice</a:t>
            </a:r>
            <a:endParaRPr lang="en-GB" sz="1400" dirty="0"/>
          </a:p>
        </p:txBody>
      </p:sp>
    </p:spTree>
    <p:extLst>
      <p:ext uri="{BB962C8B-B14F-4D97-AF65-F5344CB8AC3E}">
        <p14:creationId xmlns:p14="http://schemas.microsoft.com/office/powerpoint/2010/main" val="363505170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0A863-1811-439C-AA6B-E9EBB5017145}"/>
              </a:ext>
            </a:extLst>
          </p:cNvPr>
          <p:cNvSpPr>
            <a:spLocks noGrp="1"/>
          </p:cNvSpPr>
          <p:nvPr>
            <p:ph type="sldNum" sz="quarter" idx="2"/>
          </p:nvPr>
        </p:nvSpPr>
        <p:spPr>
          <a:xfrm>
            <a:off x="11488683" y="7031425"/>
            <a:ext cx="243656" cy="253852"/>
          </a:xfrm>
        </p:spPr>
        <p:txBody>
          <a:bodyPr/>
          <a:lstStyle/>
          <a:p>
            <a:fld id="{86CB4B4D-7CA3-9044-876B-883B54F8677D}" type="slidenum">
              <a:rPr lang="en-GB" smtClean="0"/>
              <a:pPr/>
              <a:t>30</a:t>
            </a:fld>
            <a:endParaRPr lang="en-GB" dirty="0"/>
          </a:p>
        </p:txBody>
      </p:sp>
      <p:sp>
        <p:nvSpPr>
          <p:cNvPr id="6" name="TextBox 5">
            <a:extLst>
              <a:ext uri="{FF2B5EF4-FFF2-40B4-BE49-F238E27FC236}">
                <a16:creationId xmlns:a16="http://schemas.microsoft.com/office/drawing/2014/main" id="{6F4D812D-8504-4074-839F-D248F10FD926}"/>
              </a:ext>
            </a:extLst>
          </p:cNvPr>
          <p:cNvSpPr txBox="1"/>
          <p:nvPr/>
        </p:nvSpPr>
        <p:spPr>
          <a:xfrm>
            <a:off x="0" y="0"/>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23924" algn="l"/>
            <a:r>
              <a:rPr lang="en-GB" sz="1687" b="1" dirty="0">
                <a:solidFill>
                  <a:schemeClr val="bg1"/>
                </a:solidFill>
              </a:rPr>
              <a:t>Overview of sampled projects</a:t>
            </a:r>
            <a:endParaRPr lang="en-GB" sz="1687" dirty="0">
              <a:solidFill>
                <a:schemeClr val="bg1"/>
              </a:solidFill>
            </a:endParaRPr>
          </a:p>
        </p:txBody>
      </p:sp>
      <p:graphicFrame>
        <p:nvGraphicFramePr>
          <p:cNvPr id="3" name="Table 2">
            <a:extLst>
              <a:ext uri="{FF2B5EF4-FFF2-40B4-BE49-F238E27FC236}">
                <a16:creationId xmlns:a16="http://schemas.microsoft.com/office/drawing/2014/main" id="{C240BE20-1D72-4DB7-8270-ECBE0A6EADF5}"/>
              </a:ext>
            </a:extLst>
          </p:cNvPr>
          <p:cNvGraphicFramePr>
            <a:graphicFrameLocks noGrp="1"/>
          </p:cNvGraphicFramePr>
          <p:nvPr>
            <p:extLst>
              <p:ext uri="{D42A27DB-BD31-4B8C-83A1-F6EECF244321}">
                <p14:modId xmlns:p14="http://schemas.microsoft.com/office/powerpoint/2010/main" val="52236304"/>
              </p:ext>
            </p:extLst>
          </p:nvPr>
        </p:nvGraphicFramePr>
        <p:xfrm>
          <a:off x="297714" y="635592"/>
          <a:ext cx="11596571" cy="5514562"/>
        </p:xfrm>
        <a:graphic>
          <a:graphicData uri="http://schemas.openxmlformats.org/drawingml/2006/table">
            <a:tbl>
              <a:tblPr firstRow="1" firstCol="1" bandRow="1">
                <a:tableStyleId>{5940675A-B579-460E-94D1-54222C63F5DA}</a:tableStyleId>
              </a:tblPr>
              <a:tblGrid>
                <a:gridCol w="713520">
                  <a:extLst>
                    <a:ext uri="{9D8B030D-6E8A-4147-A177-3AD203B41FA5}">
                      <a16:colId xmlns:a16="http://schemas.microsoft.com/office/drawing/2014/main" val="2024534315"/>
                    </a:ext>
                  </a:extLst>
                </a:gridCol>
                <a:gridCol w="7464529">
                  <a:extLst>
                    <a:ext uri="{9D8B030D-6E8A-4147-A177-3AD203B41FA5}">
                      <a16:colId xmlns:a16="http://schemas.microsoft.com/office/drawing/2014/main" val="2855531876"/>
                    </a:ext>
                  </a:extLst>
                </a:gridCol>
                <a:gridCol w="745538">
                  <a:extLst>
                    <a:ext uri="{9D8B030D-6E8A-4147-A177-3AD203B41FA5}">
                      <a16:colId xmlns:a16="http://schemas.microsoft.com/office/drawing/2014/main" val="2913820225"/>
                    </a:ext>
                  </a:extLst>
                </a:gridCol>
                <a:gridCol w="1042727">
                  <a:extLst>
                    <a:ext uri="{9D8B030D-6E8A-4147-A177-3AD203B41FA5}">
                      <a16:colId xmlns:a16="http://schemas.microsoft.com/office/drawing/2014/main" val="3889928924"/>
                    </a:ext>
                  </a:extLst>
                </a:gridCol>
                <a:gridCol w="875508">
                  <a:extLst>
                    <a:ext uri="{9D8B030D-6E8A-4147-A177-3AD203B41FA5}">
                      <a16:colId xmlns:a16="http://schemas.microsoft.com/office/drawing/2014/main" val="629405026"/>
                    </a:ext>
                  </a:extLst>
                </a:gridCol>
                <a:gridCol w="754749">
                  <a:extLst>
                    <a:ext uri="{9D8B030D-6E8A-4147-A177-3AD203B41FA5}">
                      <a16:colId xmlns:a16="http://schemas.microsoft.com/office/drawing/2014/main" val="4049230542"/>
                    </a:ext>
                  </a:extLst>
                </a:gridCol>
              </a:tblGrid>
              <a:tr h="183453">
                <a:tc rowSpan="2" gridSpan="2">
                  <a:txBody>
                    <a:bodyPr/>
                    <a:lstStyle/>
                    <a:p>
                      <a:pPr algn="l">
                        <a:spcAft>
                          <a:spcPts val="0"/>
                        </a:spcAft>
                      </a:pPr>
                      <a:r>
                        <a:rPr lang="en-GB" sz="1200" dirty="0">
                          <a:effectLst/>
                        </a:rPr>
                        <a:t>Sample Project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rowSpan="2" hMerge="1">
                  <a:txBody>
                    <a:bodyPr/>
                    <a:lstStyle/>
                    <a:p>
                      <a:endParaRPr lang="en-GB"/>
                    </a:p>
                  </a:txBody>
                  <a:tcPr/>
                </a:tc>
                <a:tc gridSpan="4">
                  <a:txBody>
                    <a:bodyPr/>
                    <a:lstStyle/>
                    <a:p>
                      <a:pPr algn="ctr">
                        <a:spcAft>
                          <a:spcPts val="0"/>
                        </a:spcAft>
                      </a:pPr>
                      <a:r>
                        <a:rPr lang="en-GB" sz="1200" dirty="0">
                          <a:effectLst/>
                        </a:rPr>
                        <a:t>  Type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gn="l"/>
                      <a:endParaRPr lang="en-GB" sz="1050" dirty="0">
                        <a:effectLst/>
                        <a:latin typeface="Calibri" panose="020F0502020204030204" pitchFamily="34" charset="0"/>
                        <a:cs typeface="Times New Roman" panose="02020603050405020304" pitchFamily="18" charset="0"/>
                      </a:endParaRPr>
                    </a:p>
                  </a:txBody>
                  <a:tcPr marL="0" marR="0" marT="0" marB="0" anchor="ctr"/>
                </a:tc>
                <a:tc hMerge="1">
                  <a:txBody>
                    <a:bodyPr/>
                    <a:lstStyle/>
                    <a:p>
                      <a:pPr algn="l">
                        <a:spcAft>
                          <a:spcPts val="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gn="l">
                        <a:spcAft>
                          <a:spcPts val="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4858945"/>
                  </a:ext>
                </a:extLst>
              </a:tr>
              <a:tr h="366906">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1200" dirty="0">
                          <a:effectLst/>
                        </a:rPr>
                        <a:t>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dirty="0">
                          <a:effectLst/>
                        </a:rPr>
                        <a:t>Non CE ODA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NGO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dirty="0">
                          <a:effectLst/>
                        </a:rPr>
                        <a:t>Multilateral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48812952"/>
                  </a:ext>
                </a:extLst>
              </a:tr>
              <a:tr h="183453">
                <a:tc>
                  <a:txBody>
                    <a:bodyPr/>
                    <a:lstStyle/>
                    <a:p>
                      <a:pPr algn="l">
                        <a:spcAft>
                          <a:spcPts val="0"/>
                        </a:spcAft>
                      </a:pPr>
                      <a:r>
                        <a:rPr lang="en-GB" sz="1200">
                          <a:effectLst/>
                        </a:rPr>
                        <a:t>B1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Bangladesh Climate change resilience fund (BBCRF)</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326390" algn="l"/>
                        </a:tabLs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54989043"/>
                  </a:ext>
                </a:extLst>
              </a:tr>
              <a:tr h="183453">
                <a:tc>
                  <a:txBody>
                    <a:bodyPr/>
                    <a:lstStyle/>
                    <a:p>
                      <a:pPr algn="l">
                        <a:spcAft>
                          <a:spcPts val="0"/>
                        </a:spcAft>
                      </a:pPr>
                      <a:r>
                        <a:rPr lang="en-GB" sz="1200">
                          <a:effectLst/>
                        </a:rPr>
                        <a:t>B2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Water supply and sanitation (HYSAWA)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67335" algn="l"/>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dirty="0">
                          <a:effectLst/>
                        </a:rPr>
                        <a:t>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70148435"/>
                  </a:ext>
                </a:extLst>
              </a:tr>
              <a:tr h="183453">
                <a:tc>
                  <a:txBody>
                    <a:bodyPr/>
                    <a:lstStyle/>
                    <a:p>
                      <a:pPr algn="l">
                        <a:spcAft>
                          <a:spcPts val="0"/>
                        </a:spcAft>
                      </a:pPr>
                      <a:r>
                        <a:rPr lang="en-GB" sz="1200">
                          <a:effectLst/>
                        </a:rPr>
                        <a:t>B3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Climate Change Adaptation Project Phase II (LGED)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12090" algn="l"/>
                          <a:tab pos="391795" algn="l"/>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dirty="0">
                          <a:effectLst/>
                        </a:rPr>
                        <a:t>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13130917"/>
                  </a:ext>
                </a:extLst>
              </a:tr>
              <a:tr h="154620">
                <a:tc>
                  <a:txBody>
                    <a:bodyPr/>
                    <a:lstStyle/>
                    <a:p>
                      <a:pPr algn="l">
                        <a:spcAft>
                          <a:spcPts val="0"/>
                        </a:spcAft>
                      </a:pPr>
                      <a:r>
                        <a:rPr lang="en-GB" sz="1200">
                          <a:effectLst/>
                        </a:rPr>
                        <a:t>B4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Adaptation and disaster risk education (Action Aid Bangladesh)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0607604"/>
                  </a:ext>
                </a:extLst>
              </a:tr>
              <a:tr h="183453">
                <a:tc>
                  <a:txBody>
                    <a:bodyPr/>
                    <a:lstStyle/>
                    <a:p>
                      <a:pPr algn="l">
                        <a:spcAft>
                          <a:spcPts val="0"/>
                        </a:spcAft>
                      </a:pPr>
                      <a:r>
                        <a:rPr lang="en-GB" sz="1200">
                          <a:effectLst/>
                        </a:rPr>
                        <a:t>B5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Coastal Climate Resilient Infrastructure Project (PPCR)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33858357"/>
                  </a:ext>
                </a:extLst>
              </a:tr>
              <a:tr h="183453">
                <a:tc>
                  <a:txBody>
                    <a:bodyPr/>
                    <a:lstStyle/>
                    <a:p>
                      <a:pPr algn="l">
                        <a:spcAft>
                          <a:spcPts val="0"/>
                        </a:spcAft>
                      </a:pPr>
                      <a:r>
                        <a:rPr lang="en-GB" sz="1200">
                          <a:effectLst/>
                        </a:rPr>
                        <a:t>B6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CHT Climate Resilience Project (CCRP)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92665669"/>
                  </a:ext>
                </a:extLst>
              </a:tr>
              <a:tr h="377798">
                <a:tc>
                  <a:txBody>
                    <a:bodyPr/>
                    <a:lstStyle/>
                    <a:p>
                      <a:pPr algn="l">
                        <a:spcBef>
                          <a:spcPts val="100"/>
                        </a:spcBef>
                        <a:spcAft>
                          <a:spcPts val="100"/>
                        </a:spcAft>
                      </a:pPr>
                      <a:r>
                        <a:rPr lang="en-GB" sz="1200">
                          <a:effectLst/>
                        </a:rPr>
                        <a:t>BF1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l">
                        <a:spcAft>
                          <a:spcPts val="0"/>
                        </a:spcAft>
                      </a:pPr>
                      <a:r>
                        <a:rPr lang="en-GB" sz="1200" dirty="0">
                          <a:effectLst/>
                        </a:rPr>
                        <a:t>Adaptation aux </a:t>
                      </a:r>
                      <a:r>
                        <a:rPr lang="en-GB" sz="1200" dirty="0" err="1">
                          <a:effectLst/>
                        </a:rPr>
                        <a:t>changements</a:t>
                      </a:r>
                      <a:r>
                        <a:rPr lang="en-GB" sz="1200" dirty="0">
                          <a:effectLst/>
                        </a:rPr>
                        <a:t> </a:t>
                      </a:r>
                      <a:r>
                        <a:rPr lang="en-GB" sz="1200" dirty="0" err="1">
                          <a:effectLst/>
                        </a:rPr>
                        <a:t>climatiques</a:t>
                      </a:r>
                      <a:r>
                        <a:rPr lang="en-GB" sz="1200" dirty="0">
                          <a:effectLst/>
                        </a:rPr>
                        <a:t> </a:t>
                      </a:r>
                      <a:r>
                        <a:rPr lang="en-GB" sz="1200" dirty="0" err="1">
                          <a:effectLst/>
                        </a:rPr>
                        <a:t>en</a:t>
                      </a:r>
                      <a:r>
                        <a:rPr lang="en-GB" sz="1200" dirty="0">
                          <a:effectLst/>
                        </a:rPr>
                        <a:t> </a:t>
                      </a:r>
                      <a:r>
                        <a:rPr lang="en-GB" sz="1200" dirty="0" err="1">
                          <a:effectLst/>
                        </a:rPr>
                        <a:t>vue</a:t>
                      </a:r>
                      <a:r>
                        <a:rPr lang="en-GB" sz="1200" dirty="0">
                          <a:effectLst/>
                        </a:rPr>
                        <a:t> de </a:t>
                      </a:r>
                      <a:r>
                        <a:rPr lang="en-GB" sz="1200" dirty="0" err="1">
                          <a:effectLst/>
                        </a:rPr>
                        <a:t>l'amélioration</a:t>
                      </a:r>
                      <a:r>
                        <a:rPr lang="en-GB" sz="1200" dirty="0">
                          <a:effectLst/>
                        </a:rPr>
                        <a:t> de la </a:t>
                      </a:r>
                      <a:r>
                        <a:rPr lang="en-GB" sz="1200" dirty="0" err="1">
                          <a:effectLst/>
                        </a:rPr>
                        <a:t>sécurité</a:t>
                      </a:r>
                      <a:r>
                        <a:rPr lang="en-GB" sz="1200" dirty="0">
                          <a:effectLst/>
                        </a:rPr>
                        <a:t> </a:t>
                      </a:r>
                      <a:r>
                        <a:rPr lang="en-GB" sz="1200" dirty="0" err="1">
                          <a:effectLst/>
                        </a:rPr>
                        <a:t>humaine</a:t>
                      </a:r>
                      <a:r>
                        <a:rPr lang="en-GB" sz="1200" dirty="0">
                          <a:effectLst/>
                        </a:rPr>
                        <a:t> du Burkina Faso.  (UNDP)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4005875"/>
                  </a:ext>
                </a:extLst>
              </a:tr>
              <a:tr h="194450">
                <a:tc>
                  <a:txBody>
                    <a:bodyPr/>
                    <a:lstStyle/>
                    <a:p>
                      <a:pPr algn="l">
                        <a:spcBef>
                          <a:spcPts val="100"/>
                        </a:spcBef>
                        <a:spcAft>
                          <a:spcPts val="100"/>
                        </a:spcAft>
                      </a:pPr>
                      <a:r>
                        <a:rPr lang="en-GB" sz="1200">
                          <a:effectLst/>
                        </a:rPr>
                        <a:t>BF2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l">
                        <a:spcAft>
                          <a:spcPts val="0"/>
                        </a:spcAft>
                      </a:pPr>
                      <a:r>
                        <a:rPr lang="en-GB" sz="1200" dirty="0">
                          <a:effectLst/>
                        </a:rPr>
                        <a:t>Sector Programme for Agriculture (</a:t>
                      </a:r>
                      <a:r>
                        <a:rPr lang="en-GB" sz="1200" dirty="0" err="1">
                          <a:effectLst/>
                        </a:rPr>
                        <a:t>MoA</a:t>
                      </a:r>
                      <a:r>
                        <a:rPr lang="en-GB" sz="1200" dirty="0">
                          <a:effectLst/>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9235577"/>
                  </a:ext>
                </a:extLst>
              </a:tr>
              <a:tr h="235695">
                <a:tc>
                  <a:txBody>
                    <a:bodyPr/>
                    <a:lstStyle/>
                    <a:p>
                      <a:pPr algn="l">
                        <a:spcBef>
                          <a:spcPts val="100"/>
                        </a:spcBef>
                        <a:spcAft>
                          <a:spcPts val="100"/>
                        </a:spcAft>
                      </a:pPr>
                      <a:r>
                        <a:rPr lang="en-GB" sz="1200">
                          <a:effectLst/>
                        </a:rPr>
                        <a:t>BF3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l">
                        <a:spcAft>
                          <a:spcPts val="0"/>
                        </a:spcAft>
                      </a:pPr>
                      <a:r>
                        <a:rPr lang="en-GB" sz="1200">
                          <a:effectLst/>
                        </a:rPr>
                        <a:t>Dialogue on Private Climate Financing (Oxfam Ibis and SOS Sahel)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73608104"/>
                  </a:ext>
                </a:extLst>
              </a:tr>
              <a:tr h="190927">
                <a:tc>
                  <a:txBody>
                    <a:bodyPr/>
                    <a:lstStyle/>
                    <a:p>
                      <a:pPr algn="l">
                        <a:spcBef>
                          <a:spcPts val="100"/>
                        </a:spcBef>
                        <a:spcAft>
                          <a:spcPts val="100"/>
                        </a:spcAft>
                      </a:pPr>
                      <a:r>
                        <a:rPr lang="en-GB" sz="1200">
                          <a:effectLst/>
                        </a:rPr>
                        <a:t>BF4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l">
                        <a:spcAft>
                          <a:spcPts val="0"/>
                        </a:spcAft>
                      </a:pPr>
                      <a:r>
                        <a:rPr lang="da-DK" sz="1200">
                          <a:effectLst/>
                        </a:rPr>
                        <a:t>Appui a la mise en æuvre du PANA (UICN)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da-DK"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da-DK"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da-DK"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da-DK"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1376877"/>
                  </a:ext>
                </a:extLst>
              </a:tr>
              <a:tr h="184652">
                <a:tc>
                  <a:txBody>
                    <a:bodyPr/>
                    <a:lstStyle/>
                    <a:p>
                      <a:pPr algn="l">
                        <a:spcBef>
                          <a:spcPts val="100"/>
                        </a:spcBef>
                        <a:spcAft>
                          <a:spcPts val="100"/>
                        </a:spcAft>
                      </a:pPr>
                      <a:r>
                        <a:rPr lang="en-GB" sz="1200">
                          <a:effectLst/>
                        </a:rPr>
                        <a:t>BF5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l">
                        <a:spcAft>
                          <a:spcPts val="0"/>
                        </a:spcAft>
                      </a:pPr>
                      <a:r>
                        <a:rPr lang="da-DK" sz="1200">
                          <a:effectLst/>
                        </a:rPr>
                        <a:t>Restauration et amelioration de la productivite de peuplements de karite au BF (INERA)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da-DK"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da-DK"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da-DK"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da-DK"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1085474"/>
                  </a:ext>
                </a:extLst>
              </a:tr>
              <a:tr h="187402">
                <a:tc>
                  <a:txBody>
                    <a:bodyPr/>
                    <a:lstStyle/>
                    <a:p>
                      <a:pPr algn="l">
                        <a:spcBef>
                          <a:spcPts val="100"/>
                        </a:spcBef>
                        <a:spcAft>
                          <a:spcPts val="100"/>
                        </a:spcAft>
                      </a:pPr>
                      <a:r>
                        <a:rPr lang="en-GB" sz="1200">
                          <a:effectLst/>
                        </a:rPr>
                        <a:t>BF6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l">
                        <a:spcAft>
                          <a:spcPts val="0"/>
                        </a:spcAft>
                      </a:pPr>
                      <a:r>
                        <a:rPr lang="en-GB" sz="1200">
                          <a:effectLst/>
                        </a:rPr>
                        <a:t>Gestion Intégrée des Ressources en Eau (MEA / DGRE)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19390675"/>
                  </a:ext>
                </a:extLst>
              </a:tr>
              <a:tr h="183453">
                <a:tc>
                  <a:txBody>
                    <a:bodyPr/>
                    <a:lstStyle/>
                    <a:p>
                      <a:pPr algn="l">
                        <a:spcAft>
                          <a:spcPts val="0"/>
                        </a:spcAft>
                      </a:pPr>
                      <a:r>
                        <a:rPr lang="en-GB" sz="1200">
                          <a:effectLst/>
                        </a:rPr>
                        <a:t>E1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GATE (CRGE)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68605" algn="l"/>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7131178"/>
                  </a:ext>
                </a:extLst>
              </a:tr>
              <a:tr h="183453">
                <a:tc>
                  <a:txBody>
                    <a:bodyPr/>
                    <a:lstStyle/>
                    <a:p>
                      <a:pPr algn="l">
                        <a:spcAft>
                          <a:spcPts val="0"/>
                        </a:spcAft>
                      </a:pPr>
                      <a:r>
                        <a:rPr lang="en-GB" sz="1200">
                          <a:effectLst/>
                        </a:rPr>
                        <a:t>E2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GATE (ATA)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52730" algn="l"/>
                        </a:tabLs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4810124"/>
                  </a:ext>
                </a:extLst>
              </a:tr>
              <a:tr h="183453">
                <a:tc>
                  <a:txBody>
                    <a:bodyPr/>
                    <a:lstStyle/>
                    <a:p>
                      <a:pPr algn="l">
                        <a:spcAft>
                          <a:spcPts val="0"/>
                        </a:spcAft>
                      </a:pPr>
                      <a:r>
                        <a:rPr lang="en-GB" sz="1200">
                          <a:effectLst/>
                        </a:rPr>
                        <a:t>E3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Livelihood and resilience (DCA)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6503222"/>
                  </a:ext>
                </a:extLst>
              </a:tr>
              <a:tr h="183453">
                <a:tc>
                  <a:txBody>
                    <a:bodyPr/>
                    <a:lstStyle/>
                    <a:p>
                      <a:pPr algn="l">
                        <a:spcAft>
                          <a:spcPts val="0"/>
                        </a:spcAft>
                      </a:pPr>
                      <a:r>
                        <a:rPr lang="en-GB" sz="1200">
                          <a:effectLst/>
                        </a:rPr>
                        <a:t>E4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Early warning systems (LDCF)</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59019337"/>
                  </a:ext>
                </a:extLst>
              </a:tr>
              <a:tr h="239399">
                <a:tc>
                  <a:txBody>
                    <a:bodyPr/>
                    <a:lstStyle/>
                    <a:p>
                      <a:pPr algn="l">
                        <a:spcAft>
                          <a:spcPts val="0"/>
                        </a:spcAft>
                      </a:pPr>
                      <a:r>
                        <a:rPr lang="en-GB" sz="1200">
                          <a:effectLst/>
                        </a:rPr>
                        <a:t>E5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Mengella Environmental Conservation and Livelihood (SSD)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03835" algn="l"/>
                        </a:tabLs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85161473"/>
                  </a:ext>
                </a:extLst>
              </a:tr>
              <a:tr h="183453">
                <a:tc>
                  <a:txBody>
                    <a:bodyPr/>
                    <a:lstStyle/>
                    <a:p>
                      <a:pPr algn="l">
                        <a:spcAft>
                          <a:spcPts val="0"/>
                        </a:spcAft>
                      </a:pPr>
                      <a:r>
                        <a:rPr lang="en-GB" sz="1200">
                          <a:effectLst/>
                        </a:rPr>
                        <a:t>K1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Northern Rangeland Trust (NRT)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171450" algn="l"/>
                          <a:tab pos="1660525" algn="r"/>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08024695"/>
                  </a:ext>
                </a:extLst>
              </a:tr>
              <a:tr h="183453">
                <a:tc>
                  <a:txBody>
                    <a:bodyPr/>
                    <a:lstStyle/>
                    <a:p>
                      <a:pPr algn="l">
                        <a:spcAft>
                          <a:spcPts val="0"/>
                        </a:spcAft>
                      </a:pPr>
                      <a:r>
                        <a:rPr lang="en-GB" sz="1200">
                          <a:effectLst/>
                        </a:rPr>
                        <a:t>K2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Water Services Trust Fund (WSTF)</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1660525" algn="r"/>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97381987"/>
                  </a:ext>
                </a:extLst>
              </a:tr>
              <a:tr h="183453">
                <a:tc>
                  <a:txBody>
                    <a:bodyPr/>
                    <a:lstStyle/>
                    <a:p>
                      <a:pPr algn="l">
                        <a:spcAft>
                          <a:spcPts val="0"/>
                        </a:spcAft>
                      </a:pPr>
                      <a:r>
                        <a:rPr lang="en-GB" sz="1200">
                          <a:effectLst/>
                        </a:rPr>
                        <a:t>K3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Greening Development (NEMA)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187960" algn="l"/>
                        </a:tabLs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9125166"/>
                  </a:ext>
                </a:extLst>
              </a:tr>
              <a:tr h="183453">
                <a:tc>
                  <a:txBody>
                    <a:bodyPr/>
                    <a:lstStyle/>
                    <a:p>
                      <a:pPr algn="l">
                        <a:spcAft>
                          <a:spcPts val="0"/>
                        </a:spcAft>
                      </a:pPr>
                      <a:r>
                        <a:rPr lang="en-GB" sz="1200">
                          <a:effectLst/>
                        </a:rPr>
                        <a:t>K4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Kenya Climate Innovation Centre (KCIC)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12090" algn="l"/>
                        </a:tabLs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7324967"/>
                  </a:ext>
                </a:extLst>
              </a:tr>
              <a:tr h="194590">
                <a:tc>
                  <a:txBody>
                    <a:bodyPr/>
                    <a:lstStyle/>
                    <a:p>
                      <a:pPr algn="l">
                        <a:spcAft>
                          <a:spcPts val="0"/>
                        </a:spcAft>
                      </a:pPr>
                      <a:r>
                        <a:rPr lang="en-GB" sz="1200">
                          <a:effectLst/>
                        </a:rPr>
                        <a:t>K5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a:effectLst/>
                        </a:rPr>
                        <a:t>Adaptation Learning Programme (ALP, CARE)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187960" algn="l"/>
                          <a:tab pos="1575435" algn="r"/>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endParaRPr lang="en-GB" sz="1200">
                        <a:effectLst/>
                        <a:latin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00533095"/>
                  </a:ext>
                </a:extLst>
              </a:tr>
              <a:tr h="225188">
                <a:tc>
                  <a:txBody>
                    <a:bodyPr/>
                    <a:lstStyle/>
                    <a:p>
                      <a:pPr algn="l">
                        <a:spcAft>
                          <a:spcPts val="0"/>
                        </a:spcAft>
                      </a:pPr>
                      <a:r>
                        <a:rPr lang="en-GB" sz="1200">
                          <a:effectLst/>
                        </a:rPr>
                        <a:t>K6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dirty="0">
                          <a:effectLst/>
                        </a:rPr>
                        <a:t>Community Development Trust Fund/Community Environment Facility (CDTF/CEF)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tabLst>
                          <a:tab pos="203835" algn="l"/>
                        </a:tabLs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94722"/>
                  </a:ext>
                </a:extLst>
              </a:tr>
              <a:tr h="79950">
                <a:tc>
                  <a:txBody>
                    <a:bodyPr/>
                    <a:lstStyle/>
                    <a:p>
                      <a:pPr algn="l">
                        <a:spcAft>
                          <a:spcPts val="0"/>
                        </a:spcAft>
                      </a:pPr>
                      <a:r>
                        <a:rPr lang="en-GB" sz="1200" dirty="0">
                          <a:effectLst/>
                        </a:rPr>
                        <a:t>K7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tc>
                <a:tc>
                  <a:txBody>
                    <a:bodyPr/>
                    <a:lstStyle/>
                    <a:p>
                      <a:pPr algn="l">
                        <a:spcAft>
                          <a:spcPts val="0"/>
                        </a:spcAft>
                      </a:pPr>
                      <a:r>
                        <a:rPr lang="en-GB" sz="1200" dirty="0">
                          <a:effectLst/>
                        </a:rPr>
                        <a:t>Office of the Prime Minister (OPM)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0554" marR="70554"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GB" sz="12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3042146"/>
                  </a:ext>
                </a:extLst>
              </a:tr>
              <a:tr h="183453">
                <a:tc>
                  <a:txBody>
                    <a:bodyPr/>
                    <a:lstStyle/>
                    <a:p>
                      <a:pPr algn="l">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R1</a:t>
                      </a:r>
                    </a:p>
                  </a:txBody>
                  <a:tcPr marL="70554" marR="70554" marT="0" marB="0"/>
                </a:tc>
                <a:tc>
                  <a:txBody>
                    <a:bodyPr/>
                    <a:lstStyle/>
                    <a:p>
                      <a:pPr algn="l">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Mangroves for the future (MFF)</a:t>
                      </a:r>
                    </a:p>
                  </a:txBody>
                  <a:tcPr marL="70554" marR="70554"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x</a:t>
                      </a:r>
                    </a:p>
                  </a:txBody>
                  <a:tcPr marL="0" marR="0" marT="0" marB="0"/>
                </a:tc>
                <a:tc>
                  <a:txBody>
                    <a:bodyPr/>
                    <a:lstStyle/>
                    <a:p>
                      <a:pPr algn="ct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x</a:t>
                      </a:r>
                    </a:p>
                  </a:txBody>
                  <a:tcPr marL="0" marR="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(x)</a:t>
                      </a:r>
                    </a:p>
                  </a:txBody>
                  <a:tcPr marL="0" marR="0" marT="0" marB="0" anchor="ctr"/>
                </a:tc>
                <a:extLst>
                  <a:ext uri="{0D108BD9-81ED-4DB2-BD59-A6C34878D82A}">
                    <a16:rowId xmlns:a16="http://schemas.microsoft.com/office/drawing/2014/main" val="2147803868"/>
                  </a:ext>
                </a:extLst>
              </a:tr>
            </a:tbl>
          </a:graphicData>
        </a:graphic>
      </p:graphicFrame>
    </p:spTree>
    <p:extLst>
      <p:ext uri="{BB962C8B-B14F-4D97-AF65-F5344CB8AC3E}">
        <p14:creationId xmlns:p14="http://schemas.microsoft.com/office/powerpoint/2010/main" val="3531645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2"/>
          </p:nvPr>
        </p:nvSpPr>
        <p:spPr>
          <a:xfrm>
            <a:off x="11657094" y="6395416"/>
            <a:ext cx="323561" cy="331756"/>
          </a:xfrm>
          <a:solidFill>
            <a:schemeClr val="bg1"/>
          </a:solidFill>
        </p:spPr>
        <p:txBody>
          <a:bodyPr/>
          <a:lstStyle/>
          <a:p>
            <a:fld id="{86CB4B4D-7CA3-9044-876B-883B54F8677D}" type="slidenum">
              <a:rPr lang="en-GB" smtClean="0"/>
              <a:pPr/>
              <a:t>4</a:t>
            </a:fld>
            <a:endParaRPr lang="en-GB" dirty="0"/>
          </a:p>
        </p:txBody>
      </p:sp>
      <p:sp>
        <p:nvSpPr>
          <p:cNvPr id="2" name="TextBox 1"/>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 messages and conclusions – resilience and climate envelope</a:t>
            </a:r>
          </a:p>
        </p:txBody>
      </p:sp>
      <p:sp>
        <p:nvSpPr>
          <p:cNvPr id="39" name="Hexagon 38">
            <a:extLst>
              <a:ext uri="{FF2B5EF4-FFF2-40B4-BE49-F238E27FC236}">
                <a16:creationId xmlns:a16="http://schemas.microsoft.com/office/drawing/2014/main" id="{7BFC9705-DEC0-475B-8AF1-7FFC90D3C820}"/>
              </a:ext>
            </a:extLst>
          </p:cNvPr>
          <p:cNvSpPr/>
          <p:nvPr/>
        </p:nvSpPr>
        <p:spPr>
          <a:xfrm rot="5400000">
            <a:off x="3431268" y="301852"/>
            <a:ext cx="1973214" cy="2686205"/>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1" name="Text Box 6">
            <a:extLst>
              <a:ext uri="{FF2B5EF4-FFF2-40B4-BE49-F238E27FC236}">
                <a16:creationId xmlns:a16="http://schemas.microsoft.com/office/drawing/2014/main" id="{F0C9EC12-222F-4A27-9660-A9E0654615E8}"/>
              </a:ext>
            </a:extLst>
          </p:cNvPr>
          <p:cNvSpPr txBox="1"/>
          <p:nvPr/>
        </p:nvSpPr>
        <p:spPr>
          <a:xfrm>
            <a:off x="3431117" y="1106676"/>
            <a:ext cx="2017183" cy="991689"/>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cs typeface="Calibri Light" panose="020F0302020204030204" pitchFamily="34" charset="0"/>
              </a:rPr>
              <a:t>The Climate Envelope did not reach its potential for innovation</a:t>
            </a:r>
          </a:p>
        </p:txBody>
      </p:sp>
      <p:sp>
        <p:nvSpPr>
          <p:cNvPr id="20" name="Hexagon 19">
            <a:extLst>
              <a:ext uri="{FF2B5EF4-FFF2-40B4-BE49-F238E27FC236}">
                <a16:creationId xmlns:a16="http://schemas.microsoft.com/office/drawing/2014/main" id="{7EFCD7B4-7163-429D-B84C-20BA1F108AE3}"/>
              </a:ext>
            </a:extLst>
          </p:cNvPr>
          <p:cNvSpPr/>
          <p:nvPr/>
        </p:nvSpPr>
        <p:spPr>
          <a:xfrm rot="5400000">
            <a:off x="603135" y="277225"/>
            <a:ext cx="1990379" cy="2688091"/>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2" name="Text Box 6">
            <a:extLst>
              <a:ext uri="{FF2B5EF4-FFF2-40B4-BE49-F238E27FC236}">
                <a16:creationId xmlns:a16="http://schemas.microsoft.com/office/drawing/2014/main" id="{634D40BF-6BD7-426B-9628-673677B13B33}"/>
              </a:ext>
            </a:extLst>
          </p:cNvPr>
          <p:cNvSpPr txBox="1"/>
          <p:nvPr/>
        </p:nvSpPr>
        <p:spPr>
          <a:xfrm>
            <a:off x="506372" y="1106676"/>
            <a:ext cx="2092880" cy="991689"/>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cs typeface="Calibri Light" panose="020F0302020204030204" pitchFamily="34" charset="0"/>
              </a:rPr>
              <a:t>Danish support enhanced the resilience of poor and vulnerable people</a:t>
            </a:r>
          </a:p>
          <a:p>
            <a:pPr algn="l"/>
            <a:endParaRPr lang="en-GB" sz="1400" dirty="0">
              <a:latin typeface="Calibri Light" panose="020F030202020403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33982984-A1FF-433F-81AE-1DCDCFAA14C5}"/>
              </a:ext>
            </a:extLst>
          </p:cNvPr>
          <p:cNvSpPr/>
          <p:nvPr/>
        </p:nvSpPr>
        <p:spPr>
          <a:xfrm>
            <a:off x="161768" y="2978087"/>
            <a:ext cx="8093231" cy="3546420"/>
          </a:xfrm>
          <a:prstGeom prst="rect">
            <a:avLst/>
          </a:prstGeom>
        </p:spPr>
        <p:txBody>
          <a:bodyPr wrap="square">
            <a:spAutoFit/>
          </a:bodyPr>
          <a:lstStyle/>
          <a:p>
            <a:pPr marL="285750" indent="-285750" algn="l">
              <a:lnSpc>
                <a:spcPct val="115000"/>
              </a:lnSpc>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The community-level interventions were in general effective at targeting and empowering vulnerable people and led to increased livelihood resilience</a:t>
            </a:r>
          </a:p>
          <a:p>
            <a:pPr marL="285750" indent="-285750" algn="l">
              <a:lnSpc>
                <a:spcPct val="115000"/>
              </a:lnSpc>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lnSpc>
                <a:spcPct val="115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Still too early to conclude on sustainability but prospects look promising </a:t>
            </a:r>
          </a:p>
          <a:p>
            <a:pPr marL="285750" indent="-285750" algn="l">
              <a:lnSpc>
                <a:spcPct val="115000"/>
              </a:lnSpc>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a:p>
            <a:pPr marL="285750" indent="-285750" algn="l">
              <a:lnSpc>
                <a:spcPct val="115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Underlying factors that were found influential: </a:t>
            </a:r>
          </a:p>
          <a:p>
            <a:pPr marL="542925" lvl="3" indent="-277813" algn="l">
              <a:lnSpc>
                <a:spcPct val="115000"/>
              </a:lnSpc>
              <a:buFont typeface="Wingdings" panose="05000000000000000000" pitchFamily="2" charset="2"/>
              <a:buChar char="Ø"/>
            </a:pPr>
            <a:r>
              <a:rPr lang="en-GB" sz="1400" dirty="0">
                <a:latin typeface="Calibri Light" panose="020F0302020204030204" pitchFamily="34" charset="0"/>
                <a:cs typeface="Calibri Light" panose="020F0302020204030204" pitchFamily="34" charset="0"/>
              </a:rPr>
              <a:t>a focus on community empowerment, capacities, institutions and participation in decision making;</a:t>
            </a:r>
          </a:p>
          <a:p>
            <a:pPr marL="542925" lvl="3" indent="-277813" algn="l">
              <a:lnSpc>
                <a:spcPct val="115000"/>
              </a:lnSpc>
              <a:buFont typeface="Wingdings" panose="05000000000000000000" pitchFamily="2" charset="2"/>
              <a:buChar char="Ø"/>
            </a:pPr>
            <a:r>
              <a:rPr lang="en-GB" sz="1400" dirty="0">
                <a:latin typeface="Calibri Light" panose="020F0302020204030204" pitchFamily="34" charset="0"/>
                <a:cs typeface="Calibri Light" panose="020F0302020204030204" pitchFamily="34" charset="0"/>
              </a:rPr>
              <a:t>engagement with key actors at the subnational level, including local governments; </a:t>
            </a:r>
          </a:p>
          <a:p>
            <a:pPr marL="542925" lvl="3" indent="-277813" algn="l">
              <a:lnSpc>
                <a:spcPct val="115000"/>
              </a:lnSpc>
              <a:buFont typeface="Wingdings" panose="05000000000000000000" pitchFamily="2" charset="2"/>
              <a:buChar char="Ø"/>
            </a:pPr>
            <a:r>
              <a:rPr lang="en-GB" sz="1400" dirty="0">
                <a:latin typeface="Calibri Light" panose="020F0302020204030204" pitchFamily="34" charset="0"/>
                <a:cs typeface="Calibri Light" panose="020F0302020204030204" pitchFamily="34" charset="0"/>
              </a:rPr>
              <a:t>facilitation of dialogue and cooperation among different stakeholders in the public and private sector; </a:t>
            </a:r>
          </a:p>
          <a:p>
            <a:pPr marL="542925" lvl="3" indent="-277813" algn="l">
              <a:lnSpc>
                <a:spcPct val="115000"/>
              </a:lnSpc>
              <a:buFont typeface="Wingdings" panose="05000000000000000000" pitchFamily="2" charset="2"/>
              <a:buChar char="Ø"/>
            </a:pPr>
            <a:r>
              <a:rPr lang="en-GB" sz="1400" dirty="0">
                <a:latin typeface="Calibri Light" panose="020F0302020204030204" pitchFamily="34" charset="0"/>
                <a:cs typeface="Calibri Light" panose="020F0302020204030204" pitchFamily="34" charset="0"/>
              </a:rPr>
              <a:t>linking to livelihoods and income streams and;</a:t>
            </a:r>
          </a:p>
          <a:p>
            <a:pPr marL="542925" lvl="3" indent="-277813" algn="l">
              <a:lnSpc>
                <a:spcPct val="115000"/>
              </a:lnSpc>
              <a:buFont typeface="Wingdings" panose="05000000000000000000" pitchFamily="2" charset="2"/>
              <a:buChar char="Ø"/>
            </a:pPr>
            <a:r>
              <a:rPr lang="en-GB" sz="1400" dirty="0">
                <a:latin typeface="Calibri Light" panose="020F0302020204030204" pitchFamily="34" charset="0"/>
                <a:cs typeface="Calibri Light" panose="020F0302020204030204" pitchFamily="34" charset="0"/>
              </a:rPr>
              <a:t>engaging in ecosystem-based approaches and natural resource management.</a:t>
            </a:r>
          </a:p>
          <a:p>
            <a:pPr marL="285750" lvl="3" indent="-285750" algn="l">
              <a:lnSpc>
                <a:spcPct val="115000"/>
              </a:lnSpc>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a:p>
            <a:pPr marL="285750" lvl="3" indent="-285750" algn="l">
              <a:lnSpc>
                <a:spcPct val="115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The level of innovation and the degree to which interventions were specific to climate change adaptation was low even for the climate envelope projects.</a:t>
            </a:r>
          </a:p>
        </p:txBody>
      </p:sp>
      <p:pic>
        <p:nvPicPr>
          <p:cNvPr id="14" name="Picture 13">
            <a:extLst>
              <a:ext uri="{FF2B5EF4-FFF2-40B4-BE49-F238E27FC236}">
                <a16:creationId xmlns:a16="http://schemas.microsoft.com/office/drawing/2014/main" id="{EB2C88FC-DFDA-4308-A840-E3EDC8FFC6FD}"/>
              </a:ext>
            </a:extLst>
          </p:cNvPr>
          <p:cNvPicPr>
            <a:picLocks noChangeAspect="1"/>
          </p:cNvPicPr>
          <p:nvPr/>
        </p:nvPicPr>
        <p:blipFill rotWithShape="1">
          <a:blip r:embed="rId3"/>
          <a:srcRect l="6095" t="30687" r="40148" b="-4500"/>
          <a:stretch/>
        </p:blipFill>
        <p:spPr>
          <a:xfrm>
            <a:off x="8585200" y="328355"/>
            <a:ext cx="3612239" cy="3710245"/>
          </a:xfrm>
          <a:prstGeom prst="rect">
            <a:avLst/>
          </a:prstGeom>
        </p:spPr>
      </p:pic>
      <p:pic>
        <p:nvPicPr>
          <p:cNvPr id="16" name="Picture 15">
            <a:extLst>
              <a:ext uri="{FF2B5EF4-FFF2-40B4-BE49-F238E27FC236}">
                <a16:creationId xmlns:a16="http://schemas.microsoft.com/office/drawing/2014/main" id="{AB9135F5-2188-4296-A354-33DDF6064E77}"/>
              </a:ext>
            </a:extLst>
          </p:cNvPr>
          <p:cNvPicPr>
            <a:picLocks noChangeAspect="1"/>
          </p:cNvPicPr>
          <p:nvPr/>
        </p:nvPicPr>
        <p:blipFill rotWithShape="1">
          <a:blip r:embed="rId4"/>
          <a:srcRect l="37208" t="16622" r="9119" b="20787"/>
          <a:stretch/>
        </p:blipFill>
        <p:spPr>
          <a:xfrm>
            <a:off x="8585200" y="3721230"/>
            <a:ext cx="3606800" cy="3124070"/>
          </a:xfrm>
          <a:prstGeom prst="rect">
            <a:avLst/>
          </a:prstGeom>
        </p:spPr>
      </p:pic>
    </p:spTree>
    <p:extLst>
      <p:ext uri="{BB962C8B-B14F-4D97-AF65-F5344CB8AC3E}">
        <p14:creationId xmlns:p14="http://schemas.microsoft.com/office/powerpoint/2010/main" val="22936886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exagon 20">
            <a:extLst>
              <a:ext uri="{FF2B5EF4-FFF2-40B4-BE49-F238E27FC236}">
                <a16:creationId xmlns:a16="http://schemas.microsoft.com/office/drawing/2014/main" id="{28E04AD9-C94B-48EF-A64E-AD54B6F44E2E}"/>
              </a:ext>
            </a:extLst>
          </p:cNvPr>
          <p:cNvSpPr/>
          <p:nvPr/>
        </p:nvSpPr>
        <p:spPr>
          <a:xfrm rot="5400000">
            <a:off x="2221193" y="1488837"/>
            <a:ext cx="1891989" cy="2834231"/>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13" name="Slide Number Placeholder 12"/>
          <p:cNvSpPr>
            <a:spLocks noGrp="1"/>
          </p:cNvSpPr>
          <p:nvPr>
            <p:ph type="sldNum" sz="quarter" idx="2"/>
          </p:nvPr>
        </p:nvSpPr>
        <p:spPr>
          <a:xfrm>
            <a:off x="11657094" y="6395416"/>
            <a:ext cx="323561" cy="331756"/>
          </a:xfrm>
          <a:solidFill>
            <a:schemeClr val="bg1"/>
          </a:solidFill>
        </p:spPr>
        <p:txBody>
          <a:bodyPr/>
          <a:lstStyle/>
          <a:p>
            <a:fld id="{86CB4B4D-7CA3-9044-876B-883B54F8677D}" type="slidenum">
              <a:rPr lang="en-GB" smtClean="0"/>
              <a:pPr/>
              <a:t>5</a:t>
            </a:fld>
            <a:endParaRPr lang="en-GB" dirty="0"/>
          </a:p>
        </p:txBody>
      </p:sp>
      <p:sp>
        <p:nvSpPr>
          <p:cNvPr id="46" name="Hexagon 45">
            <a:extLst>
              <a:ext uri="{FF2B5EF4-FFF2-40B4-BE49-F238E27FC236}">
                <a16:creationId xmlns:a16="http://schemas.microsoft.com/office/drawing/2014/main" id="{F855482F-C010-4FDD-B55A-A5C0E93A4C9E}"/>
              </a:ext>
            </a:extLst>
          </p:cNvPr>
          <p:cNvSpPr/>
          <p:nvPr/>
        </p:nvSpPr>
        <p:spPr>
          <a:xfrm rot="5400000">
            <a:off x="804078" y="23826"/>
            <a:ext cx="1891989" cy="2834231"/>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 name="TextBox 1"/>
          <p:cNvSpPr txBox="1"/>
          <p:nvPr/>
        </p:nvSpPr>
        <p:spPr>
          <a:xfrm>
            <a:off x="0" y="-51026"/>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 messages and conclusions  - transformation  </a:t>
            </a:r>
          </a:p>
        </p:txBody>
      </p:sp>
      <p:sp>
        <p:nvSpPr>
          <p:cNvPr id="8" name="Text Box 6">
            <a:extLst>
              <a:ext uri="{FF2B5EF4-FFF2-40B4-BE49-F238E27FC236}">
                <a16:creationId xmlns:a16="http://schemas.microsoft.com/office/drawing/2014/main" id="{DA967020-A23D-4674-BA76-983CE07CE728}"/>
              </a:ext>
            </a:extLst>
          </p:cNvPr>
          <p:cNvSpPr txBox="1"/>
          <p:nvPr/>
        </p:nvSpPr>
        <p:spPr>
          <a:xfrm>
            <a:off x="820133" y="927843"/>
            <a:ext cx="1796067" cy="940078"/>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ea typeface="Times New Roman" panose="02020603050405020304" pitchFamily="18" charset="0"/>
                <a:cs typeface="Calibri Light" panose="020F0302020204030204" pitchFamily="34" charset="0"/>
              </a:rPr>
              <a:t>Transformation proved to be a highly ambitious goal</a:t>
            </a:r>
          </a:p>
        </p:txBody>
      </p:sp>
      <p:sp>
        <p:nvSpPr>
          <p:cNvPr id="3" name="Rectangle 2">
            <a:extLst>
              <a:ext uri="{FF2B5EF4-FFF2-40B4-BE49-F238E27FC236}">
                <a16:creationId xmlns:a16="http://schemas.microsoft.com/office/drawing/2014/main" id="{2F539F3F-F7E5-47C0-81E2-97365935FADC}"/>
              </a:ext>
            </a:extLst>
          </p:cNvPr>
          <p:cNvSpPr/>
          <p:nvPr/>
        </p:nvSpPr>
        <p:spPr>
          <a:xfrm>
            <a:off x="134989" y="3889904"/>
            <a:ext cx="6064397" cy="3053913"/>
          </a:xfrm>
          <a:prstGeom prst="rect">
            <a:avLst/>
          </a:prstGeom>
        </p:spPr>
        <p:txBody>
          <a:bodyPr wrap="square">
            <a:spAutoFit/>
          </a:bodyPr>
          <a:lstStyle/>
          <a:p>
            <a:pPr marL="285750" indent="-285750" algn="l">
              <a:lnSpc>
                <a:spcPct val="115000"/>
              </a:lnSpc>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Making a significant contribution to transformation dependent on committed national and local leadership in partner countries</a:t>
            </a:r>
          </a:p>
          <a:p>
            <a:pPr marL="285750" indent="-285750" algn="l">
              <a:lnSpc>
                <a:spcPct val="115000"/>
              </a:lnSpc>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lnSpc>
                <a:spcPct val="115000"/>
              </a:lnSpc>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The scale of the needs is proving challenging to achieve with the resources available to Denmark </a:t>
            </a:r>
          </a:p>
          <a:p>
            <a:pPr marL="285750" indent="-285750" algn="l">
              <a:lnSpc>
                <a:spcPct val="115000"/>
              </a:lnSpc>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lnSpc>
                <a:spcPct val="115000"/>
              </a:lnSpc>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The most promising potential for transformation is  a programmatic approach has been adopted that responds to national incentives. </a:t>
            </a:r>
          </a:p>
          <a:p>
            <a:pPr marL="285750" indent="-285750" algn="l">
              <a:lnSpc>
                <a:spcPct val="115000"/>
              </a:lnSpc>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lnSpc>
                <a:spcPct val="115000"/>
              </a:lnSpc>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However, the sustainability of many such initiatives is often still in doubt without continuing external assistance.</a:t>
            </a:r>
          </a:p>
          <a:p>
            <a:pPr marL="285750" indent="-285750" algn="l">
              <a:lnSpc>
                <a:spcPct val="115000"/>
              </a:lnSpc>
              <a:buFont typeface="Arial" panose="020B0604020202020204" pitchFamily="34" charset="0"/>
              <a:buChar char="•"/>
            </a:pPr>
            <a:endParaRPr lang="en-GB" sz="14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1" name="Text Box 6">
            <a:extLst>
              <a:ext uri="{FF2B5EF4-FFF2-40B4-BE49-F238E27FC236}">
                <a16:creationId xmlns:a16="http://schemas.microsoft.com/office/drawing/2014/main" id="{F0C9EC12-222F-4A27-9660-A9E0654615E8}"/>
              </a:ext>
            </a:extLst>
          </p:cNvPr>
          <p:cNvSpPr txBox="1"/>
          <p:nvPr/>
        </p:nvSpPr>
        <p:spPr>
          <a:xfrm>
            <a:off x="2156075" y="2386936"/>
            <a:ext cx="2139489" cy="986928"/>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cs typeface="Calibri Light" panose="020F0302020204030204" pitchFamily="34" charset="0"/>
              </a:rPr>
              <a:t>Securing sustainability has been the weakest element in promotion of transformation</a:t>
            </a:r>
          </a:p>
        </p:txBody>
      </p:sp>
      <p:pic>
        <p:nvPicPr>
          <p:cNvPr id="22" name="Image 8">
            <a:extLst>
              <a:ext uri="{FF2B5EF4-FFF2-40B4-BE49-F238E27FC236}">
                <a16:creationId xmlns:a16="http://schemas.microsoft.com/office/drawing/2014/main" id="{9293D2E6-988E-473B-A134-667FAAC66658}"/>
              </a:ext>
            </a:extLst>
          </p:cNvPr>
          <p:cNvPicPr/>
          <p:nvPr/>
        </p:nvPicPr>
        <p:blipFill rotWithShape="1">
          <a:blip r:embed="rId3">
            <a:extLst>
              <a:ext uri="{28A0092B-C50C-407E-A947-70E740481C1C}">
                <a14:useLocalDpi xmlns:a14="http://schemas.microsoft.com/office/drawing/2010/main" val="0"/>
              </a:ext>
            </a:extLst>
          </a:blip>
          <a:srcRect l="22470" t="15371" r="19734" b="31568"/>
          <a:stretch/>
        </p:blipFill>
        <p:spPr bwMode="auto">
          <a:xfrm>
            <a:off x="8331200" y="280730"/>
            <a:ext cx="3860800" cy="3489971"/>
          </a:xfrm>
          <a:prstGeom prst="rect">
            <a:avLst/>
          </a:prstGeom>
          <a:noFill/>
          <a:ln>
            <a:noFill/>
          </a:ln>
        </p:spPr>
      </p:pic>
      <p:pic>
        <p:nvPicPr>
          <p:cNvPr id="23" name="Image 7">
            <a:extLst>
              <a:ext uri="{FF2B5EF4-FFF2-40B4-BE49-F238E27FC236}">
                <a16:creationId xmlns:a16="http://schemas.microsoft.com/office/drawing/2014/main" id="{EBA6DAAD-6349-4016-A4D8-1B93670885F1}"/>
              </a:ext>
            </a:extLst>
          </p:cNvPr>
          <p:cNvPicPr/>
          <p:nvPr/>
        </p:nvPicPr>
        <p:blipFill rotWithShape="1">
          <a:blip r:embed="rId4" cstate="print">
            <a:extLst>
              <a:ext uri="{28A0092B-C50C-407E-A947-70E740481C1C}">
                <a14:useLocalDpi xmlns:a14="http://schemas.microsoft.com/office/drawing/2010/main" val="0"/>
              </a:ext>
            </a:extLst>
          </a:blip>
          <a:srcRect l="24247" r="13387" b="27075"/>
          <a:stretch/>
        </p:blipFill>
        <p:spPr bwMode="auto">
          <a:xfrm>
            <a:off x="8331200" y="3574797"/>
            <a:ext cx="3860800" cy="3283203"/>
          </a:xfrm>
          <a:prstGeom prst="rect">
            <a:avLst/>
          </a:prstGeom>
          <a:noFill/>
          <a:ln>
            <a:noFill/>
          </a:ln>
        </p:spPr>
      </p:pic>
    </p:spTree>
    <p:extLst>
      <p:ext uri="{BB962C8B-B14F-4D97-AF65-F5344CB8AC3E}">
        <p14:creationId xmlns:p14="http://schemas.microsoft.com/office/powerpoint/2010/main" val="5820231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Hexagon 34">
            <a:extLst>
              <a:ext uri="{FF2B5EF4-FFF2-40B4-BE49-F238E27FC236}">
                <a16:creationId xmlns:a16="http://schemas.microsoft.com/office/drawing/2014/main" id="{6B6594B3-19B9-4413-914D-3B787AE5FAA8}"/>
              </a:ext>
            </a:extLst>
          </p:cNvPr>
          <p:cNvSpPr/>
          <p:nvPr/>
        </p:nvSpPr>
        <p:spPr>
          <a:xfrm rot="5400000">
            <a:off x="3033551" y="1790997"/>
            <a:ext cx="1954767" cy="2723432"/>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34" name="Hexagon 33">
            <a:extLst>
              <a:ext uri="{FF2B5EF4-FFF2-40B4-BE49-F238E27FC236}">
                <a16:creationId xmlns:a16="http://schemas.microsoft.com/office/drawing/2014/main" id="{67D4C7AB-0091-47AB-B4EE-6D862D59A5D5}"/>
              </a:ext>
            </a:extLst>
          </p:cNvPr>
          <p:cNvSpPr/>
          <p:nvPr/>
        </p:nvSpPr>
        <p:spPr>
          <a:xfrm rot="5400000">
            <a:off x="4545875" y="239291"/>
            <a:ext cx="1954767" cy="2723432"/>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13" name="Slide Number Placeholder 12"/>
          <p:cNvSpPr>
            <a:spLocks noGrp="1"/>
          </p:cNvSpPr>
          <p:nvPr>
            <p:ph type="sldNum" sz="quarter" idx="2"/>
          </p:nvPr>
        </p:nvSpPr>
        <p:spPr>
          <a:xfrm>
            <a:off x="11657094" y="6395416"/>
            <a:ext cx="323561" cy="331756"/>
          </a:xfrm>
          <a:solidFill>
            <a:schemeClr val="bg1"/>
          </a:solidFill>
        </p:spPr>
        <p:txBody>
          <a:bodyPr/>
          <a:lstStyle/>
          <a:p>
            <a:fld id="{86CB4B4D-7CA3-9044-876B-883B54F8677D}" type="slidenum">
              <a:rPr lang="en-GB" smtClean="0"/>
              <a:pPr/>
              <a:t>6</a:t>
            </a:fld>
            <a:endParaRPr lang="en-GB" dirty="0"/>
          </a:p>
        </p:txBody>
      </p:sp>
      <p:sp>
        <p:nvSpPr>
          <p:cNvPr id="46" name="Hexagon 45">
            <a:extLst>
              <a:ext uri="{FF2B5EF4-FFF2-40B4-BE49-F238E27FC236}">
                <a16:creationId xmlns:a16="http://schemas.microsoft.com/office/drawing/2014/main" id="{F855482F-C010-4FDD-B55A-A5C0E93A4C9E}"/>
              </a:ext>
            </a:extLst>
          </p:cNvPr>
          <p:cNvSpPr/>
          <p:nvPr/>
        </p:nvSpPr>
        <p:spPr>
          <a:xfrm rot="5400000">
            <a:off x="1722945" y="239289"/>
            <a:ext cx="1954767" cy="2723432"/>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 name="TextBox 1"/>
          <p:cNvSpPr txBox="1"/>
          <p:nvPr/>
        </p:nvSpPr>
        <p:spPr>
          <a:xfrm>
            <a:off x="0" y="-4912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 messages and conclusions – global landscape  </a:t>
            </a:r>
          </a:p>
        </p:txBody>
      </p:sp>
      <p:sp>
        <p:nvSpPr>
          <p:cNvPr id="8" name="Text Box 6">
            <a:extLst>
              <a:ext uri="{FF2B5EF4-FFF2-40B4-BE49-F238E27FC236}">
                <a16:creationId xmlns:a16="http://schemas.microsoft.com/office/drawing/2014/main" id="{DA967020-A23D-4674-BA76-983CE07CE728}"/>
              </a:ext>
            </a:extLst>
          </p:cNvPr>
          <p:cNvSpPr txBox="1"/>
          <p:nvPr/>
        </p:nvSpPr>
        <p:spPr>
          <a:xfrm>
            <a:off x="1792582" y="1058232"/>
            <a:ext cx="1713275" cy="875590"/>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ea typeface="Times New Roman" panose="02020603050405020304" pitchFamily="18" charset="0"/>
                <a:cs typeface="Calibri Light" panose="020F0302020204030204" pitchFamily="34" charset="0"/>
              </a:rPr>
              <a:t>Denmark contributed to the global landscape …</a:t>
            </a:r>
          </a:p>
        </p:txBody>
      </p:sp>
      <p:sp>
        <p:nvSpPr>
          <p:cNvPr id="3" name="Rectangle 2">
            <a:extLst>
              <a:ext uri="{FF2B5EF4-FFF2-40B4-BE49-F238E27FC236}">
                <a16:creationId xmlns:a16="http://schemas.microsoft.com/office/drawing/2014/main" id="{2F539F3F-F7E5-47C0-81E2-97365935FADC}"/>
              </a:ext>
            </a:extLst>
          </p:cNvPr>
          <p:cNvSpPr/>
          <p:nvPr/>
        </p:nvSpPr>
        <p:spPr>
          <a:xfrm>
            <a:off x="273205" y="4279609"/>
            <a:ext cx="7910149" cy="2462213"/>
          </a:xfrm>
          <a:prstGeom prst="rect">
            <a:avLst/>
          </a:prstGeom>
        </p:spPr>
        <p:txBody>
          <a:bodyPr wrap="square">
            <a:spAutoFit/>
          </a:bodyPr>
          <a:lstStyle/>
          <a:p>
            <a:pPr marL="285750" indent="-285750" algn="l">
              <a:buFont typeface="Arial" panose="020B0604020202020204" pitchFamily="34" charset="0"/>
              <a:buChar char="•"/>
            </a:pPr>
            <a:r>
              <a:rPr lang="en-GB" sz="1400" dirty="0">
                <a:latin typeface="Calibri Light" panose="020F0302020204030204" pitchFamily="34" charset="0"/>
                <a:ea typeface="Times New Roman" panose="02020603050405020304" pitchFamily="18" charset="0"/>
                <a:cs typeface="Calibri Light" panose="020F0302020204030204" pitchFamily="34" charset="0"/>
              </a:rPr>
              <a:t>Danish engagement with the global landscape has demonstrated influence on the multi-lateral interventions that it contributes to – % of climate co-benefits/M&amp;E </a:t>
            </a:r>
          </a:p>
          <a:p>
            <a:pPr marL="285750" indent="-285750" algn="l">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l">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There has been relatively little learning within Danida due to missing mechanisms for sharing and resource constraints</a:t>
            </a:r>
            <a:r>
              <a:rPr lang="en-GB" sz="1400" dirty="0">
                <a:latin typeface="Garamond" panose="02020404030301010803" pitchFamily="18" charset="0"/>
                <a:ea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endParaRPr lang="en-GB" sz="1400" dirty="0">
              <a:latin typeface="Garamond" panose="02020404030301010803" pitchFamily="18"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Danish capacity and readiness to influence the global adaptation and development agenda, although threatened by dwindling resources, shows potential through mobilising Danish research as well as experience within the public and private sectors.</a:t>
            </a:r>
          </a:p>
          <a:p>
            <a:pPr algn="l"/>
            <a:endParaRPr lang="en-GB" sz="1400" dirty="0">
              <a:latin typeface="Garamond" panose="02020404030301010803" pitchFamily="18"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41" name="Text Box 6">
            <a:extLst>
              <a:ext uri="{FF2B5EF4-FFF2-40B4-BE49-F238E27FC236}">
                <a16:creationId xmlns:a16="http://schemas.microsoft.com/office/drawing/2014/main" id="{F0C9EC12-222F-4A27-9660-A9E0654615E8}"/>
              </a:ext>
            </a:extLst>
          </p:cNvPr>
          <p:cNvSpPr txBox="1"/>
          <p:nvPr/>
        </p:nvSpPr>
        <p:spPr>
          <a:xfrm>
            <a:off x="4502825" y="1058943"/>
            <a:ext cx="2040866" cy="1033304"/>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cs typeface="Calibri Light" panose="020F0302020204030204" pitchFamily="34" charset="0"/>
              </a:rPr>
              <a:t>…but the internal learning and experience exchange was weak</a:t>
            </a:r>
          </a:p>
        </p:txBody>
      </p:sp>
      <p:sp>
        <p:nvSpPr>
          <p:cNvPr id="22" name="Text Box 6">
            <a:extLst>
              <a:ext uri="{FF2B5EF4-FFF2-40B4-BE49-F238E27FC236}">
                <a16:creationId xmlns:a16="http://schemas.microsoft.com/office/drawing/2014/main" id="{634D40BF-6BD7-426B-9628-673677B13B33}"/>
              </a:ext>
            </a:extLst>
          </p:cNvPr>
          <p:cNvSpPr txBox="1"/>
          <p:nvPr/>
        </p:nvSpPr>
        <p:spPr>
          <a:xfrm>
            <a:off x="2938877" y="2604407"/>
            <a:ext cx="2288072" cy="1039546"/>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400" dirty="0">
                <a:latin typeface="Calibri Light" panose="020F0302020204030204" pitchFamily="34" charset="0"/>
                <a:cs typeface="Calibri Light" panose="020F0302020204030204" pitchFamily="34" charset="0"/>
              </a:rPr>
              <a:t>Danish public and private sector skills were mobilised but more for mitigation than adaptation.</a:t>
            </a:r>
          </a:p>
          <a:p>
            <a:pPr algn="l"/>
            <a:endParaRPr lang="en-GB" sz="1400" dirty="0">
              <a:latin typeface="Calibri Light" panose="020F0302020204030204" pitchFamily="34" charset="0"/>
              <a:cs typeface="Calibri Light" panose="020F0302020204030204" pitchFamily="34" charset="0"/>
            </a:endParaRPr>
          </a:p>
        </p:txBody>
      </p:sp>
      <p:pic>
        <p:nvPicPr>
          <p:cNvPr id="36" name="Image 14">
            <a:extLst>
              <a:ext uri="{FF2B5EF4-FFF2-40B4-BE49-F238E27FC236}">
                <a16:creationId xmlns:a16="http://schemas.microsoft.com/office/drawing/2014/main" id="{F253FE24-5249-4507-8752-4BC1A37F3880}"/>
              </a:ext>
            </a:extLst>
          </p:cNvPr>
          <p:cNvPicPr/>
          <p:nvPr/>
        </p:nvPicPr>
        <p:blipFill rotWithShape="1">
          <a:blip r:embed="rId3">
            <a:extLst>
              <a:ext uri="{28A0092B-C50C-407E-A947-70E740481C1C}">
                <a14:useLocalDpi xmlns:a14="http://schemas.microsoft.com/office/drawing/2010/main" val="0"/>
              </a:ext>
            </a:extLst>
          </a:blip>
          <a:srcRect l="19853" t="3389" r="6862"/>
          <a:stretch/>
        </p:blipFill>
        <p:spPr bwMode="auto">
          <a:xfrm>
            <a:off x="8394699" y="3631951"/>
            <a:ext cx="3797301" cy="3226049"/>
          </a:xfrm>
          <a:prstGeom prst="rect">
            <a:avLst/>
          </a:prstGeom>
          <a:noFill/>
          <a:ln>
            <a:noFill/>
          </a:ln>
        </p:spPr>
      </p:pic>
      <p:pic>
        <p:nvPicPr>
          <p:cNvPr id="38" name="Picture 37" descr="A group of people sitting at a park&#10;&#10;Description automatically generated">
            <a:extLst>
              <a:ext uri="{FF2B5EF4-FFF2-40B4-BE49-F238E27FC236}">
                <a16:creationId xmlns:a16="http://schemas.microsoft.com/office/drawing/2014/main" id="{A4C503AA-6B15-4A10-86AA-281CB29EEE7E}"/>
              </a:ext>
            </a:extLst>
          </p:cNvPr>
          <p:cNvPicPr/>
          <p:nvPr/>
        </p:nvPicPr>
        <p:blipFill rotWithShape="1">
          <a:blip r:embed="rId4"/>
          <a:srcRect l="8040" t="11768" r="18676"/>
          <a:stretch/>
        </p:blipFill>
        <p:spPr>
          <a:xfrm>
            <a:off x="8394700" y="280039"/>
            <a:ext cx="3797300" cy="3351912"/>
          </a:xfrm>
          <a:prstGeom prst="rect">
            <a:avLst/>
          </a:prstGeom>
        </p:spPr>
      </p:pic>
    </p:spTree>
    <p:extLst>
      <p:ext uri="{BB962C8B-B14F-4D97-AF65-F5344CB8AC3E}">
        <p14:creationId xmlns:p14="http://schemas.microsoft.com/office/powerpoint/2010/main" val="11978911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2"/>
          </p:nvPr>
        </p:nvSpPr>
        <p:spPr>
          <a:xfrm>
            <a:off x="11657094" y="6395416"/>
            <a:ext cx="323561" cy="331756"/>
          </a:xfrm>
          <a:solidFill>
            <a:schemeClr val="bg1"/>
          </a:solidFill>
        </p:spPr>
        <p:txBody>
          <a:bodyPr/>
          <a:lstStyle/>
          <a:p>
            <a:fld id="{86CB4B4D-7CA3-9044-876B-883B54F8677D}" type="slidenum">
              <a:rPr lang="en-GB" smtClean="0"/>
              <a:pPr/>
              <a:t>7</a:t>
            </a:fld>
            <a:endParaRPr lang="en-GB" dirty="0"/>
          </a:p>
        </p:txBody>
      </p:sp>
      <p:sp>
        <p:nvSpPr>
          <p:cNvPr id="46" name="Hexagon 45">
            <a:extLst>
              <a:ext uri="{FF2B5EF4-FFF2-40B4-BE49-F238E27FC236}">
                <a16:creationId xmlns:a16="http://schemas.microsoft.com/office/drawing/2014/main" id="{F855482F-C010-4FDD-B55A-A5C0E93A4C9E}"/>
              </a:ext>
            </a:extLst>
          </p:cNvPr>
          <p:cNvSpPr/>
          <p:nvPr/>
        </p:nvSpPr>
        <p:spPr>
          <a:xfrm rot="5400000">
            <a:off x="880330" y="-15359"/>
            <a:ext cx="2365046" cy="3723579"/>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 name="TextBox 1"/>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 messages and conclusions  - modalities </a:t>
            </a:r>
          </a:p>
        </p:txBody>
      </p:sp>
      <p:sp>
        <p:nvSpPr>
          <p:cNvPr id="8" name="Text Box 6">
            <a:extLst>
              <a:ext uri="{FF2B5EF4-FFF2-40B4-BE49-F238E27FC236}">
                <a16:creationId xmlns:a16="http://schemas.microsoft.com/office/drawing/2014/main" id="{DA967020-A23D-4674-BA76-983CE07CE728}"/>
              </a:ext>
            </a:extLst>
          </p:cNvPr>
          <p:cNvSpPr txBox="1"/>
          <p:nvPr/>
        </p:nvSpPr>
        <p:spPr>
          <a:xfrm>
            <a:off x="737620" y="1130506"/>
            <a:ext cx="2663115" cy="1396258"/>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600" dirty="0">
                <a:latin typeface="Calibri Light" panose="020F0302020204030204" pitchFamily="34" charset="0"/>
                <a:ea typeface="Times New Roman" panose="02020603050405020304" pitchFamily="18" charset="0"/>
                <a:cs typeface="Calibri Light" panose="020F0302020204030204" pitchFamily="34" charset="0"/>
              </a:rPr>
              <a:t>Using a mix of modalities enabled Denmark to engage at different levels although the potential was not fully used</a:t>
            </a:r>
          </a:p>
        </p:txBody>
      </p:sp>
      <p:graphicFrame>
        <p:nvGraphicFramePr>
          <p:cNvPr id="12" name="Table 11">
            <a:extLst>
              <a:ext uri="{FF2B5EF4-FFF2-40B4-BE49-F238E27FC236}">
                <a16:creationId xmlns:a16="http://schemas.microsoft.com/office/drawing/2014/main" id="{37E866B8-5AE3-42D4-8F1C-FF9911CE9F1D}"/>
              </a:ext>
            </a:extLst>
          </p:cNvPr>
          <p:cNvGraphicFramePr>
            <a:graphicFrameLocks noGrp="1"/>
          </p:cNvGraphicFramePr>
          <p:nvPr>
            <p:extLst>
              <p:ext uri="{D42A27DB-BD31-4B8C-83A1-F6EECF244321}">
                <p14:modId xmlns:p14="http://schemas.microsoft.com/office/powerpoint/2010/main" val="2599106785"/>
              </p:ext>
            </p:extLst>
          </p:nvPr>
        </p:nvGraphicFramePr>
        <p:xfrm>
          <a:off x="4216998" y="657963"/>
          <a:ext cx="7854766" cy="1435227"/>
        </p:xfrm>
        <a:graphic>
          <a:graphicData uri="http://schemas.openxmlformats.org/drawingml/2006/table">
            <a:tbl>
              <a:tblPr firstRow="1" firstCol="1" bandRow="1">
                <a:tableStyleId>{5940675A-B579-460E-94D1-54222C63F5DA}</a:tableStyleId>
              </a:tblPr>
              <a:tblGrid>
                <a:gridCol w="772678">
                  <a:extLst>
                    <a:ext uri="{9D8B030D-6E8A-4147-A177-3AD203B41FA5}">
                      <a16:colId xmlns:a16="http://schemas.microsoft.com/office/drawing/2014/main" val="2543742014"/>
                    </a:ext>
                  </a:extLst>
                </a:gridCol>
                <a:gridCol w="3518381">
                  <a:extLst>
                    <a:ext uri="{9D8B030D-6E8A-4147-A177-3AD203B41FA5}">
                      <a16:colId xmlns:a16="http://schemas.microsoft.com/office/drawing/2014/main" val="3184678914"/>
                    </a:ext>
                  </a:extLst>
                </a:gridCol>
                <a:gridCol w="3563707">
                  <a:extLst>
                    <a:ext uri="{9D8B030D-6E8A-4147-A177-3AD203B41FA5}">
                      <a16:colId xmlns:a16="http://schemas.microsoft.com/office/drawing/2014/main" val="2024784695"/>
                    </a:ext>
                  </a:extLst>
                </a:gridCol>
              </a:tblGrid>
              <a:tr h="0">
                <a:tc>
                  <a:txBody>
                    <a:bodyPr/>
                    <a:lstStyle/>
                    <a:p>
                      <a:pPr algn="l"/>
                      <a:endParaRPr lang="en-GB"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15000"/>
                        </a:lnSpc>
                        <a:buFont typeface="Symbol" panose="05050102010706020507" pitchFamily="18" charset="2"/>
                        <a:buNone/>
                      </a:pPr>
                      <a:r>
                        <a:rPr lang="en-GB" sz="1200" dirty="0">
                          <a:effectLst/>
                          <a:latin typeface="Calibri Light" panose="020F0302020204030204" pitchFamily="34" charset="0"/>
                          <a:ea typeface="Times New Roman" panose="02020603050405020304" pitchFamily="18" charset="0"/>
                          <a:cs typeface="Calibri Light" panose="020F0302020204030204" pitchFamily="34" charset="0"/>
                        </a:rPr>
                        <a:t>Advantages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10848" rtl="0" latinLnBrk="0">
                        <a:lnSpc>
                          <a:spcPct val="115000"/>
                        </a:lnSpc>
                        <a:spcBef>
                          <a:spcPts val="0"/>
                        </a:spcBef>
                        <a:spcAft>
                          <a:spcPts val="0"/>
                        </a:spcAft>
                        <a:buClrTx/>
                        <a:buSzTx/>
                        <a:buFont typeface="Symbol" panose="05050102010706020507" pitchFamily="18" charset="2"/>
                        <a:buNone/>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Disadvantages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4628130"/>
                  </a:ext>
                </a:extLst>
              </a:tr>
              <a:tr h="0">
                <a:tc>
                  <a:txBody>
                    <a:bodyPr/>
                    <a:lstStyle/>
                    <a:p>
                      <a:pPr algn="l"/>
                      <a:endParaRPr lang="en-GB"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lvl="0" indent="-85725" algn="l">
                        <a:lnSpc>
                          <a:spcPct val="115000"/>
                        </a:lnSpc>
                        <a:buFont typeface="Symbol" panose="05050102010706020507" pitchFamily="18" charset="2"/>
                        <a:buChar char=""/>
                      </a:pPr>
                      <a:endParaRPr lang="en-GB"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endPar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67802"/>
                  </a:ext>
                </a:extLst>
              </a:tr>
              <a:tr h="0">
                <a:tc>
                  <a:txBody>
                    <a:bodyPr/>
                    <a:lstStyle/>
                    <a:p>
                      <a:pPr algn="l"/>
                      <a:r>
                        <a:rPr lang="en-GB" sz="1200" dirty="0">
                          <a:effectLst/>
                          <a:latin typeface="Calibri Light" panose="020F0302020204030204" pitchFamily="34" charset="0"/>
                          <a:cs typeface="Calibri Light" panose="020F0302020204030204" pitchFamily="34" charset="0"/>
                        </a:rPr>
                        <a:t>Climate Envelope</a:t>
                      </a:r>
                      <a:endParaRPr lang="en-GB"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85725" lvl="0" indent="-85725" algn="l">
                        <a:lnSpc>
                          <a:spcPct val="115000"/>
                        </a:lnSpc>
                        <a:buFont typeface="Symbol" panose="05050102010706020507" pitchFamily="18" charset="2"/>
                        <a:buChar char=""/>
                      </a:pPr>
                      <a:r>
                        <a:rPr lang="en-GB" sz="1200" dirty="0">
                          <a:effectLst/>
                          <a:latin typeface="Calibri Light" panose="020F0302020204030204" pitchFamily="34" charset="0"/>
                          <a:cs typeface="Calibri Light" panose="020F0302020204030204" pitchFamily="34" charset="0"/>
                        </a:rPr>
                        <a:t>The principles provided strategic guidance  -2016</a:t>
                      </a:r>
                    </a:p>
                    <a:p>
                      <a:pPr marL="85725" lvl="0" indent="-85725" algn="l">
                        <a:lnSpc>
                          <a:spcPct val="115000"/>
                        </a:lnSpc>
                        <a:buFont typeface="Symbol" panose="05050102010706020507" pitchFamily="18" charset="2"/>
                        <a:buChar char=""/>
                      </a:pPr>
                      <a:r>
                        <a:rPr lang="en-GB" sz="1200" dirty="0">
                          <a:effectLst/>
                          <a:latin typeface="Calibri Light" panose="020F0302020204030204" pitchFamily="34" charset="0"/>
                          <a:cs typeface="Calibri Light" panose="020F0302020204030204" pitchFamily="34" charset="0"/>
                        </a:rPr>
                        <a:t>Has demonstrated </a:t>
                      </a:r>
                      <a:r>
                        <a:rPr lang="en-GB" sz="1200" u="sng" dirty="0">
                          <a:effectLst/>
                          <a:latin typeface="Calibri Light" panose="020F0302020204030204" pitchFamily="34" charset="0"/>
                          <a:cs typeface="Calibri Light" panose="020F0302020204030204" pitchFamily="34" charset="0"/>
                        </a:rPr>
                        <a:t>potential</a:t>
                      </a:r>
                      <a:r>
                        <a:rPr lang="en-GB" sz="1200" dirty="0">
                          <a:effectLst/>
                          <a:latin typeface="Calibri Light" panose="020F0302020204030204" pitchFamily="34" charset="0"/>
                          <a:cs typeface="Calibri Light" panose="020F0302020204030204" pitchFamily="34" charset="0"/>
                        </a:rPr>
                        <a:t> for innovation</a:t>
                      </a:r>
                    </a:p>
                    <a:p>
                      <a:pPr marL="85725" lvl="0" indent="-85725" algn="l">
                        <a:lnSpc>
                          <a:spcPct val="115000"/>
                        </a:lnSpc>
                        <a:buFont typeface="Symbol" panose="05050102010706020507" pitchFamily="18" charset="2"/>
                        <a:buChar char=""/>
                      </a:pPr>
                      <a:r>
                        <a:rPr lang="en-GB" sz="1200" dirty="0">
                          <a:effectLst/>
                          <a:latin typeface="Calibri Light" panose="020F0302020204030204" pitchFamily="34" charset="0"/>
                          <a:cs typeface="Calibri Light" panose="020F0302020204030204" pitchFamily="34" charset="0"/>
                        </a:rPr>
                        <a:t>Able to support at regional and global level</a:t>
                      </a:r>
                    </a:p>
                    <a:p>
                      <a:pPr marL="85725" lvl="0" indent="-85725" algn="l">
                        <a:lnSpc>
                          <a:spcPct val="115000"/>
                        </a:lnSpc>
                        <a:buFont typeface="Symbol" panose="05050102010706020507" pitchFamily="18" charset="2"/>
                        <a:buChar char=""/>
                      </a:pPr>
                      <a:r>
                        <a:rPr lang="en-GB" sz="1200" dirty="0">
                          <a:effectLst/>
                          <a:latin typeface="Calibri Light" panose="020F0302020204030204" pitchFamily="34" charset="0"/>
                          <a:cs typeface="Calibri Light" panose="020F0302020204030204" pitchFamily="34" charset="0"/>
                        </a:rPr>
                        <a:t>Started new partnerships beyond bilateral funding  </a:t>
                      </a:r>
                    </a:p>
                    <a:p>
                      <a:pPr marL="85725" lvl="0" indent="-85725" algn="l">
                        <a:lnSpc>
                          <a:spcPct val="115000"/>
                        </a:lnSpc>
                        <a:buFont typeface="Symbol" panose="05050102010706020507" pitchFamily="18" charset="2"/>
                        <a:buChar char=""/>
                      </a:pPr>
                      <a:r>
                        <a:rPr lang="en-GB" sz="1200" dirty="0">
                          <a:effectLst/>
                          <a:latin typeface="Calibri Light" panose="020F0302020204030204" pitchFamily="34" charset="0"/>
                          <a:cs typeface="Calibri Light" panose="020F0302020204030204" pitchFamily="34" charset="0"/>
                        </a:rPr>
                        <a:t>Has built on bilateral analysis and partnerships</a:t>
                      </a:r>
                      <a:endParaRPr lang="en-GB"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Tends to lead to a project approach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Envelope principles not fully adhered to in practice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Institutional mitigation bias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Did not draw on Danish adaptation skills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Difficult to mobilise added value potential </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113008"/>
                  </a:ext>
                </a:extLst>
              </a:tr>
            </a:tbl>
          </a:graphicData>
        </a:graphic>
      </p:graphicFrame>
      <p:graphicFrame>
        <p:nvGraphicFramePr>
          <p:cNvPr id="14" name="Table 13">
            <a:extLst>
              <a:ext uri="{FF2B5EF4-FFF2-40B4-BE49-F238E27FC236}">
                <a16:creationId xmlns:a16="http://schemas.microsoft.com/office/drawing/2014/main" id="{88B94604-8BD0-4510-8129-2353971DE272}"/>
              </a:ext>
            </a:extLst>
          </p:cNvPr>
          <p:cNvGraphicFramePr>
            <a:graphicFrameLocks noGrp="1"/>
          </p:cNvGraphicFramePr>
          <p:nvPr>
            <p:extLst>
              <p:ext uri="{D42A27DB-BD31-4B8C-83A1-F6EECF244321}">
                <p14:modId xmlns:p14="http://schemas.microsoft.com/office/powerpoint/2010/main" val="3942434792"/>
              </p:ext>
            </p:extLst>
          </p:nvPr>
        </p:nvGraphicFramePr>
        <p:xfrm>
          <a:off x="4216998" y="2166257"/>
          <a:ext cx="7854766" cy="1249553"/>
        </p:xfrm>
        <a:graphic>
          <a:graphicData uri="http://schemas.openxmlformats.org/drawingml/2006/table">
            <a:tbl>
              <a:tblPr firstRow="1" firstCol="1" bandRow="1">
                <a:tableStyleId>{5940675A-B579-460E-94D1-54222C63F5DA}</a:tableStyleId>
              </a:tblPr>
              <a:tblGrid>
                <a:gridCol w="748407">
                  <a:extLst>
                    <a:ext uri="{9D8B030D-6E8A-4147-A177-3AD203B41FA5}">
                      <a16:colId xmlns:a16="http://schemas.microsoft.com/office/drawing/2014/main" val="18136492"/>
                    </a:ext>
                  </a:extLst>
                </a:gridCol>
                <a:gridCol w="3519376">
                  <a:extLst>
                    <a:ext uri="{9D8B030D-6E8A-4147-A177-3AD203B41FA5}">
                      <a16:colId xmlns:a16="http://schemas.microsoft.com/office/drawing/2014/main" val="2356709614"/>
                    </a:ext>
                  </a:extLst>
                </a:gridCol>
                <a:gridCol w="3586983">
                  <a:extLst>
                    <a:ext uri="{9D8B030D-6E8A-4147-A177-3AD203B41FA5}">
                      <a16:colId xmlns:a16="http://schemas.microsoft.com/office/drawing/2014/main" val="66133888"/>
                    </a:ext>
                  </a:extLst>
                </a:gridCol>
              </a:tblGrid>
              <a:tr h="0">
                <a:tc>
                  <a:txBody>
                    <a:bodyPr/>
                    <a:lstStyle/>
                    <a:p>
                      <a:pPr algn="l"/>
                      <a:r>
                        <a:rPr lang="en-GB" sz="1200" dirty="0">
                          <a:effectLst/>
                          <a:latin typeface="Calibri Light" panose="020F0302020204030204" pitchFamily="34" charset="0"/>
                          <a:cs typeface="Calibri Light" panose="020F0302020204030204" pitchFamily="34" charset="0"/>
                        </a:rPr>
                        <a:t>Bilateral funding</a:t>
                      </a:r>
                      <a:endParaRPr lang="en-GB"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Enables a comparatively large-scale / long term engagement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Danida is a major donor in some countries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Direct partnerships with governments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Mainstreaming opportunity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Sound analysis and understanding of country context</a:t>
                      </a:r>
                    </a:p>
                  </a:txBody>
                  <a:tcPr marL="68580" marR="68580" marT="0" marB="0"/>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Danida a relatively small player in large countries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Limited embassy capacity to promote mainstreaming</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Business as usual tendency</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Peer learning between countries limited</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Regional / ecosystem approaches difficult</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Demand /awareness dependent </a:t>
                      </a:r>
                    </a:p>
                  </a:txBody>
                  <a:tcPr marL="68580" marR="68580" marT="0" marB="0"/>
                </a:tc>
                <a:extLst>
                  <a:ext uri="{0D108BD9-81ED-4DB2-BD59-A6C34878D82A}">
                    <a16:rowId xmlns:a16="http://schemas.microsoft.com/office/drawing/2014/main" val="3024554704"/>
                  </a:ext>
                </a:extLst>
              </a:tr>
            </a:tbl>
          </a:graphicData>
        </a:graphic>
      </p:graphicFrame>
      <p:graphicFrame>
        <p:nvGraphicFramePr>
          <p:cNvPr id="15" name="Table 14">
            <a:extLst>
              <a:ext uri="{FF2B5EF4-FFF2-40B4-BE49-F238E27FC236}">
                <a16:creationId xmlns:a16="http://schemas.microsoft.com/office/drawing/2014/main" id="{3E561096-C0A9-4C7C-925E-465020504741}"/>
              </a:ext>
            </a:extLst>
          </p:cNvPr>
          <p:cNvGraphicFramePr>
            <a:graphicFrameLocks noGrp="1"/>
          </p:cNvGraphicFramePr>
          <p:nvPr>
            <p:extLst>
              <p:ext uri="{D42A27DB-BD31-4B8C-83A1-F6EECF244321}">
                <p14:modId xmlns:p14="http://schemas.microsoft.com/office/powerpoint/2010/main" val="4177752330"/>
              </p:ext>
            </p:extLst>
          </p:nvPr>
        </p:nvGraphicFramePr>
        <p:xfrm>
          <a:off x="4216998" y="3515258"/>
          <a:ext cx="7854766" cy="1249553"/>
        </p:xfrm>
        <a:graphic>
          <a:graphicData uri="http://schemas.openxmlformats.org/drawingml/2006/table">
            <a:tbl>
              <a:tblPr firstRow="1" firstCol="1" bandRow="1">
                <a:tableStyleId>{5940675A-B579-460E-94D1-54222C63F5DA}</a:tableStyleId>
              </a:tblPr>
              <a:tblGrid>
                <a:gridCol w="759039">
                  <a:extLst>
                    <a:ext uri="{9D8B030D-6E8A-4147-A177-3AD203B41FA5}">
                      <a16:colId xmlns:a16="http://schemas.microsoft.com/office/drawing/2014/main" val="3374469329"/>
                    </a:ext>
                  </a:extLst>
                </a:gridCol>
                <a:gridCol w="3476847">
                  <a:extLst>
                    <a:ext uri="{9D8B030D-6E8A-4147-A177-3AD203B41FA5}">
                      <a16:colId xmlns:a16="http://schemas.microsoft.com/office/drawing/2014/main" val="3532170684"/>
                    </a:ext>
                  </a:extLst>
                </a:gridCol>
                <a:gridCol w="3618880">
                  <a:extLst>
                    <a:ext uri="{9D8B030D-6E8A-4147-A177-3AD203B41FA5}">
                      <a16:colId xmlns:a16="http://schemas.microsoft.com/office/drawing/2014/main" val="1724612952"/>
                    </a:ext>
                  </a:extLst>
                </a:gridCol>
              </a:tblGrid>
              <a:tr h="106716">
                <a:tc>
                  <a:txBody>
                    <a:bodyPr/>
                    <a:lstStyle/>
                    <a:p>
                      <a:pPr marL="0" marR="0" lvl="0" indent="0" algn="l" defTabSz="410848" rtl="0" latinLnBrk="0">
                        <a:lnSpc>
                          <a:spcPct val="115000"/>
                        </a:lnSpc>
                        <a:spcBef>
                          <a:spcPts val="0"/>
                        </a:spcBef>
                        <a:spcAft>
                          <a:spcPts val="0"/>
                        </a:spcAft>
                        <a:buClrTx/>
                        <a:buSzTx/>
                        <a:buFont typeface="Symbol" panose="05050102010706020507" pitchFamily="18" charset="2"/>
                        <a:buNone/>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Multi-lateral funding</a:t>
                      </a:r>
                    </a:p>
                  </a:txBody>
                  <a:tcPr marL="68580" marR="68580" marT="0" marB="0" anchor="ctr"/>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Voice  and convening power</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Accesses technical and management expertise</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Strong fiduciary systems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Easy to oversee/manage – minimises MFA resource requirement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Regional and global programming possible</a:t>
                      </a:r>
                    </a:p>
                  </a:txBody>
                  <a:tcPr marL="68580" marR="68580" marT="0" marB="0"/>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Heavy and slow bureaucracy </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Sometimes politicised</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Less Danish visibility and influence on individual interventions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Often in practice,  only weak links to embassies and Danish experiences</a:t>
                      </a:r>
                    </a:p>
                  </a:txBody>
                  <a:tcPr marL="68580" marR="68580" marT="0" marB="0"/>
                </a:tc>
                <a:extLst>
                  <a:ext uri="{0D108BD9-81ED-4DB2-BD59-A6C34878D82A}">
                    <a16:rowId xmlns:a16="http://schemas.microsoft.com/office/drawing/2014/main" val="2617453828"/>
                  </a:ext>
                </a:extLst>
              </a:tr>
            </a:tbl>
          </a:graphicData>
        </a:graphic>
      </p:graphicFrame>
      <p:graphicFrame>
        <p:nvGraphicFramePr>
          <p:cNvPr id="16" name="Table 15">
            <a:extLst>
              <a:ext uri="{FF2B5EF4-FFF2-40B4-BE49-F238E27FC236}">
                <a16:creationId xmlns:a16="http://schemas.microsoft.com/office/drawing/2014/main" id="{3D1AA435-6BF4-4C9B-837F-6628100DDF07}"/>
              </a:ext>
            </a:extLst>
          </p:cNvPr>
          <p:cNvGraphicFramePr>
            <a:graphicFrameLocks noGrp="1"/>
          </p:cNvGraphicFramePr>
          <p:nvPr>
            <p:extLst>
              <p:ext uri="{D42A27DB-BD31-4B8C-83A1-F6EECF244321}">
                <p14:modId xmlns:p14="http://schemas.microsoft.com/office/powerpoint/2010/main" val="1272396365"/>
              </p:ext>
            </p:extLst>
          </p:nvPr>
        </p:nvGraphicFramePr>
        <p:xfrm>
          <a:off x="4216998" y="4846683"/>
          <a:ext cx="7854766" cy="1249553"/>
        </p:xfrm>
        <a:graphic>
          <a:graphicData uri="http://schemas.openxmlformats.org/drawingml/2006/table">
            <a:tbl>
              <a:tblPr firstRow="1" firstCol="1" bandRow="1">
                <a:tableStyleId>{5940675A-B579-460E-94D1-54222C63F5DA}</a:tableStyleId>
              </a:tblPr>
              <a:tblGrid>
                <a:gridCol w="748407">
                  <a:extLst>
                    <a:ext uri="{9D8B030D-6E8A-4147-A177-3AD203B41FA5}">
                      <a16:colId xmlns:a16="http://schemas.microsoft.com/office/drawing/2014/main" val="22542978"/>
                    </a:ext>
                  </a:extLst>
                </a:gridCol>
                <a:gridCol w="3498111">
                  <a:extLst>
                    <a:ext uri="{9D8B030D-6E8A-4147-A177-3AD203B41FA5}">
                      <a16:colId xmlns:a16="http://schemas.microsoft.com/office/drawing/2014/main" val="2123795100"/>
                    </a:ext>
                  </a:extLst>
                </a:gridCol>
                <a:gridCol w="3608248">
                  <a:extLst>
                    <a:ext uri="{9D8B030D-6E8A-4147-A177-3AD203B41FA5}">
                      <a16:colId xmlns:a16="http://schemas.microsoft.com/office/drawing/2014/main" val="2995283868"/>
                    </a:ext>
                  </a:extLst>
                </a:gridCol>
              </a:tblGrid>
              <a:tr h="0">
                <a:tc>
                  <a:txBody>
                    <a:bodyPr/>
                    <a:lstStyle/>
                    <a:p>
                      <a:pPr marL="0" marR="0" lvl="0" indent="0" algn="l" defTabSz="410848" rtl="0" latinLnBrk="0">
                        <a:lnSpc>
                          <a:spcPct val="115000"/>
                        </a:lnSpc>
                        <a:spcBef>
                          <a:spcPts val="0"/>
                        </a:spcBef>
                        <a:spcAft>
                          <a:spcPts val="0"/>
                        </a:spcAft>
                        <a:buClrTx/>
                        <a:buSzTx/>
                        <a:buFont typeface="Symbol" panose="05050102010706020507" pitchFamily="18" charset="2"/>
                        <a:buNone/>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NGO funding</a:t>
                      </a:r>
                    </a:p>
                  </a:txBody>
                  <a:tcPr marL="68580" marR="68580" marT="0" marB="0" anchor="ctr"/>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Empowerment of people with  clear link to poverty reduction and resilience of vulnerable groups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Strong on advocacy and citizen engagement</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Technical and management expertise</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Linking local-national-regional-global levels</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Peer learning and replication (within the NGOs)</a:t>
                      </a:r>
                    </a:p>
                  </a:txBody>
                  <a:tcPr marL="68580" marR="68580" marT="0" marB="0" anchor="ctr"/>
                </a:tc>
                <a:tc>
                  <a:txBody>
                    <a:bodyPr/>
                    <a:lstStyle/>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Ensuring government ownership more difficult</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Donor dependency</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Limited financial capacity of partners to ensure post-intervention sustainability</a:t>
                      </a:r>
                    </a:p>
                    <a:p>
                      <a:pPr marL="85725" marR="0" lvl="0" indent="-85725" algn="l" defTabSz="410848" rtl="0" latinLnBrk="0">
                        <a:lnSpc>
                          <a:spcPct val="115000"/>
                        </a:lnSpc>
                        <a:spcBef>
                          <a:spcPts val="0"/>
                        </a:spcBef>
                        <a:spcAft>
                          <a:spcPts val="0"/>
                        </a:spcAft>
                        <a:buClrTx/>
                        <a:buSzTx/>
                        <a:buFont typeface="Symbol" panose="05050102010706020507" pitchFamily="18" charset="2"/>
                        <a:buChar char=""/>
                        <a:tabLst/>
                      </a:pPr>
                      <a:r>
                        <a:rPr lang="en-GB" sz="1200" b="0" i="0" u="none" strike="noStrike" cap="none" spc="0" baseline="0" dirty="0">
                          <a:ln>
                            <a:noFill/>
                          </a:ln>
                          <a:solidFill>
                            <a:schemeClr val="tx1"/>
                          </a:solidFill>
                          <a:effectLst/>
                          <a:uFillTx/>
                          <a:latin typeface="Calibri Light" panose="020F0302020204030204" pitchFamily="34" charset="0"/>
                          <a:ea typeface="+mn-ea"/>
                          <a:cs typeface="Calibri Light" panose="020F0302020204030204" pitchFamily="34" charset="0"/>
                          <a:sym typeface="Helvetica Neue"/>
                        </a:rPr>
                        <a:t>Often small scale and difficult to replicate without additional projects. </a:t>
                      </a:r>
                    </a:p>
                  </a:txBody>
                  <a:tcPr marL="68580" marR="68580" marT="0" marB="0" anchor="ctr"/>
                </a:tc>
                <a:extLst>
                  <a:ext uri="{0D108BD9-81ED-4DB2-BD59-A6C34878D82A}">
                    <a16:rowId xmlns:a16="http://schemas.microsoft.com/office/drawing/2014/main" val="3564659179"/>
                  </a:ext>
                </a:extLst>
              </a:tr>
            </a:tbl>
          </a:graphicData>
        </a:graphic>
      </p:graphicFrame>
    </p:spTree>
    <p:extLst>
      <p:ext uri="{BB962C8B-B14F-4D97-AF65-F5344CB8AC3E}">
        <p14:creationId xmlns:p14="http://schemas.microsoft.com/office/powerpoint/2010/main" val="2845761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C059A-4B69-49D2-A26B-8EF4827E0319}"/>
              </a:ext>
            </a:extLst>
          </p:cNvPr>
          <p:cNvSpPr>
            <a:spLocks noGrp="1"/>
          </p:cNvSpPr>
          <p:nvPr>
            <p:ph type="sldNum" sz="quarter" idx="2"/>
          </p:nvPr>
        </p:nvSpPr>
        <p:spPr/>
        <p:txBody>
          <a:bodyPr/>
          <a:lstStyle/>
          <a:p>
            <a:fld id="{86CB4B4D-7CA3-9044-876B-883B54F8677D}" type="slidenum">
              <a:rPr lang="en-GB" smtClean="0"/>
              <a:pPr/>
              <a:t>8</a:t>
            </a:fld>
            <a:endParaRPr lang="en-GB" dirty="0"/>
          </a:p>
        </p:txBody>
      </p:sp>
      <p:sp>
        <p:nvSpPr>
          <p:cNvPr id="3" name="TextBox 2">
            <a:extLst>
              <a:ext uri="{FF2B5EF4-FFF2-40B4-BE49-F238E27FC236}">
                <a16:creationId xmlns:a16="http://schemas.microsoft.com/office/drawing/2014/main" id="{6838C89B-5F74-41A9-89C7-5A93A8383E5B}"/>
              </a:ext>
            </a:extLst>
          </p:cNvPr>
          <p:cNvSpPr txBox="1"/>
          <p:nvPr/>
        </p:nvSpPr>
        <p:spPr>
          <a:xfrm>
            <a:off x="0" y="-7198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Recommendations </a:t>
            </a:r>
          </a:p>
        </p:txBody>
      </p:sp>
      <p:sp>
        <p:nvSpPr>
          <p:cNvPr id="4" name="Rectangle 3">
            <a:extLst>
              <a:ext uri="{FF2B5EF4-FFF2-40B4-BE49-F238E27FC236}">
                <a16:creationId xmlns:a16="http://schemas.microsoft.com/office/drawing/2014/main" id="{2ECE682D-7D05-4671-80B1-A702CDE6330F}"/>
              </a:ext>
            </a:extLst>
          </p:cNvPr>
          <p:cNvSpPr/>
          <p:nvPr/>
        </p:nvSpPr>
        <p:spPr>
          <a:xfrm>
            <a:off x="173205" y="457003"/>
            <a:ext cx="5529505" cy="6305059"/>
          </a:xfrm>
          <a:prstGeom prst="rect">
            <a:avLst/>
          </a:prstGeom>
        </p:spPr>
        <p:txBody>
          <a:bodyPr wrap="square">
            <a:spAutoFit/>
          </a:bodyPr>
          <a:lstStyle/>
          <a:p>
            <a:pPr marL="342900" lvl="0" indent="-168275" algn="just">
              <a:lnSpc>
                <a:spcPct val="115000"/>
              </a:lnSpc>
              <a:buFont typeface="+mj-lt"/>
              <a:buAutoNum type="arabicPeriod"/>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Develop a long-term and realistic ambition </a:t>
            </a:r>
            <a:r>
              <a:rPr lang="en-GB" sz="1600" dirty="0">
                <a:latin typeface="Calibri Light" panose="020F0302020204030204" pitchFamily="34" charset="0"/>
                <a:ea typeface="Times New Roman" panose="02020603050405020304" pitchFamily="18" charset="0"/>
                <a:cs typeface="Calibri Light" panose="020F0302020204030204" pitchFamily="34" charset="0"/>
              </a:rPr>
              <a:t>for increasing Denmark’s contribution to climate change adaptation at global, regional and country level. </a:t>
            </a:r>
          </a:p>
          <a:p>
            <a:pPr marL="342900" lvl="0" indent="-168275" algn="just">
              <a:lnSpc>
                <a:spcPct val="115000"/>
              </a:lnSpc>
              <a:buFont typeface="+mj-lt"/>
              <a:buAutoNum type="arabicPeriod"/>
            </a:pPr>
            <a:endParaRPr lang="en-GB" sz="16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Make greater strategic use of the Climate Envelope </a:t>
            </a:r>
            <a:r>
              <a:rPr lang="en-GB" sz="1600" dirty="0">
                <a:latin typeface="Calibri Light" panose="020F0302020204030204" pitchFamily="34" charset="0"/>
                <a:ea typeface="Times New Roman" panose="02020603050405020304" pitchFamily="18" charset="0"/>
                <a:cs typeface="Calibri Light" panose="020F0302020204030204" pitchFamily="34" charset="0"/>
              </a:rPr>
              <a:t>for interventions that are highly additional or would not otherwise be undertaken by normal bilateral support. </a:t>
            </a:r>
          </a:p>
          <a:p>
            <a:pPr marL="342900" lvl="0" indent="-168275" algn="just">
              <a:lnSpc>
                <a:spcPct val="115000"/>
              </a:lnSpc>
              <a:buFont typeface="+mj-lt"/>
              <a:buAutoNum type="arabicPeriod"/>
            </a:pPr>
            <a:endParaRPr lang="en-GB" sz="16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Gain greater clarity over what climate change adaptation is </a:t>
            </a:r>
            <a:r>
              <a:rPr lang="en-GB" sz="1600" dirty="0">
                <a:latin typeface="Calibri Light" panose="020F0302020204030204" pitchFamily="34" charset="0"/>
                <a:ea typeface="Times New Roman" panose="02020603050405020304" pitchFamily="18" charset="0"/>
                <a:cs typeface="Calibri Light" panose="020F0302020204030204" pitchFamily="34" charset="0"/>
              </a:rPr>
              <a:t>and how Danish development cooperation can best support both mainstreaming and transformation. </a:t>
            </a:r>
          </a:p>
          <a:p>
            <a:pPr marL="342900" lvl="0" indent="-168275" algn="just">
              <a:lnSpc>
                <a:spcPct val="115000"/>
              </a:lnSpc>
              <a:buFont typeface="+mj-lt"/>
              <a:buAutoNum type="arabicPeriod"/>
            </a:pPr>
            <a:endParaRPr lang="en-GB" sz="16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Seek opportunities to reduce uncertainties </a:t>
            </a:r>
            <a:r>
              <a:rPr lang="en-GB" sz="1600" dirty="0">
                <a:latin typeface="Calibri Light" panose="020F0302020204030204" pitchFamily="34" charset="0"/>
                <a:ea typeface="Times New Roman" panose="02020603050405020304" pitchFamily="18" charset="0"/>
                <a:cs typeface="Calibri Light" panose="020F0302020204030204" pitchFamily="34" charset="0"/>
              </a:rPr>
              <a:t>through enhancing climate-related knowledge, information and planning routines. </a:t>
            </a:r>
          </a:p>
          <a:p>
            <a:pPr marL="342900" lvl="0" indent="-168275" algn="just">
              <a:lnSpc>
                <a:spcPct val="115000"/>
              </a:lnSpc>
              <a:buFont typeface="+mj-lt"/>
              <a:buAutoNum type="arabicPeriod"/>
            </a:pPr>
            <a:endParaRPr lang="en-GB" sz="16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Adopt a programmatic approach </a:t>
            </a:r>
            <a:r>
              <a:rPr lang="en-GB" sz="1600" dirty="0">
                <a:latin typeface="Calibri Light" panose="020F0302020204030204" pitchFamily="34" charset="0"/>
                <a:ea typeface="Times New Roman" panose="02020603050405020304" pitchFamily="18" charset="0"/>
                <a:cs typeface="Calibri Light" panose="020F0302020204030204" pitchFamily="34" charset="0"/>
              </a:rPr>
              <a:t>that is informed by the political economy context of each partner country when aiming to contribute to transformation. </a:t>
            </a:r>
          </a:p>
          <a:p>
            <a:pPr marL="342900" lvl="0" indent="-168275" algn="just">
              <a:lnSpc>
                <a:spcPct val="115000"/>
              </a:lnSpc>
              <a:buFont typeface="+mj-lt"/>
              <a:buAutoNum type="arabicPeriod"/>
            </a:pPr>
            <a:endParaRPr lang="en-GB" sz="1600" b="1"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600" b="1" dirty="0">
                <a:latin typeface="Calibri Light" panose="020F0302020204030204" pitchFamily="34" charset="0"/>
                <a:ea typeface="Times New Roman" panose="02020603050405020304" pitchFamily="18" charset="0"/>
                <a:cs typeface="Calibri Light" panose="020F0302020204030204" pitchFamily="34" charset="0"/>
              </a:rPr>
              <a:t>Develop internal sharing mechanisms </a:t>
            </a:r>
            <a:r>
              <a:rPr lang="en-GB" sz="1600" dirty="0">
                <a:latin typeface="Calibri Light" panose="020F0302020204030204" pitchFamily="34" charset="0"/>
                <a:ea typeface="Times New Roman" panose="02020603050405020304" pitchFamily="18" charset="0"/>
                <a:cs typeface="Calibri Light" panose="020F0302020204030204" pitchFamily="34" charset="0"/>
              </a:rPr>
              <a:t>and enhance the learning from and contribution to the global landscape.</a:t>
            </a:r>
          </a:p>
        </p:txBody>
      </p:sp>
      <p:pic>
        <p:nvPicPr>
          <p:cNvPr id="5" name="Picture 4">
            <a:extLst>
              <a:ext uri="{FF2B5EF4-FFF2-40B4-BE49-F238E27FC236}">
                <a16:creationId xmlns:a16="http://schemas.microsoft.com/office/drawing/2014/main" id="{3F6E5949-B82F-44EF-86EC-6E9E1072B5D1}"/>
              </a:ext>
            </a:extLst>
          </p:cNvPr>
          <p:cNvPicPr>
            <a:picLocks noChangeAspect="1"/>
          </p:cNvPicPr>
          <p:nvPr/>
        </p:nvPicPr>
        <p:blipFill rotWithShape="1">
          <a:blip r:embed="rId2"/>
          <a:srcRect l="3884" t="3996" r="26162" b="1011"/>
          <a:stretch/>
        </p:blipFill>
        <p:spPr>
          <a:xfrm>
            <a:off x="5958654" y="259775"/>
            <a:ext cx="6233346" cy="6587592"/>
          </a:xfrm>
          <a:prstGeom prst="rect">
            <a:avLst/>
          </a:prstGeom>
        </p:spPr>
      </p:pic>
    </p:spTree>
    <p:extLst>
      <p:ext uri="{BB962C8B-B14F-4D97-AF65-F5344CB8AC3E}">
        <p14:creationId xmlns:p14="http://schemas.microsoft.com/office/powerpoint/2010/main" val="14987125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exagon 58">
            <a:extLst>
              <a:ext uri="{FF2B5EF4-FFF2-40B4-BE49-F238E27FC236}">
                <a16:creationId xmlns:a16="http://schemas.microsoft.com/office/drawing/2014/main" id="{CCD963C2-2281-44EA-9456-AA0D18408DFF}"/>
              </a:ext>
            </a:extLst>
          </p:cNvPr>
          <p:cNvSpPr/>
          <p:nvPr/>
        </p:nvSpPr>
        <p:spPr>
          <a:xfrm rot="5400000">
            <a:off x="1686629" y="2196907"/>
            <a:ext cx="1374545"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58" name="Hexagon 57">
            <a:extLst>
              <a:ext uri="{FF2B5EF4-FFF2-40B4-BE49-F238E27FC236}">
                <a16:creationId xmlns:a16="http://schemas.microsoft.com/office/drawing/2014/main" id="{794C97EB-4645-4482-8B54-80A3A7B78338}"/>
              </a:ext>
            </a:extLst>
          </p:cNvPr>
          <p:cNvSpPr/>
          <p:nvPr/>
        </p:nvSpPr>
        <p:spPr>
          <a:xfrm rot="5400000">
            <a:off x="193263" y="1097602"/>
            <a:ext cx="1374547"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10" name="Hexagon 9">
            <a:extLst>
              <a:ext uri="{FF2B5EF4-FFF2-40B4-BE49-F238E27FC236}">
                <a16:creationId xmlns:a16="http://schemas.microsoft.com/office/drawing/2014/main" id="{D22B159B-F9BE-482D-A954-67AF866C7941}"/>
              </a:ext>
            </a:extLst>
          </p:cNvPr>
          <p:cNvSpPr/>
          <p:nvPr/>
        </p:nvSpPr>
        <p:spPr>
          <a:xfrm rot="5400000">
            <a:off x="3261879" y="1093962"/>
            <a:ext cx="1374545"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7" name="Hexagon 26">
            <a:extLst>
              <a:ext uri="{FF2B5EF4-FFF2-40B4-BE49-F238E27FC236}">
                <a16:creationId xmlns:a16="http://schemas.microsoft.com/office/drawing/2014/main" id="{4EC11C78-32A1-4137-83DA-966BBB69F2CA}"/>
              </a:ext>
            </a:extLst>
          </p:cNvPr>
          <p:cNvSpPr/>
          <p:nvPr/>
        </p:nvSpPr>
        <p:spPr>
          <a:xfrm rot="5400000">
            <a:off x="4814368" y="2190227"/>
            <a:ext cx="1374545"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13" name="Slide Number Placeholder 12"/>
          <p:cNvSpPr>
            <a:spLocks noGrp="1"/>
          </p:cNvSpPr>
          <p:nvPr>
            <p:ph type="sldNum" sz="quarter" idx="2"/>
          </p:nvPr>
        </p:nvSpPr>
        <p:spPr>
          <a:xfrm>
            <a:off x="11657094" y="6395416"/>
            <a:ext cx="323561" cy="331756"/>
          </a:xfrm>
          <a:solidFill>
            <a:schemeClr val="bg1"/>
          </a:solidFill>
        </p:spPr>
        <p:txBody>
          <a:bodyPr/>
          <a:lstStyle/>
          <a:p>
            <a:fld id="{86CB4B4D-7CA3-9044-876B-883B54F8677D}" type="slidenum">
              <a:rPr lang="en-GB" smtClean="0"/>
              <a:pPr/>
              <a:t>9</a:t>
            </a:fld>
            <a:endParaRPr lang="en-GB" dirty="0"/>
          </a:p>
        </p:txBody>
      </p:sp>
      <p:sp>
        <p:nvSpPr>
          <p:cNvPr id="35" name="Hexagon 34">
            <a:extLst>
              <a:ext uri="{FF2B5EF4-FFF2-40B4-BE49-F238E27FC236}">
                <a16:creationId xmlns:a16="http://schemas.microsoft.com/office/drawing/2014/main" id="{671F668B-128F-4D04-BEF3-77E1C49F15C2}"/>
              </a:ext>
            </a:extLst>
          </p:cNvPr>
          <p:cNvSpPr/>
          <p:nvPr/>
        </p:nvSpPr>
        <p:spPr>
          <a:xfrm rot="5400000">
            <a:off x="1599506" y="4394004"/>
            <a:ext cx="1374544"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2" name="Hexagon 41">
            <a:extLst>
              <a:ext uri="{FF2B5EF4-FFF2-40B4-BE49-F238E27FC236}">
                <a16:creationId xmlns:a16="http://schemas.microsoft.com/office/drawing/2014/main" id="{8ADB3F8A-D6F2-4C8F-B2D6-975B16604009}"/>
              </a:ext>
            </a:extLst>
          </p:cNvPr>
          <p:cNvSpPr/>
          <p:nvPr/>
        </p:nvSpPr>
        <p:spPr>
          <a:xfrm rot="5400000">
            <a:off x="6162568" y="1215021"/>
            <a:ext cx="1429295" cy="2735915"/>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5" name="Hexagon 44">
            <a:extLst>
              <a:ext uri="{FF2B5EF4-FFF2-40B4-BE49-F238E27FC236}">
                <a16:creationId xmlns:a16="http://schemas.microsoft.com/office/drawing/2014/main" id="{B0420CC1-46F0-41FD-841D-42244FD945F8}"/>
              </a:ext>
            </a:extLst>
          </p:cNvPr>
          <p:cNvSpPr/>
          <p:nvPr/>
        </p:nvSpPr>
        <p:spPr>
          <a:xfrm rot="5400000">
            <a:off x="4746081" y="-21628"/>
            <a:ext cx="1374545"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6" name="Hexagon 45">
            <a:extLst>
              <a:ext uri="{FF2B5EF4-FFF2-40B4-BE49-F238E27FC236}">
                <a16:creationId xmlns:a16="http://schemas.microsoft.com/office/drawing/2014/main" id="{F855482F-C010-4FDD-B55A-A5C0E93A4C9E}"/>
              </a:ext>
            </a:extLst>
          </p:cNvPr>
          <p:cNvSpPr/>
          <p:nvPr/>
        </p:nvSpPr>
        <p:spPr>
          <a:xfrm rot="5400000">
            <a:off x="1695952" y="-12250"/>
            <a:ext cx="1374545"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7" name="Hexagon 46">
            <a:extLst>
              <a:ext uri="{FF2B5EF4-FFF2-40B4-BE49-F238E27FC236}">
                <a16:creationId xmlns:a16="http://schemas.microsoft.com/office/drawing/2014/main" id="{18AC74E9-20AA-4B6A-A2DE-39CE22BA0DEA}"/>
              </a:ext>
            </a:extLst>
          </p:cNvPr>
          <p:cNvSpPr/>
          <p:nvPr/>
        </p:nvSpPr>
        <p:spPr>
          <a:xfrm rot="5400000">
            <a:off x="3198874" y="3305626"/>
            <a:ext cx="1374545" cy="2986730"/>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8" name="Hexagon 47">
            <a:extLst>
              <a:ext uri="{FF2B5EF4-FFF2-40B4-BE49-F238E27FC236}">
                <a16:creationId xmlns:a16="http://schemas.microsoft.com/office/drawing/2014/main" id="{AF78C3CF-C652-465F-AEC0-478D0F92D384}"/>
              </a:ext>
            </a:extLst>
          </p:cNvPr>
          <p:cNvSpPr/>
          <p:nvPr/>
        </p:nvSpPr>
        <p:spPr>
          <a:xfrm rot="5400000">
            <a:off x="129181" y="3270068"/>
            <a:ext cx="1374545" cy="2986732"/>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49" name="Hexagon 48">
            <a:extLst>
              <a:ext uri="{FF2B5EF4-FFF2-40B4-BE49-F238E27FC236}">
                <a16:creationId xmlns:a16="http://schemas.microsoft.com/office/drawing/2014/main" id="{061C8CDF-71EA-44E3-8736-A21FD8405434}"/>
              </a:ext>
            </a:extLst>
          </p:cNvPr>
          <p:cNvSpPr/>
          <p:nvPr/>
        </p:nvSpPr>
        <p:spPr>
          <a:xfrm rot="5400000">
            <a:off x="6132987" y="3428829"/>
            <a:ext cx="1429295" cy="2795076"/>
          </a:xfrm>
          <a:prstGeom prst="hexagon">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2" name="TextBox 1"/>
          <p:cNvSpPr txBox="1"/>
          <p:nvPr/>
        </p:nvSpPr>
        <p:spPr>
          <a:xfrm>
            <a:off x="0" y="-3401"/>
            <a:ext cx="12192000" cy="331756"/>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60765" indent="-2234" algn="l" defTabSz="560450" eaLnBrk="0"/>
            <a:r>
              <a:rPr lang="en-GB" sz="1687" b="1" dirty="0">
                <a:solidFill>
                  <a:schemeClr val="bg1"/>
                </a:solidFill>
              </a:rPr>
              <a:t>Main messages and recommendations  </a:t>
            </a:r>
          </a:p>
        </p:txBody>
      </p:sp>
      <p:sp>
        <p:nvSpPr>
          <p:cNvPr id="8" name="Text Box 6">
            <a:extLst>
              <a:ext uri="{FF2B5EF4-FFF2-40B4-BE49-F238E27FC236}">
                <a16:creationId xmlns:a16="http://schemas.microsoft.com/office/drawing/2014/main" id="{DA967020-A23D-4674-BA76-983CE07CE728}"/>
              </a:ext>
            </a:extLst>
          </p:cNvPr>
          <p:cNvSpPr txBox="1"/>
          <p:nvPr/>
        </p:nvSpPr>
        <p:spPr>
          <a:xfrm>
            <a:off x="1394677" y="1210246"/>
            <a:ext cx="2086363" cy="601274"/>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Fluctuating Danish policy priorities resulted in weakening strategic focus </a:t>
            </a:r>
          </a:p>
        </p:txBody>
      </p:sp>
      <p:sp>
        <p:nvSpPr>
          <p:cNvPr id="12" name="Text Box 6">
            <a:extLst>
              <a:ext uri="{FF2B5EF4-FFF2-40B4-BE49-F238E27FC236}">
                <a16:creationId xmlns:a16="http://schemas.microsoft.com/office/drawing/2014/main" id="{45DF5DCB-2070-4643-9E39-6F71BAF7EDA3}"/>
              </a:ext>
            </a:extLst>
          </p:cNvPr>
          <p:cNvSpPr txBox="1"/>
          <p:nvPr/>
        </p:nvSpPr>
        <p:spPr>
          <a:xfrm>
            <a:off x="4306230" y="1098520"/>
            <a:ext cx="2456551" cy="741367"/>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Limited guidance and knowledge given the complexity of addressing climate change adaptation</a:t>
            </a:r>
          </a:p>
        </p:txBody>
      </p:sp>
      <p:sp>
        <p:nvSpPr>
          <p:cNvPr id="15" name="Text Box 6">
            <a:extLst>
              <a:ext uri="{FF2B5EF4-FFF2-40B4-BE49-F238E27FC236}">
                <a16:creationId xmlns:a16="http://schemas.microsoft.com/office/drawing/2014/main" id="{5F4DFF23-4407-4E61-88B8-826AF5B92BF5}"/>
              </a:ext>
            </a:extLst>
          </p:cNvPr>
          <p:cNvSpPr txBox="1"/>
          <p:nvPr/>
        </p:nvSpPr>
        <p:spPr>
          <a:xfrm>
            <a:off x="158264" y="2269938"/>
            <a:ext cx="1925418" cy="634510"/>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Mainstreaming results have been patchy and focused on policy and planning</a:t>
            </a:r>
          </a:p>
        </p:txBody>
      </p:sp>
      <p:sp>
        <p:nvSpPr>
          <p:cNvPr id="16" name="Text Box 7">
            <a:extLst>
              <a:ext uri="{FF2B5EF4-FFF2-40B4-BE49-F238E27FC236}">
                <a16:creationId xmlns:a16="http://schemas.microsoft.com/office/drawing/2014/main" id="{447F0B9B-4AE1-474B-A226-431EDB2E44BF}"/>
              </a:ext>
            </a:extLst>
          </p:cNvPr>
          <p:cNvSpPr txBox="1"/>
          <p:nvPr/>
        </p:nvSpPr>
        <p:spPr>
          <a:xfrm>
            <a:off x="6053704" y="2266710"/>
            <a:ext cx="1982833" cy="651411"/>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Danish support enhanced the resilience of poor and vulnerable people</a:t>
            </a:r>
          </a:p>
          <a:p>
            <a:pPr algn="l"/>
            <a:endParaRPr lang="en-GB" sz="12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7" name="Text Box 4">
            <a:extLst>
              <a:ext uri="{FF2B5EF4-FFF2-40B4-BE49-F238E27FC236}">
                <a16:creationId xmlns:a16="http://schemas.microsoft.com/office/drawing/2014/main" id="{D8EB5B43-547F-4A88-B390-43C297F7DB25}"/>
              </a:ext>
            </a:extLst>
          </p:cNvPr>
          <p:cNvSpPr txBox="1"/>
          <p:nvPr/>
        </p:nvSpPr>
        <p:spPr>
          <a:xfrm>
            <a:off x="1335691" y="3361376"/>
            <a:ext cx="2218611" cy="438965"/>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Transformation proved to be a highly ambitious goal</a:t>
            </a:r>
          </a:p>
        </p:txBody>
      </p:sp>
      <p:sp>
        <p:nvSpPr>
          <p:cNvPr id="18" name="Text Box 5">
            <a:extLst>
              <a:ext uri="{FF2B5EF4-FFF2-40B4-BE49-F238E27FC236}">
                <a16:creationId xmlns:a16="http://schemas.microsoft.com/office/drawing/2014/main" id="{13554AA0-F7C1-4156-9394-0571416DD8BA}"/>
              </a:ext>
            </a:extLst>
          </p:cNvPr>
          <p:cNvSpPr txBox="1"/>
          <p:nvPr/>
        </p:nvSpPr>
        <p:spPr>
          <a:xfrm>
            <a:off x="4346206" y="3361375"/>
            <a:ext cx="2218610" cy="705182"/>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Securing sustainability has been the weakest element in promotion of transformation</a:t>
            </a:r>
          </a:p>
        </p:txBody>
      </p:sp>
      <p:sp>
        <p:nvSpPr>
          <p:cNvPr id="19" name="Text Box 1">
            <a:extLst>
              <a:ext uri="{FF2B5EF4-FFF2-40B4-BE49-F238E27FC236}">
                <a16:creationId xmlns:a16="http://schemas.microsoft.com/office/drawing/2014/main" id="{7FF4E816-4A2E-4C75-9DD5-F5C5ED4C6A3A}"/>
              </a:ext>
            </a:extLst>
          </p:cNvPr>
          <p:cNvSpPr txBox="1"/>
          <p:nvPr/>
        </p:nvSpPr>
        <p:spPr>
          <a:xfrm>
            <a:off x="202525" y="4401098"/>
            <a:ext cx="1714497" cy="669645"/>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Denmark contributed to the global landscape …</a:t>
            </a:r>
          </a:p>
        </p:txBody>
      </p:sp>
      <p:sp>
        <p:nvSpPr>
          <p:cNvPr id="20" name="Text Box 2">
            <a:extLst>
              <a:ext uri="{FF2B5EF4-FFF2-40B4-BE49-F238E27FC236}">
                <a16:creationId xmlns:a16="http://schemas.microsoft.com/office/drawing/2014/main" id="{9D12D39B-D3FE-4C62-B1D5-63DE919C072D}"/>
              </a:ext>
            </a:extLst>
          </p:cNvPr>
          <p:cNvSpPr txBox="1"/>
          <p:nvPr/>
        </p:nvSpPr>
        <p:spPr>
          <a:xfrm>
            <a:off x="2987133" y="4447157"/>
            <a:ext cx="1830192" cy="703666"/>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…but the internal learning and experience exchange was weak</a:t>
            </a:r>
          </a:p>
        </p:txBody>
      </p:sp>
      <p:sp>
        <p:nvSpPr>
          <p:cNvPr id="21" name="Text Box 8">
            <a:extLst>
              <a:ext uri="{FF2B5EF4-FFF2-40B4-BE49-F238E27FC236}">
                <a16:creationId xmlns:a16="http://schemas.microsoft.com/office/drawing/2014/main" id="{ADF6CD23-4A19-456D-9176-324727ADB113}"/>
              </a:ext>
            </a:extLst>
          </p:cNvPr>
          <p:cNvSpPr txBox="1"/>
          <p:nvPr/>
        </p:nvSpPr>
        <p:spPr>
          <a:xfrm>
            <a:off x="1238265" y="5482588"/>
            <a:ext cx="2164061" cy="794510"/>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Using a mix of modalities enabled Denmark to engage at different levels although the potential was not fully used</a:t>
            </a:r>
          </a:p>
        </p:txBody>
      </p:sp>
      <p:sp>
        <p:nvSpPr>
          <p:cNvPr id="22" name="Text Box 6">
            <a:extLst>
              <a:ext uri="{FF2B5EF4-FFF2-40B4-BE49-F238E27FC236}">
                <a16:creationId xmlns:a16="http://schemas.microsoft.com/office/drawing/2014/main" id="{D3023FFC-B86B-4407-8E8C-5BF374D221A4}"/>
              </a:ext>
            </a:extLst>
          </p:cNvPr>
          <p:cNvSpPr txBox="1"/>
          <p:nvPr/>
        </p:nvSpPr>
        <p:spPr>
          <a:xfrm>
            <a:off x="3135943" y="2299100"/>
            <a:ext cx="1804079" cy="693542"/>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The Climate Envelope did not reach its potential for innovation</a:t>
            </a:r>
          </a:p>
        </p:txBody>
      </p:sp>
      <p:sp>
        <p:nvSpPr>
          <p:cNvPr id="23" name="Text Box 3">
            <a:extLst>
              <a:ext uri="{FF2B5EF4-FFF2-40B4-BE49-F238E27FC236}">
                <a16:creationId xmlns:a16="http://schemas.microsoft.com/office/drawing/2014/main" id="{D7D27031-93B7-4E8E-8577-4211CCEADA9B}"/>
              </a:ext>
            </a:extLst>
          </p:cNvPr>
          <p:cNvSpPr txBox="1"/>
          <p:nvPr/>
        </p:nvSpPr>
        <p:spPr>
          <a:xfrm>
            <a:off x="5722293" y="4469114"/>
            <a:ext cx="2218609" cy="705181"/>
          </a:xfrm>
          <a:prstGeom prst="rect">
            <a:avLst/>
          </a:prstGeom>
          <a:solidFill>
            <a:schemeClr val="lt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dirty="0">
                <a:latin typeface="Garamond" panose="02020404030301010803" pitchFamily="18" charset="0"/>
                <a:ea typeface="Times New Roman" panose="02020603050405020304" pitchFamily="18" charset="0"/>
                <a:cs typeface="Times New Roman" panose="02020603050405020304" pitchFamily="18" charset="0"/>
              </a:rPr>
              <a:t>Danish public and private sector skills were mobilised but more for mitigation than adaptation.</a:t>
            </a:r>
          </a:p>
        </p:txBody>
      </p:sp>
      <p:sp>
        <p:nvSpPr>
          <p:cNvPr id="52" name="Arrow: Right 51">
            <a:extLst>
              <a:ext uri="{FF2B5EF4-FFF2-40B4-BE49-F238E27FC236}">
                <a16:creationId xmlns:a16="http://schemas.microsoft.com/office/drawing/2014/main" id="{399C1898-4ECE-43BD-A8E3-20E930B4F37B}"/>
              </a:ext>
            </a:extLst>
          </p:cNvPr>
          <p:cNvSpPr/>
          <p:nvPr/>
        </p:nvSpPr>
        <p:spPr>
          <a:xfrm>
            <a:off x="3732939" y="1491309"/>
            <a:ext cx="414094" cy="354260"/>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dirty="0">
              <a:solidFill>
                <a:srgbClr val="FFFFFF"/>
              </a:solidFill>
            </a:endParaRPr>
          </a:p>
        </p:txBody>
      </p:sp>
      <p:sp>
        <p:nvSpPr>
          <p:cNvPr id="53" name="Arrow: Right 52">
            <a:extLst>
              <a:ext uri="{FF2B5EF4-FFF2-40B4-BE49-F238E27FC236}">
                <a16:creationId xmlns:a16="http://schemas.microsoft.com/office/drawing/2014/main" id="{3C3BC4C6-0B24-4675-B1E1-FA7FFCB12D5D}"/>
              </a:ext>
            </a:extLst>
          </p:cNvPr>
          <p:cNvSpPr/>
          <p:nvPr/>
        </p:nvSpPr>
        <p:spPr>
          <a:xfrm>
            <a:off x="2227567" y="2374402"/>
            <a:ext cx="414094" cy="354260"/>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a:solidFill>
                <a:srgbClr val="FFFFFF"/>
              </a:solidFill>
            </a:endParaRPr>
          </a:p>
        </p:txBody>
      </p:sp>
      <p:sp>
        <p:nvSpPr>
          <p:cNvPr id="54" name="Arrow: Right 53">
            <a:extLst>
              <a:ext uri="{FF2B5EF4-FFF2-40B4-BE49-F238E27FC236}">
                <a16:creationId xmlns:a16="http://schemas.microsoft.com/office/drawing/2014/main" id="{787689F2-4A19-4252-89B2-7B37022C98C2}"/>
              </a:ext>
            </a:extLst>
          </p:cNvPr>
          <p:cNvSpPr/>
          <p:nvPr/>
        </p:nvSpPr>
        <p:spPr>
          <a:xfrm>
            <a:off x="5351840" y="2393958"/>
            <a:ext cx="414094" cy="354260"/>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a:solidFill>
                <a:srgbClr val="FFFFFF"/>
              </a:solidFill>
            </a:endParaRPr>
          </a:p>
        </p:txBody>
      </p:sp>
      <p:sp>
        <p:nvSpPr>
          <p:cNvPr id="55" name="Arrow: Right 54">
            <a:extLst>
              <a:ext uri="{FF2B5EF4-FFF2-40B4-BE49-F238E27FC236}">
                <a16:creationId xmlns:a16="http://schemas.microsoft.com/office/drawing/2014/main" id="{046B2F5F-AE9B-4475-ABDC-8A5893AC34FC}"/>
              </a:ext>
            </a:extLst>
          </p:cNvPr>
          <p:cNvSpPr/>
          <p:nvPr/>
        </p:nvSpPr>
        <p:spPr>
          <a:xfrm>
            <a:off x="3716210" y="3467109"/>
            <a:ext cx="414094" cy="354260"/>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a:solidFill>
                <a:srgbClr val="FFFFFF"/>
              </a:solidFill>
            </a:endParaRPr>
          </a:p>
        </p:txBody>
      </p:sp>
      <p:sp>
        <p:nvSpPr>
          <p:cNvPr id="56" name="Arrow: Right 55">
            <a:extLst>
              <a:ext uri="{FF2B5EF4-FFF2-40B4-BE49-F238E27FC236}">
                <a16:creationId xmlns:a16="http://schemas.microsoft.com/office/drawing/2014/main" id="{C757C286-8CE6-4B84-BCC5-1278A8232228}"/>
              </a:ext>
            </a:extLst>
          </p:cNvPr>
          <p:cNvSpPr/>
          <p:nvPr/>
        </p:nvSpPr>
        <p:spPr>
          <a:xfrm>
            <a:off x="2150442" y="4558791"/>
            <a:ext cx="414094" cy="354260"/>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a:solidFill>
                <a:srgbClr val="FFFFFF"/>
              </a:solidFill>
            </a:endParaRPr>
          </a:p>
        </p:txBody>
      </p:sp>
      <p:sp>
        <p:nvSpPr>
          <p:cNvPr id="57" name="Arrow: Right 56">
            <a:extLst>
              <a:ext uri="{FF2B5EF4-FFF2-40B4-BE49-F238E27FC236}">
                <a16:creationId xmlns:a16="http://schemas.microsoft.com/office/drawing/2014/main" id="{0574846B-1629-498B-91D1-539F5285986F}"/>
              </a:ext>
            </a:extLst>
          </p:cNvPr>
          <p:cNvSpPr/>
          <p:nvPr/>
        </p:nvSpPr>
        <p:spPr>
          <a:xfrm>
            <a:off x="5243050" y="4610076"/>
            <a:ext cx="414094" cy="354260"/>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2523" tIns="62523" rIns="62523" bIns="62523" numCol="1" spcCol="38100" rtlCol="0" anchor="ctr">
            <a:spAutoFit/>
          </a:bodyPr>
          <a:lstStyle/>
          <a:p>
            <a:pPr defTabSz="719065"/>
            <a:endParaRPr lang="en-GB" sz="4431">
              <a:solidFill>
                <a:srgbClr val="FFFFFF"/>
              </a:solidFill>
            </a:endParaRPr>
          </a:p>
        </p:txBody>
      </p:sp>
      <p:sp>
        <p:nvSpPr>
          <p:cNvPr id="60" name="Rectangle 59">
            <a:extLst>
              <a:ext uri="{FF2B5EF4-FFF2-40B4-BE49-F238E27FC236}">
                <a16:creationId xmlns:a16="http://schemas.microsoft.com/office/drawing/2014/main" id="{F6033869-4E1C-4D1B-83FC-E86008FE3F39}"/>
              </a:ext>
            </a:extLst>
          </p:cNvPr>
          <p:cNvSpPr/>
          <p:nvPr/>
        </p:nvSpPr>
        <p:spPr>
          <a:xfrm>
            <a:off x="8411859" y="672689"/>
            <a:ext cx="3604043" cy="5816336"/>
          </a:xfrm>
          <a:prstGeom prst="rect">
            <a:avLst/>
          </a:prstGeom>
        </p:spPr>
        <p:txBody>
          <a:bodyPr wrap="square">
            <a:spAutoFit/>
          </a:bodyPr>
          <a:lstStyle/>
          <a:p>
            <a:pPr marL="342900" lvl="0" indent="-168275" algn="just">
              <a:lnSpc>
                <a:spcPct val="115000"/>
              </a:lnSpc>
              <a:buFont typeface="+mj-lt"/>
              <a:buAutoNum type="arabicPeriod"/>
            </a:pPr>
            <a:r>
              <a:rPr lang="en-GB" sz="1200" b="1" dirty="0">
                <a:latin typeface="Calibri Light" panose="020F0302020204030204" pitchFamily="34" charset="0"/>
                <a:ea typeface="Times New Roman" panose="02020603050405020304" pitchFamily="18" charset="0"/>
                <a:cs typeface="Calibri Light" panose="020F0302020204030204" pitchFamily="34" charset="0"/>
              </a:rPr>
              <a:t>Develop a long-term and realistic ambition </a:t>
            </a:r>
            <a:r>
              <a:rPr lang="en-GB" sz="1200" dirty="0">
                <a:latin typeface="Calibri Light" panose="020F0302020204030204" pitchFamily="34" charset="0"/>
                <a:ea typeface="Times New Roman" panose="02020603050405020304" pitchFamily="18" charset="0"/>
                <a:cs typeface="Calibri Light" panose="020F0302020204030204" pitchFamily="34" charset="0"/>
              </a:rPr>
              <a:t>for increasing Denmark’s contribution to climate change adaptation at global, regional and country level. </a:t>
            </a:r>
          </a:p>
          <a:p>
            <a:pPr marL="342900" lvl="0" indent="-168275" algn="just">
              <a:lnSpc>
                <a:spcPct val="115000"/>
              </a:lnSpc>
              <a:buFont typeface="+mj-lt"/>
              <a:buAutoNum type="arabicPeriod"/>
            </a:pPr>
            <a:endParaRPr lang="en-GB"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200" b="1" dirty="0">
                <a:latin typeface="Calibri Light" panose="020F0302020204030204" pitchFamily="34" charset="0"/>
                <a:ea typeface="Times New Roman" panose="02020603050405020304" pitchFamily="18" charset="0"/>
                <a:cs typeface="Calibri Light" panose="020F0302020204030204" pitchFamily="34" charset="0"/>
              </a:rPr>
              <a:t>Make greater strategic use of the Climate Envelope </a:t>
            </a:r>
            <a:r>
              <a:rPr lang="en-GB" sz="1200" dirty="0">
                <a:latin typeface="Calibri Light" panose="020F0302020204030204" pitchFamily="34" charset="0"/>
                <a:ea typeface="Times New Roman" panose="02020603050405020304" pitchFamily="18" charset="0"/>
                <a:cs typeface="Calibri Light" panose="020F0302020204030204" pitchFamily="34" charset="0"/>
              </a:rPr>
              <a:t>for interventions that are highly additional or would not otherwise be undertaken by normal bilateral support. </a:t>
            </a:r>
          </a:p>
          <a:p>
            <a:pPr marL="342900" lvl="0" indent="-168275" algn="just">
              <a:lnSpc>
                <a:spcPct val="115000"/>
              </a:lnSpc>
              <a:buFont typeface="+mj-lt"/>
              <a:buAutoNum type="arabicPeriod"/>
            </a:pPr>
            <a:endParaRPr lang="en-GB"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200" b="1" dirty="0">
                <a:latin typeface="Calibri Light" panose="020F0302020204030204" pitchFamily="34" charset="0"/>
                <a:ea typeface="Times New Roman" panose="02020603050405020304" pitchFamily="18" charset="0"/>
                <a:cs typeface="Calibri Light" panose="020F0302020204030204" pitchFamily="34" charset="0"/>
              </a:rPr>
              <a:t>Gain greater clarity over what climate change adaptation is </a:t>
            </a:r>
            <a:r>
              <a:rPr lang="en-GB" sz="1200" dirty="0">
                <a:latin typeface="Calibri Light" panose="020F0302020204030204" pitchFamily="34" charset="0"/>
                <a:ea typeface="Times New Roman" panose="02020603050405020304" pitchFamily="18" charset="0"/>
                <a:cs typeface="Calibri Light" panose="020F0302020204030204" pitchFamily="34" charset="0"/>
              </a:rPr>
              <a:t>and how Danish development cooperation can best support both mainstreaming and transformation. </a:t>
            </a:r>
          </a:p>
          <a:p>
            <a:pPr marL="342900" lvl="0" indent="-168275" algn="just">
              <a:lnSpc>
                <a:spcPct val="115000"/>
              </a:lnSpc>
              <a:buFont typeface="+mj-lt"/>
              <a:buAutoNum type="arabicPeriod"/>
            </a:pPr>
            <a:endParaRPr lang="en-GB"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200" b="1" dirty="0">
                <a:latin typeface="Calibri Light" panose="020F0302020204030204" pitchFamily="34" charset="0"/>
                <a:ea typeface="Times New Roman" panose="02020603050405020304" pitchFamily="18" charset="0"/>
                <a:cs typeface="Calibri Light" panose="020F0302020204030204" pitchFamily="34" charset="0"/>
              </a:rPr>
              <a:t>Seek opportunities to reduce uncertainties </a:t>
            </a:r>
            <a:r>
              <a:rPr lang="en-GB" sz="1200" dirty="0">
                <a:latin typeface="Calibri Light" panose="020F0302020204030204" pitchFamily="34" charset="0"/>
                <a:ea typeface="Times New Roman" panose="02020603050405020304" pitchFamily="18" charset="0"/>
                <a:cs typeface="Calibri Light" panose="020F0302020204030204" pitchFamily="34" charset="0"/>
              </a:rPr>
              <a:t>through enhancing climate-related knowledge, information and planning routines. </a:t>
            </a:r>
          </a:p>
          <a:p>
            <a:pPr marL="342900" lvl="0" indent="-168275" algn="just">
              <a:lnSpc>
                <a:spcPct val="115000"/>
              </a:lnSpc>
              <a:buFont typeface="+mj-lt"/>
              <a:buAutoNum type="arabicPeriod"/>
            </a:pPr>
            <a:endParaRPr lang="en-GB"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200" b="1" dirty="0">
                <a:latin typeface="Calibri Light" panose="020F0302020204030204" pitchFamily="34" charset="0"/>
                <a:ea typeface="Times New Roman" panose="02020603050405020304" pitchFamily="18" charset="0"/>
                <a:cs typeface="Calibri Light" panose="020F0302020204030204" pitchFamily="34" charset="0"/>
              </a:rPr>
              <a:t>Adopt a programmatic approach </a:t>
            </a:r>
            <a:r>
              <a:rPr lang="en-GB" sz="1200" dirty="0">
                <a:latin typeface="Calibri Light" panose="020F0302020204030204" pitchFamily="34" charset="0"/>
                <a:ea typeface="Times New Roman" panose="02020603050405020304" pitchFamily="18" charset="0"/>
                <a:cs typeface="Calibri Light" panose="020F0302020204030204" pitchFamily="34" charset="0"/>
              </a:rPr>
              <a:t>that is informed by the political economy context of each partner country when aiming to contribute to transformation. </a:t>
            </a:r>
          </a:p>
          <a:p>
            <a:pPr marL="342900" lvl="0" indent="-168275" algn="just">
              <a:lnSpc>
                <a:spcPct val="115000"/>
              </a:lnSpc>
              <a:buFont typeface="+mj-lt"/>
              <a:buAutoNum type="arabicPeriod"/>
            </a:pPr>
            <a:endParaRPr lang="en-GB" sz="1200" b="1"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168275" algn="just">
              <a:lnSpc>
                <a:spcPct val="115000"/>
              </a:lnSpc>
              <a:buFont typeface="+mj-lt"/>
              <a:buAutoNum type="arabicPeriod"/>
            </a:pPr>
            <a:r>
              <a:rPr lang="en-GB" sz="1200" b="1" dirty="0">
                <a:latin typeface="Calibri Light" panose="020F0302020204030204" pitchFamily="34" charset="0"/>
                <a:ea typeface="Times New Roman" panose="02020603050405020304" pitchFamily="18" charset="0"/>
                <a:cs typeface="Calibri Light" panose="020F0302020204030204" pitchFamily="34" charset="0"/>
              </a:rPr>
              <a:t>Develop internal sharing mechanisms </a:t>
            </a:r>
            <a:r>
              <a:rPr lang="en-GB" sz="1200" dirty="0">
                <a:latin typeface="Calibri Light" panose="020F0302020204030204" pitchFamily="34" charset="0"/>
                <a:ea typeface="Times New Roman" panose="02020603050405020304" pitchFamily="18" charset="0"/>
                <a:cs typeface="Calibri Light" panose="020F0302020204030204" pitchFamily="34" charset="0"/>
              </a:rPr>
              <a:t>and enhance the learning from and contribution to the global landscape.</a:t>
            </a:r>
          </a:p>
        </p:txBody>
      </p:sp>
      <p:cxnSp>
        <p:nvCxnSpPr>
          <p:cNvPr id="62" name="Straight Connector 61">
            <a:extLst>
              <a:ext uri="{FF2B5EF4-FFF2-40B4-BE49-F238E27FC236}">
                <a16:creationId xmlns:a16="http://schemas.microsoft.com/office/drawing/2014/main" id="{39ABA5E9-BF4F-4F7C-A486-A106432C2D75}"/>
              </a:ext>
            </a:extLst>
          </p:cNvPr>
          <p:cNvCxnSpPr>
            <a:cxnSpLocks/>
          </p:cNvCxnSpPr>
          <p:nvPr/>
        </p:nvCxnSpPr>
        <p:spPr>
          <a:xfrm>
            <a:off x="8469916" y="736071"/>
            <a:ext cx="26073" cy="5659345"/>
          </a:xfrm>
          <a:prstGeom prst="line">
            <a:avLst/>
          </a:prstGeom>
          <a:noFill/>
          <a:ln w="12700" cap="flat">
            <a:solidFill>
              <a:srgbClr val="ABABAB"/>
            </a:solidFill>
            <a:prstDash val="solid"/>
            <a:miter lim="400000"/>
          </a:ln>
          <a:effectLst/>
          <a:sp3d/>
        </p:spPr>
        <p:style>
          <a:lnRef idx="0">
            <a:scrgbClr r="0" g="0" b="0"/>
          </a:lnRef>
          <a:fillRef idx="0">
            <a:scrgbClr r="0" g="0" b="0"/>
          </a:fillRef>
          <a:effectRef idx="0">
            <a:scrgbClr r="0" g="0" b="0"/>
          </a:effectRef>
          <a:fontRef idx="none"/>
        </p:style>
      </p:cxnSp>
      <p:sp>
        <p:nvSpPr>
          <p:cNvPr id="65" name="Text Box 6">
            <a:extLst>
              <a:ext uri="{FF2B5EF4-FFF2-40B4-BE49-F238E27FC236}">
                <a16:creationId xmlns:a16="http://schemas.microsoft.com/office/drawing/2014/main" id="{534D8BAA-5F10-4FBE-9C5C-5781E63BA937}"/>
              </a:ext>
            </a:extLst>
          </p:cNvPr>
          <p:cNvSpPr txBox="1"/>
          <p:nvPr/>
        </p:nvSpPr>
        <p:spPr>
          <a:xfrm>
            <a:off x="154778" y="373175"/>
            <a:ext cx="4640104" cy="368328"/>
          </a:xfrm>
          <a:prstGeom prst="rect">
            <a:avLst/>
          </a:prstGeom>
          <a:solidFill>
            <a:schemeClr val="bg1"/>
          </a:solid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b="1" dirty="0">
                <a:latin typeface="Garamond" panose="02020404030301010803" pitchFamily="18" charset="0"/>
                <a:ea typeface="Times New Roman" panose="02020603050405020304" pitchFamily="18" charset="0"/>
                <a:cs typeface="Times New Roman" panose="02020603050405020304" pitchFamily="18" charset="0"/>
              </a:rPr>
              <a:t>MAIN MESSAGES  </a:t>
            </a:r>
          </a:p>
        </p:txBody>
      </p:sp>
      <p:cxnSp>
        <p:nvCxnSpPr>
          <p:cNvPr id="67" name="Straight Connector 66">
            <a:extLst>
              <a:ext uri="{FF2B5EF4-FFF2-40B4-BE49-F238E27FC236}">
                <a16:creationId xmlns:a16="http://schemas.microsoft.com/office/drawing/2014/main" id="{E5F2BC2D-1F86-40CD-AECA-8779B1FC4B19}"/>
              </a:ext>
            </a:extLst>
          </p:cNvPr>
          <p:cNvCxnSpPr/>
          <p:nvPr/>
        </p:nvCxnSpPr>
        <p:spPr>
          <a:xfrm>
            <a:off x="275774" y="639905"/>
            <a:ext cx="7615623" cy="0"/>
          </a:xfrm>
          <a:prstGeom prst="line">
            <a:avLst/>
          </a:prstGeom>
          <a:noFill/>
          <a:ln w="12700" cap="flat">
            <a:solidFill>
              <a:srgbClr val="ABABAB"/>
            </a:solidFill>
            <a:prstDash val="solid"/>
            <a:miter lim="400000"/>
          </a:ln>
          <a:effectLst/>
          <a:sp3d/>
        </p:spPr>
        <p:style>
          <a:lnRef idx="0">
            <a:scrgbClr r="0" g="0" b="0"/>
          </a:lnRef>
          <a:fillRef idx="0">
            <a:scrgbClr r="0" g="0" b="0"/>
          </a:fillRef>
          <a:effectRef idx="0">
            <a:scrgbClr r="0" g="0" b="0"/>
          </a:effectRef>
          <a:fontRef idx="none"/>
        </p:style>
      </p:cxnSp>
      <p:sp>
        <p:nvSpPr>
          <p:cNvPr id="68" name="Text Box 6">
            <a:extLst>
              <a:ext uri="{FF2B5EF4-FFF2-40B4-BE49-F238E27FC236}">
                <a16:creationId xmlns:a16="http://schemas.microsoft.com/office/drawing/2014/main" id="{DE03C0DF-3989-4AB6-A941-CDB846344CBB}"/>
              </a:ext>
            </a:extLst>
          </p:cNvPr>
          <p:cNvSpPr txBox="1"/>
          <p:nvPr/>
        </p:nvSpPr>
        <p:spPr>
          <a:xfrm>
            <a:off x="8549722" y="336251"/>
            <a:ext cx="2452107" cy="331756"/>
          </a:xfrm>
          <a:prstGeom prst="rect">
            <a:avLst/>
          </a:prstGeom>
          <a:noFill/>
          <a:ln w="6350">
            <a:noFill/>
          </a:ln>
        </p:spPr>
        <p:txBody>
          <a:bodyPr rot="0" spcFirstLastPara="0" vert="horz" wrap="square" lIns="112542" tIns="56271" rIns="112542" bIns="56271" numCol="1" spcCol="0" rtlCol="0" fromWordArt="0" anchor="t" anchorCtr="0" forceAA="0" compatLnSpc="1">
            <a:prstTxWarp prst="textNoShape">
              <a:avLst/>
            </a:prstTxWarp>
            <a:noAutofit/>
          </a:bodyPr>
          <a:lstStyle/>
          <a:p>
            <a:pPr algn="l"/>
            <a:r>
              <a:rPr lang="en-GB" sz="1200" b="1"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RECOMMENDATIONS   </a:t>
            </a:r>
          </a:p>
        </p:txBody>
      </p:sp>
      <p:cxnSp>
        <p:nvCxnSpPr>
          <p:cNvPr id="69" name="Straight Connector 68">
            <a:extLst>
              <a:ext uri="{FF2B5EF4-FFF2-40B4-BE49-F238E27FC236}">
                <a16:creationId xmlns:a16="http://schemas.microsoft.com/office/drawing/2014/main" id="{594B6F12-D4A7-4315-9BD4-D28D427AE1B8}"/>
              </a:ext>
            </a:extLst>
          </p:cNvPr>
          <p:cNvCxnSpPr>
            <a:cxnSpLocks/>
          </p:cNvCxnSpPr>
          <p:nvPr/>
        </p:nvCxnSpPr>
        <p:spPr>
          <a:xfrm>
            <a:off x="8549722" y="639905"/>
            <a:ext cx="3642278" cy="0"/>
          </a:xfrm>
          <a:prstGeom prst="line">
            <a:avLst/>
          </a:prstGeom>
          <a:noFill/>
          <a:ln w="12700" cap="flat">
            <a:solidFill>
              <a:srgbClr val="ABABAB"/>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89728473"/>
      </p:ext>
    </p:extLst>
  </p:cSld>
  <p:clrMapOvr>
    <a:masterClrMapping/>
  </p:clrMapOvr>
  <p:transition spd="med"/>
</p:sld>
</file>

<file path=ppt/theme/theme1.xml><?xml version="1.0" encoding="utf-8"?>
<a:theme xmlns:a="http://schemas.openxmlformats.org/drawingml/2006/main" name="ModernPortfoli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4424</TotalTime>
  <Words>6562</Words>
  <Application>Microsoft Office PowerPoint</Application>
  <PresentationFormat>Widescreen</PresentationFormat>
  <Paragraphs>721</Paragraphs>
  <Slides>30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Garamond</vt:lpstr>
      <vt:lpstr>Helvetica</vt:lpstr>
      <vt:lpstr>Helvetica Neue</vt:lpstr>
      <vt:lpstr>Helvetica Neue Light</vt:lpstr>
      <vt:lpstr>Helvetica Neue Medium</vt:lpstr>
      <vt:lpstr>Symbol</vt:lpstr>
      <vt:lpstr>Times New Roman</vt:lpstr>
      <vt:lpstr>Wingdings</vt:lpstr>
      <vt:lpstr>ModernPortfolio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Danish Neighbourhood Programme 2008-2017</dc:title>
  <dc:creator>eric</dc:creator>
  <cp:lastModifiedBy>Eric Buhl-Nielsen</cp:lastModifiedBy>
  <cp:revision>573</cp:revision>
  <cp:lastPrinted>2020-11-09T12:31:35Z</cp:lastPrinted>
  <dcterms:modified xsi:type="dcterms:W3CDTF">2021-02-04T17:21:00Z</dcterms:modified>
</cp:coreProperties>
</file>