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858" r:id="rId5"/>
    <p:sldId id="298" r:id="rId6"/>
    <p:sldId id="864" r:id="rId7"/>
    <p:sldId id="866" r:id="rId8"/>
    <p:sldId id="867" r:id="rId9"/>
    <p:sldId id="868" r:id="rId10"/>
    <p:sldId id="869" r:id="rId11"/>
    <p:sldId id="870" r:id="rId12"/>
    <p:sldId id="871" r:id="rId13"/>
    <p:sldId id="872" r:id="rId14"/>
    <p:sldId id="291" r:id="rId15"/>
    <p:sldId id="874" r:id="rId16"/>
    <p:sldId id="873" r:id="rId17"/>
    <p:sldId id="860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8"/>
    <p:restoredTop sz="94699"/>
  </p:normalViewPr>
  <p:slideViewPr>
    <p:cSldViewPr snapToGrid="0" snapToObjects="1" showGuides="1">
      <p:cViewPr varScale="1">
        <p:scale>
          <a:sx n="67" d="100"/>
          <a:sy n="67" d="100"/>
        </p:scale>
        <p:origin x="5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6A2CE-9C39-4A46-9599-162E05F8B439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AA72-DAFB-4149-B8B8-C049EE0FAC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345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care.dk/" TargetMode="External"/><Relationship Id="rId7" Type="http://schemas.openxmlformats.org/officeDocument/2006/relationships/hyperlink" Target="https://www.instagram.com/caredanmark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twitter.com/CARE_Danmark?lang=en" TargetMode="External"/><Relationship Id="rId5" Type="http://schemas.openxmlformats.org/officeDocument/2006/relationships/hyperlink" Target="https://www.facebook.com/caredanmark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hyperlink" Target="https://www.linkedin.com/company/care-danmark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50BD7B-BFBA-4445-907B-90B56D0B8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DD5EB21B-E7FF-CE4E-97C3-D5A45B35CC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201" y="5746904"/>
            <a:ext cx="1363883" cy="4400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66AF70-AAED-EF42-9A7B-CA052AC06A2A}"/>
              </a:ext>
            </a:extLst>
          </p:cNvPr>
          <p:cNvGrpSpPr/>
          <p:nvPr userDrawn="1"/>
        </p:nvGrpSpPr>
        <p:grpSpPr>
          <a:xfrm>
            <a:off x="9644731" y="5855899"/>
            <a:ext cx="1568328" cy="308567"/>
            <a:chOff x="507527" y="3279513"/>
            <a:chExt cx="2480239" cy="487983"/>
          </a:xfrm>
        </p:grpSpPr>
        <p:pic>
          <p:nvPicPr>
            <p:cNvPr id="10" name="Google Shape;1395;p135">
              <a:hlinkClick r:id="rId5"/>
              <a:extLst>
                <a:ext uri="{FF2B5EF4-FFF2-40B4-BE49-F238E27FC236}">
                  <a16:creationId xmlns:a16="http://schemas.microsoft.com/office/drawing/2014/main" id="{E58A6B1D-1E0B-7641-8C1A-C92DC5FF75C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7527" y="3279952"/>
              <a:ext cx="239894" cy="47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396;p135">
              <a:hlinkClick r:id="rId7"/>
              <a:extLst>
                <a:ext uri="{FF2B5EF4-FFF2-40B4-BE49-F238E27FC236}">
                  <a16:creationId xmlns:a16="http://schemas.microsoft.com/office/drawing/2014/main" id="{287B1775-0B72-9540-9C69-74AC52BCE81A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04603" y="3338919"/>
              <a:ext cx="428599" cy="428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397;p135">
              <a:hlinkClick r:id="rId9"/>
              <a:extLst>
                <a:ext uri="{FF2B5EF4-FFF2-40B4-BE49-F238E27FC236}">
                  <a16:creationId xmlns:a16="http://schemas.microsoft.com/office/drawing/2014/main" id="{3ED08707-36EA-7640-A123-3168E191EA36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690385" y="3279513"/>
              <a:ext cx="488956" cy="468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99;p135">
              <a:hlinkClick r:id="rId11"/>
              <a:extLst>
                <a:ext uri="{FF2B5EF4-FFF2-40B4-BE49-F238E27FC236}">
                  <a16:creationId xmlns:a16="http://schemas.microsoft.com/office/drawing/2014/main" id="{75E02F7E-5CC5-AC40-8502-03119E83C468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436525" y="3311375"/>
              <a:ext cx="551241" cy="448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E53E039-A43C-AB40-A867-7521630CF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1" y="905321"/>
            <a:ext cx="7399570" cy="158524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9B10011-668F-354B-8A26-74905459F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1" y="2490568"/>
            <a:ext cx="397305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00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6991-951F-CA49-9846-B340FA8F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9AAE6-6811-B14B-870C-6165941D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7DB9B-3153-AE46-9BD7-2C7AC0A0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C8389-8360-E844-BBF1-3E72C2C3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7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448BB-6675-DD46-A79D-374D0EC5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3320A-7427-AC4F-9A18-E2D10D92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C3451-C717-1646-9F37-E6216D7E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96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5149-48C8-594E-97D0-CE68B961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F307-1E27-C245-A403-CC24068A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90C57-3FB3-324F-9A94-BE97B3C8B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952CF-06D6-2B46-9F57-F49D54AE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CA802-6A2C-DF42-95D1-430F12CE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EA6ED-D376-264E-8539-2C381DC1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17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539D-ACB9-BD4B-9DD9-037FE58E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425DC-FE04-7240-B84D-F72D8EE97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E3D40-C026-B245-914E-886F244CA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8CB1F-3973-CB47-8842-6340D035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E9927-B40E-164D-AFD5-732FAEEF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501B8-CCA2-4C4E-891E-1BC677B3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97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66CE-574C-1841-AEBD-ECB97A2D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9A429-6F17-8942-903F-E7AF1D453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4C6A9-D1FF-F349-B23A-041B98AE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0864C-51FB-8740-A0C8-91F2A35C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81C33-4B3A-6F45-959A-80BED38C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10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0AC6F-1348-A641-8A56-04F605D0A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F3A21-2039-FB45-9650-B9F461D66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7162E-C102-944A-9D10-A670EE54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AF2E-D701-6C4C-A63D-AE3C3ACA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D1BD3-6DA4-B54B-89CF-55D3BE77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882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5257F99A-8E1A-4561-AC0D-87F5D7D379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" y="0"/>
            <a:ext cx="3543300" cy="34163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AB0B176-6720-49D5-B17B-E76556113A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5300" y="3416300"/>
            <a:ext cx="3543300" cy="34417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4E31F94-80E0-448E-9028-26D8EF0909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48600" y="0"/>
            <a:ext cx="3543300" cy="34163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8512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9938" y="769938"/>
            <a:ext cx="10652125" cy="314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7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EF79E-EF0D-4248-A3A5-76F937DC0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/>
          <a:stretch>
            <a:fillRect/>
          </a:stretch>
        </p:blipFill>
        <p:spPr bwMode="auto">
          <a:xfrm rot="16200000">
            <a:off x="4144284" y="490992"/>
            <a:ext cx="5994400" cy="3286125"/>
          </a:xfrm>
          <a:prstGeom prst="rect">
            <a:avLst/>
          </a:prstGeom>
          <a:noFill/>
          <a:ln>
            <a:noFill/>
          </a:ln>
          <a:effectLst>
            <a:outerShdw blurRad="266700" dist="292100" dir="8100000" algn="tr" rotWithShape="0">
              <a:srgbClr val="000000">
                <a:alpha val="1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2DE740E-23DC-441B-A216-552F31214C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6200000">
            <a:off x="5069115" y="943429"/>
            <a:ext cx="4178300" cy="247650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EF79E-EF0D-4248-A3A5-76F937DC0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/>
          <a:stretch>
            <a:fillRect/>
          </a:stretch>
        </p:blipFill>
        <p:spPr bwMode="auto">
          <a:xfrm rot="16200000">
            <a:off x="7206800" y="3205165"/>
            <a:ext cx="5994400" cy="3286125"/>
          </a:xfrm>
          <a:prstGeom prst="rect">
            <a:avLst/>
          </a:prstGeom>
          <a:noFill/>
          <a:ln>
            <a:noFill/>
          </a:ln>
          <a:effectLst>
            <a:outerShdw blurRad="266700" dist="292100" dir="8100000" algn="tr" rotWithShape="0">
              <a:srgbClr val="000000">
                <a:alpha val="1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DE740E-23DC-441B-A216-552F31214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6200000">
            <a:off x="8131631" y="3657602"/>
            <a:ext cx="4178300" cy="247650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01726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811DA0-A019-4D44-8ACC-DFAA9493C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7771" y="1065890"/>
            <a:ext cx="3973057" cy="1367838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82F92E8-13ED-A44D-86D0-BE53F9A37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925BD39-3315-B84D-9B96-914E933C8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7771" y="2742636"/>
            <a:ext cx="397305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0" i="0"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6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811DA0-A019-4D44-8ACC-DFAA9493C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897" y="1065890"/>
            <a:ext cx="3973057" cy="1367838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925BD39-3315-B84D-9B96-914E933C8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897" y="2742636"/>
            <a:ext cx="397305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0" i="0"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3D6277FE-1527-FE4D-94EF-9FCFC67E3A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40360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6CE4B-9321-B84A-BBAD-EEF24C2F81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60727"/>
            <a:ext cx="6096000" cy="3403604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451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82F92E8-13ED-A44D-86D0-BE53F9A37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7383A-2821-224D-BBAF-21E02587A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4F9BE-8420-7D47-8D2B-56819215D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5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F3DE-0183-F14B-87EB-7FBA92270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421A7-7ED5-C742-8AD3-8393C7102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77D9E-24A7-1848-A5C6-81A49231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5557-BA0A-B243-8BAE-F6198DD7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8AE12-45B8-9448-A732-6E9508E3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92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2369-6B1F-494B-B86D-49D5FFBB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F885-8141-EE48-9293-AA26D11E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88C64-4A1E-DD44-82E9-F7C00760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6286-6517-EF4A-B9ED-A80B2881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1290E-9057-2C4E-AB6E-81378D07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006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015-2010-C841-B4DC-75CCC899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7C2DA-44DD-B546-8DF8-A259F29DC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858-17D8-8545-BCA9-441C26C2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A430-1234-C94D-BDF1-620F4351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AC6E-5C8C-434D-904C-13A5E572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17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5-F44A-A84C-8B67-DE35F17F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EB41-B8D5-314E-8D1C-D8C28FC8C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062EB-05B2-4C42-9FB0-48355C25B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98D60-B934-904E-B5CA-0B3AC632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42C81-CDD3-1946-BED1-6046DC80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8B970-0AAC-5043-9291-C19FCC29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38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95D-2141-4642-B312-AA9B8311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BB8D7-1234-2145-A7E8-DAAFB82C2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0FF51-FC95-2640-8AE9-C06BE74E3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FDB80-FA9D-9348-9EDA-416BAF619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1CBE0-DE3C-9343-A131-64BB5ABB3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65BEF-019C-AF45-AB9B-9B0AF8ED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A1CEC-8AC5-2C4E-A82B-65BAE01F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0A6C7-7FA1-4347-A49A-AD3246E1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00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7D843-E05A-7244-AE25-8D7CEE08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515CF-95F3-194B-9040-1EC2E2A07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F5468-0D98-4C4D-9AC4-458582BFE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08E2-8388-8142-9EB0-CFEAF1DB1293}" type="datetimeFigureOut">
              <a:rPr lang="da-DK" smtClean="0"/>
              <a:t>23-02-2021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DB51-9DB6-8F46-920D-85019CFB4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0A27-677F-804A-B01A-C64922B6F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3AD3-5198-C74C-AD7C-F1806F5E4D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03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8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care.dk/" TargetMode="External"/><Relationship Id="rId7" Type="http://schemas.openxmlformats.org/officeDocument/2006/relationships/hyperlink" Target="https://www.instagram.com/caredanmark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11" Type="http://schemas.openxmlformats.org/officeDocument/2006/relationships/hyperlink" Target="https://twitter.com/CARE_Danmark?lang=en" TargetMode="External"/><Relationship Id="rId5" Type="http://schemas.openxmlformats.org/officeDocument/2006/relationships/hyperlink" Target="https://www.facebook.com/caredanmark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hyperlink" Target="https://www.linkedin.com/company/care-danma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9778B34-8DD0-3D4B-9C69-C6D04254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B4D85669-9E4C-B040-B4A1-48072EC46ACA}"/>
              </a:ext>
            </a:extLst>
          </p:cNvPr>
          <p:cNvSpPr txBox="1"/>
          <p:nvPr/>
        </p:nvSpPr>
        <p:spPr>
          <a:xfrm>
            <a:off x="982180" y="888294"/>
            <a:ext cx="827115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da-DK" sz="5400" b="1" spc="-151" dirty="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  <a:cs typeface="Arial" panose="020B0604020202020204" pitchFamily="34" charset="0"/>
              </a:rPr>
              <a:t>Glem ikke de mest klimaudsatte!</a:t>
            </a:r>
          </a:p>
        </p:txBody>
      </p:sp>
      <p:pic>
        <p:nvPicPr>
          <p:cNvPr id="12" name="Picture 5">
            <a:hlinkClick r:id="rId3"/>
            <a:extLst>
              <a:ext uri="{FF2B5EF4-FFF2-40B4-BE49-F238E27FC236}">
                <a16:creationId xmlns:a16="http://schemas.microsoft.com/office/drawing/2014/main" id="{22178A9E-9D64-444C-959F-298C4D227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1" y="5746904"/>
            <a:ext cx="1363883" cy="440080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D213CA9A-5E1E-4B47-BBD3-AE1F7F37B704}"/>
              </a:ext>
            </a:extLst>
          </p:cNvPr>
          <p:cNvGrpSpPr/>
          <p:nvPr/>
        </p:nvGrpSpPr>
        <p:grpSpPr>
          <a:xfrm>
            <a:off x="9644731" y="5855899"/>
            <a:ext cx="1568328" cy="308567"/>
            <a:chOff x="507527" y="3279513"/>
            <a:chExt cx="2480239" cy="487983"/>
          </a:xfrm>
        </p:grpSpPr>
        <p:pic>
          <p:nvPicPr>
            <p:cNvPr id="14" name="Google Shape;1395;p135">
              <a:hlinkClick r:id="rId5"/>
              <a:extLst>
                <a:ext uri="{FF2B5EF4-FFF2-40B4-BE49-F238E27FC236}">
                  <a16:creationId xmlns:a16="http://schemas.microsoft.com/office/drawing/2014/main" id="{22BDC7A0-1224-6E41-A167-04369306E54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7527" y="3279952"/>
              <a:ext cx="239894" cy="47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396;p135">
              <a:hlinkClick r:id="rId7"/>
              <a:extLst>
                <a:ext uri="{FF2B5EF4-FFF2-40B4-BE49-F238E27FC236}">
                  <a16:creationId xmlns:a16="http://schemas.microsoft.com/office/drawing/2014/main" id="{44C216C7-E18B-CC41-A9B6-E7780955A1DE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04603" y="3338919"/>
              <a:ext cx="428599" cy="428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397;p135">
              <a:hlinkClick r:id="rId9"/>
              <a:extLst>
                <a:ext uri="{FF2B5EF4-FFF2-40B4-BE49-F238E27FC236}">
                  <a16:creationId xmlns:a16="http://schemas.microsoft.com/office/drawing/2014/main" id="{D7E91D4F-D68C-9949-960A-CB1E395CFB23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690385" y="3279513"/>
              <a:ext cx="488956" cy="468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399;p135">
              <a:hlinkClick r:id="rId11"/>
              <a:extLst>
                <a:ext uri="{FF2B5EF4-FFF2-40B4-BE49-F238E27FC236}">
                  <a16:creationId xmlns:a16="http://schemas.microsoft.com/office/drawing/2014/main" id="{7541576E-94D3-784B-AD56-7C534F152DDB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436525" y="3311375"/>
              <a:ext cx="551241" cy="448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2C09D747-CB6A-9348-9D31-A14D4D5DC5E2}"/>
              </a:ext>
            </a:extLst>
          </p:cNvPr>
          <p:cNvSpPr txBox="1"/>
          <p:nvPr/>
        </p:nvSpPr>
        <p:spPr>
          <a:xfrm>
            <a:off x="1092201" y="4519477"/>
            <a:ext cx="29619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Helvetica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23. februar 2021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8F642A7B-8870-364F-ACFA-425C58E7E569}"/>
              </a:ext>
            </a:extLst>
          </p:cNvPr>
          <p:cNvSpPr txBox="1"/>
          <p:nvPr/>
        </p:nvSpPr>
        <p:spPr>
          <a:xfrm>
            <a:off x="1092201" y="3599705"/>
            <a:ext cx="8271150" cy="7260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da-DK" spc="-151" dirty="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  <a:cs typeface="Arial" panose="020B0604020202020204" pitchFamily="34" charset="0"/>
              </a:rPr>
              <a:t>Rolf Hernø, CARE Danmark</a:t>
            </a:r>
          </a:p>
        </p:txBody>
      </p:sp>
    </p:spTree>
    <p:extLst>
      <p:ext uri="{BB962C8B-B14F-4D97-AF65-F5344CB8AC3E}">
        <p14:creationId xmlns:p14="http://schemas.microsoft.com/office/powerpoint/2010/main" val="158896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079E34-EF4C-F74D-A5AF-AFC23F828D25}"/>
              </a:ext>
            </a:extLst>
          </p:cNvPr>
          <p:cNvSpPr txBox="1"/>
          <p:nvPr/>
        </p:nvSpPr>
        <p:spPr>
          <a:xfrm>
            <a:off x="1007452" y="441599"/>
            <a:ext cx="103728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Klima- og vejrinformation</a:t>
            </a:r>
          </a:p>
        </p:txBody>
      </p:sp>
      <p:pic>
        <p:nvPicPr>
          <p:cNvPr id="5" name="Pladsholder til billede 5">
            <a:extLst>
              <a:ext uri="{FF2B5EF4-FFF2-40B4-BE49-F238E27FC236}">
                <a16:creationId xmlns:a16="http://schemas.microsoft.com/office/drawing/2014/main" id="{BA48FB9E-752C-5043-8631-1E08DEA67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965"/>
          <a:stretch/>
        </p:blipFill>
        <p:spPr>
          <a:xfrm>
            <a:off x="1341783" y="1108235"/>
            <a:ext cx="9046149" cy="548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1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048E5D4-2132-A540-A8BD-C51166B33497}"/>
              </a:ext>
            </a:extLst>
          </p:cNvPr>
          <p:cNvSpPr txBox="1">
            <a:spLocks/>
          </p:cNvSpPr>
          <p:nvPr/>
        </p:nvSpPr>
        <p:spPr>
          <a:xfrm>
            <a:off x="1046894" y="1292138"/>
            <a:ext cx="3403186" cy="136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dirty="0">
                <a:latin typeface="Helvetica" pitchFamily="2" charset="0"/>
              </a:rPr>
              <a:t>IT-baserede løsninger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442FF9-C6E6-0C4B-AF9D-36332BE52804}"/>
              </a:ext>
            </a:extLst>
          </p:cNvPr>
          <p:cNvSpPr txBox="1">
            <a:spLocks/>
          </p:cNvSpPr>
          <p:nvPr/>
        </p:nvSpPr>
        <p:spPr>
          <a:xfrm>
            <a:off x="1046893" y="3002831"/>
            <a:ext cx="3497591" cy="165576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1600" dirty="0">
                <a:latin typeface="Helvetica Light" panose="020B0403020202020204" pitchFamily="34" charset="0"/>
              </a:rPr>
              <a:t>‘</a:t>
            </a:r>
            <a:r>
              <a:rPr lang="da-DK" sz="1600" dirty="0" err="1">
                <a:latin typeface="Helvetica Light" panose="020B0403020202020204" pitchFamily="34" charset="0"/>
              </a:rPr>
              <a:t>Allo</a:t>
            </a:r>
            <a:r>
              <a:rPr lang="da-DK" sz="1600" dirty="0">
                <a:latin typeface="Helvetica Light" panose="020B0403020202020204" pitchFamily="34" charset="0"/>
              </a:rPr>
              <a:t>’ vejr-</a:t>
            </a:r>
            <a:r>
              <a:rPr lang="da-DK" sz="1600" dirty="0" err="1">
                <a:latin typeface="Helvetica Light" panose="020B0403020202020204" pitchFamily="34" charset="0"/>
              </a:rPr>
              <a:t>app</a:t>
            </a:r>
            <a:r>
              <a:rPr lang="da-DK" sz="1600" dirty="0">
                <a:latin typeface="Helvetica Light" panose="020B0403020202020204" pitchFamily="34" charset="0"/>
              </a:rPr>
              <a:t> i Sydøstasien</a:t>
            </a:r>
          </a:p>
        </p:txBody>
      </p:sp>
      <p:pic>
        <p:nvPicPr>
          <p:cNvPr id="23" name="Picture 22" descr="A close up of 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9DE4632E-245A-1042-A932-629CDC43A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55" y="96457"/>
            <a:ext cx="2490024" cy="4174434"/>
          </a:xfrm>
          <a:prstGeom prst="rect">
            <a:avLst/>
          </a:prstGeom>
        </p:spPr>
      </p:pic>
      <p:pic>
        <p:nvPicPr>
          <p:cNvPr id="25" name="Picture 24" descr="A body of water with buildings in the background&#10;&#10;Description automatically generated">
            <a:extLst>
              <a:ext uri="{FF2B5EF4-FFF2-40B4-BE49-F238E27FC236}">
                <a16:creationId xmlns:a16="http://schemas.microsoft.com/office/drawing/2014/main" id="{3F13DE08-2285-2D48-BA67-B0F81C23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864" y="2792896"/>
            <a:ext cx="2507146" cy="41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9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4D9-3125-5C43-AB1A-1465A5A3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846"/>
          </a:xfrm>
        </p:spPr>
        <p:txBody>
          <a:bodyPr>
            <a:normAutofit/>
          </a:bodyPr>
          <a:lstStyle/>
          <a:p>
            <a:r>
              <a:rPr lang="en-DK" sz="3200" b="0" dirty="0"/>
              <a:t>Hvilke forbehold er 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787C-77D3-CA4D-ABC8-24ECBE52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/>
              <a:t>Kræver stærke kompetencer hos udførende organisation</a:t>
            </a:r>
            <a:endParaRPr lang="en-DK" sz="1800" dirty="0"/>
          </a:p>
          <a:p>
            <a:r>
              <a:rPr lang="da-DK" sz="1800" dirty="0"/>
              <a:t>Ressourcekrævende</a:t>
            </a:r>
          </a:p>
          <a:p>
            <a:r>
              <a:rPr lang="da-DK" sz="1800" dirty="0"/>
              <a:t>Bæredygtighed?</a:t>
            </a:r>
          </a:p>
          <a:p>
            <a:endParaRPr lang="da-DK" sz="1800" dirty="0"/>
          </a:p>
          <a:p>
            <a:endParaRPr lang="da-DK" sz="1800" dirty="0"/>
          </a:p>
          <a:p>
            <a:pPr marL="0" indent="0">
              <a:buNone/>
            </a:pPr>
            <a:r>
              <a:rPr lang="da-DK" sz="3200" dirty="0"/>
              <a:t>Hvordan kan det løses?</a:t>
            </a:r>
          </a:p>
          <a:p>
            <a:r>
              <a:rPr lang="da-DK" sz="1800" dirty="0"/>
              <a:t>Kapacitetsopbygning</a:t>
            </a:r>
          </a:p>
          <a:p>
            <a:r>
              <a:rPr lang="da-DK" sz="1800" dirty="0"/>
              <a:t>Læringsinitiativer</a:t>
            </a:r>
          </a:p>
          <a:p>
            <a:r>
              <a:rPr lang="da-DK" sz="1800" dirty="0"/>
              <a:t>Finansiering til klimatilpasning</a:t>
            </a:r>
            <a:endParaRPr lang="en-DK" sz="1800" dirty="0"/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0222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ADBD-63DD-E44F-8937-13AD084E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>
            <a:normAutofit/>
          </a:bodyPr>
          <a:lstStyle/>
          <a:p>
            <a:r>
              <a:rPr lang="en-DK" sz="3200" b="0" dirty="0"/>
              <a:t>Hvad skal der til for at nå de mest klimaudsatte?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F8A6-9796-3F4D-9827-C351A9FC0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Ikke kun en NGO-opgave</a:t>
            </a:r>
          </a:p>
          <a:p>
            <a:r>
              <a:rPr lang="da-DK" sz="1800" dirty="0"/>
              <a:t>Balance mellem lokal indsatser og policy-indflydelse</a:t>
            </a:r>
          </a:p>
          <a:p>
            <a:r>
              <a:rPr lang="da-DK" sz="1800" dirty="0"/>
              <a:t>Policy-arbejde kræver erfaringsopsamling</a:t>
            </a:r>
          </a:p>
          <a:p>
            <a:r>
              <a:rPr lang="da-DK" sz="1800" dirty="0"/>
              <a:t>Lokalsamfundsbaseret tilpasning (</a:t>
            </a:r>
            <a:r>
              <a:rPr lang="da-DK" sz="1800" dirty="0" err="1"/>
              <a:t>community-based</a:t>
            </a:r>
            <a:r>
              <a:rPr lang="da-DK" sz="1800" dirty="0"/>
              <a:t> adaptation)</a:t>
            </a:r>
            <a:endParaRPr lang="en-DK" sz="1800" dirty="0"/>
          </a:p>
          <a:p>
            <a:r>
              <a:rPr lang="da-DK" sz="1800" b="1" dirty="0"/>
              <a:t>Lokalstyret tilpasning </a:t>
            </a:r>
            <a:r>
              <a:rPr lang="da-DK" sz="1800" dirty="0"/>
              <a:t>(</a:t>
            </a:r>
            <a:r>
              <a:rPr lang="da-DK" sz="1800" dirty="0" err="1"/>
              <a:t>locally</a:t>
            </a:r>
            <a:r>
              <a:rPr lang="da-DK" sz="1800" dirty="0"/>
              <a:t>-led adaptation)</a:t>
            </a:r>
          </a:p>
          <a:p>
            <a:r>
              <a:rPr lang="da-DK" sz="1800" dirty="0"/>
              <a:t>Fortsat læring og tilpasning</a:t>
            </a:r>
          </a:p>
          <a:p>
            <a:r>
              <a:rPr lang="da-DK" sz="1800" dirty="0"/>
              <a:t>Fleksibilitet</a:t>
            </a:r>
          </a:p>
          <a:p>
            <a:r>
              <a:rPr lang="da-DK" sz="1800" dirty="0"/>
              <a:t>Støtte til innovative løsninger</a:t>
            </a:r>
            <a:endParaRPr lang="en-DK" sz="1800" dirty="0"/>
          </a:p>
          <a:p>
            <a:endParaRPr lang="en-DK" sz="1800" dirty="0"/>
          </a:p>
        </p:txBody>
      </p:sp>
    </p:spTree>
    <p:extLst>
      <p:ext uri="{BB962C8B-B14F-4D97-AF65-F5344CB8AC3E}">
        <p14:creationId xmlns:p14="http://schemas.microsoft.com/office/powerpoint/2010/main" val="153512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58D2DD31-3D58-1442-A5D4-8332E82DA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14722" b="90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B862F-2D88-A449-8822-01B8490A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92" y="5331268"/>
            <a:ext cx="1363883" cy="44008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3AB51CAB-601C-7446-9D03-DE206B0470E6}"/>
              </a:ext>
            </a:extLst>
          </p:cNvPr>
          <p:cNvSpPr txBox="1"/>
          <p:nvPr/>
        </p:nvSpPr>
        <p:spPr>
          <a:xfrm>
            <a:off x="2456084" y="2280676"/>
            <a:ext cx="7188901" cy="16511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da-DK" sz="6000" b="1" spc="-151" dirty="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  <a:cs typeface="Arial" panose="020B0604020202020204" pitchFamily="34" charset="0"/>
              </a:rPr>
              <a:t>For en grøn og retfærdig verden</a:t>
            </a:r>
          </a:p>
        </p:txBody>
      </p:sp>
    </p:spTree>
    <p:extLst>
      <p:ext uri="{BB962C8B-B14F-4D97-AF65-F5344CB8AC3E}">
        <p14:creationId xmlns:p14="http://schemas.microsoft.com/office/powerpoint/2010/main" val="227969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4F9A178-B0E8-0844-918B-9EEBF403C2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2" b="17114"/>
          <a:stretch/>
        </p:blipFill>
        <p:spPr>
          <a:xfrm>
            <a:off x="769938" y="769938"/>
            <a:ext cx="10652125" cy="3149600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7FCA3EA-469D-6C44-8A4A-AECCC7CBFFF4}"/>
              </a:ext>
            </a:extLst>
          </p:cNvPr>
          <p:cNvSpPr txBox="1">
            <a:spLocks/>
          </p:cNvSpPr>
          <p:nvPr/>
        </p:nvSpPr>
        <p:spPr>
          <a:xfrm>
            <a:off x="1053547" y="4383156"/>
            <a:ext cx="10128467" cy="175863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600" b="1" dirty="0">
                <a:latin typeface="Helvetica Light" panose="020B0403020202020204" pitchFamily="34" charset="0"/>
              </a:rPr>
              <a:t>Adaptation Learning Programme </a:t>
            </a:r>
            <a:r>
              <a:rPr lang="da-DK" sz="1600" dirty="0">
                <a:latin typeface="Helvetica Light" panose="020B0403020202020204" pitchFamily="34" charset="0"/>
              </a:rPr>
              <a:t>for </a:t>
            </a:r>
            <a:r>
              <a:rPr lang="da-DK" sz="1600" dirty="0" err="1">
                <a:latin typeface="Helvetica Light" panose="020B0403020202020204" pitchFamily="34" charset="0"/>
              </a:rPr>
              <a:t>Africa</a:t>
            </a:r>
            <a:r>
              <a:rPr lang="da-DK" sz="1600" dirty="0">
                <a:latin typeface="Helvetica Light" panose="020B0403020202020204" pitchFamily="34" charset="0"/>
              </a:rPr>
              <a:t> (ALP) fremhæves som godt eksempel på, at ...</a:t>
            </a:r>
          </a:p>
          <a:p>
            <a:pPr>
              <a:lnSpc>
                <a:spcPct val="150000"/>
              </a:lnSpc>
            </a:pPr>
            <a:r>
              <a:rPr lang="da-DK" sz="1600" dirty="0">
                <a:latin typeface="Helvetica Light" panose="020B0403020202020204" pitchFamily="34" charset="0"/>
              </a:rPr>
              <a:t>det er muligt at forbedre levevilkår for de mest klimaudsatte ...</a:t>
            </a:r>
          </a:p>
          <a:p>
            <a:pPr>
              <a:lnSpc>
                <a:spcPct val="150000"/>
              </a:lnSpc>
            </a:pPr>
            <a:r>
              <a:rPr lang="da-DK" sz="1600" dirty="0">
                <a:latin typeface="Helvetica Light" panose="020B0403020202020204" pitchFamily="34" charset="0"/>
              </a:rPr>
              <a:t>... samtidig med at løsninger bliver integreret i lokal og national praksis</a:t>
            </a:r>
          </a:p>
        </p:txBody>
      </p:sp>
    </p:spTree>
    <p:extLst>
      <p:ext uri="{BB962C8B-B14F-4D97-AF65-F5344CB8AC3E}">
        <p14:creationId xmlns:p14="http://schemas.microsoft.com/office/powerpoint/2010/main" val="311766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herd of cattle standing on top of a dirt field&#10;&#10;Description automatically generated">
            <a:extLst>
              <a:ext uri="{FF2B5EF4-FFF2-40B4-BE49-F238E27FC236}">
                <a16:creationId xmlns:a16="http://schemas.microsoft.com/office/drawing/2014/main" id="{08A51819-1D62-3849-BA4B-048185313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6" y="373624"/>
            <a:ext cx="9826487" cy="354728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EA529E2-E559-EA42-8A8A-287F4830C9B5}"/>
              </a:ext>
            </a:extLst>
          </p:cNvPr>
          <p:cNvSpPr txBox="1">
            <a:spLocks/>
          </p:cNvSpPr>
          <p:nvPr/>
        </p:nvSpPr>
        <p:spPr>
          <a:xfrm>
            <a:off x="1328532" y="4374431"/>
            <a:ext cx="4347440" cy="192600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b="1" dirty="0">
                <a:latin typeface="Helvetica Light" panose="020B0403020202020204" pitchFamily="34" charset="0"/>
              </a:rPr>
              <a:t>Hvad bidrager til vellykket klimatilpasning?</a:t>
            </a:r>
          </a:p>
          <a:p>
            <a:pPr>
              <a:lnSpc>
                <a:spcPct val="150000"/>
              </a:lnSpc>
            </a:pPr>
            <a:r>
              <a:rPr lang="da-DK" sz="1600" dirty="0">
                <a:latin typeface="Helvetica Light" panose="020B0403020202020204" pitchFamily="34" charset="0"/>
              </a:rPr>
              <a:t>Engager de lokale</a:t>
            </a:r>
          </a:p>
          <a:p>
            <a:pPr>
              <a:lnSpc>
                <a:spcPct val="150000"/>
              </a:lnSpc>
            </a:pPr>
            <a:r>
              <a:rPr lang="da-DK" sz="1600" dirty="0">
                <a:latin typeface="Helvetica Light" panose="020B0403020202020204" pitchFamily="34" charset="0"/>
              </a:rPr>
              <a:t>Riv siloerne ned</a:t>
            </a:r>
          </a:p>
          <a:p>
            <a:pPr>
              <a:lnSpc>
                <a:spcPct val="150000"/>
              </a:lnSpc>
            </a:pPr>
            <a:r>
              <a:rPr lang="da-DK" sz="1600" dirty="0">
                <a:latin typeface="Helvetica Light" panose="020B0403020202020204" pitchFamily="34" charset="0"/>
              </a:rPr>
              <a:t>Tænk i incitamenter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E91B6A5-E348-C34A-B8FE-3F4D3D285CB0}"/>
              </a:ext>
            </a:extLst>
          </p:cNvPr>
          <p:cNvSpPr txBox="1">
            <a:spLocks/>
          </p:cNvSpPr>
          <p:nvPr/>
        </p:nvSpPr>
        <p:spPr>
          <a:xfrm>
            <a:off x="5878230" y="4708967"/>
            <a:ext cx="4347440" cy="192600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1600" dirty="0">
                <a:latin typeface="Helvetica Light" panose="020B0403020202020204" pitchFamily="34" charset="0"/>
              </a:rPr>
              <a:t>Vær fleksibel</a:t>
            </a:r>
          </a:p>
          <a:p>
            <a:pPr>
              <a:lnSpc>
                <a:spcPct val="150000"/>
              </a:lnSpc>
            </a:pPr>
            <a:r>
              <a:rPr lang="da-DK" sz="1600" dirty="0">
                <a:latin typeface="Helvetica Light" panose="020B0403020202020204" pitchFamily="34" charset="0"/>
              </a:rPr>
              <a:t>Tænk langsigtet</a:t>
            </a:r>
          </a:p>
          <a:p>
            <a:pPr>
              <a:lnSpc>
                <a:spcPct val="150000"/>
              </a:lnSpc>
            </a:pPr>
            <a:r>
              <a:rPr lang="da-DK" sz="1600" dirty="0">
                <a:latin typeface="Helvetica Light" panose="020B0403020202020204" pitchFamily="34" charset="0"/>
              </a:rPr>
              <a:t>Frem forandring med fakta</a:t>
            </a:r>
          </a:p>
        </p:txBody>
      </p:sp>
    </p:spTree>
    <p:extLst>
      <p:ext uri="{BB962C8B-B14F-4D97-AF65-F5344CB8AC3E}">
        <p14:creationId xmlns:p14="http://schemas.microsoft.com/office/powerpoint/2010/main" val="231177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079E34-EF4C-F74D-A5AF-AFC23F828D25}"/>
              </a:ext>
            </a:extLst>
          </p:cNvPr>
          <p:cNvSpPr txBox="1"/>
          <p:nvPr/>
        </p:nvSpPr>
        <p:spPr>
          <a:xfrm>
            <a:off x="276781" y="365104"/>
            <a:ext cx="103728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3200" dirty="0">
                <a:latin typeface="Helvetica" pitchFamily="2" charset="0"/>
              </a:rPr>
              <a:t>Analyse af klimasårbarhed og kapacitet</a:t>
            </a:r>
          </a:p>
        </p:txBody>
      </p:sp>
      <p:pic>
        <p:nvPicPr>
          <p:cNvPr id="4" name="Picture 2" descr="http://careclimatechange.org/wp-content/uploads/2014/10/CVCA_cover.png">
            <a:extLst>
              <a:ext uri="{FF2B5EF4-FFF2-40B4-BE49-F238E27FC236}">
                <a16:creationId xmlns:a16="http://schemas.microsoft.com/office/drawing/2014/main" id="{94505D83-39AC-6F49-ADDE-134661A9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" y="1145644"/>
            <a:ext cx="3861494" cy="5347252"/>
          </a:xfrm>
          <a:prstGeom prst="rect">
            <a:avLst/>
          </a:prstGeom>
          <a:noFill/>
          <a:effectLst>
            <a:outerShdw dist="292100" dir="2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7731C58-0FBF-2044-A666-BC8C9ABE9184}"/>
              </a:ext>
            </a:extLst>
          </p:cNvPr>
          <p:cNvSpPr txBox="1">
            <a:spLocks/>
          </p:cNvSpPr>
          <p:nvPr/>
        </p:nvSpPr>
        <p:spPr>
          <a:xfrm>
            <a:off x="5463207" y="1571595"/>
            <a:ext cx="4555435" cy="392474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da-DK" sz="1600" dirty="0">
                <a:latin typeface="Helvetica Light" panose="020B0403020202020204" pitchFamily="34" charset="0"/>
              </a:rPr>
              <a:t>PRA-baseret analyseredskab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600" dirty="0">
              <a:latin typeface="Helvetica Light" panose="020B04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da-DK" sz="1600" dirty="0">
                <a:latin typeface="Helvetica Light" panose="020B0403020202020204" pitchFamily="34" charset="0"/>
              </a:rPr>
              <a:t>Klima- og vejrtrusler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da-DK" sz="1600" dirty="0">
              <a:latin typeface="Helvetica Light" panose="020B04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da-DK" sz="1600" dirty="0">
                <a:latin typeface="Helvetica Light" panose="020B0403020202020204" pitchFamily="34" charset="0"/>
              </a:rPr>
              <a:t>‘Indfødt viden’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da-DK" sz="1600" dirty="0">
              <a:latin typeface="Helvetica Light" panose="020B04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da-DK" sz="1600" dirty="0">
                <a:latin typeface="Helvetica Light" panose="020B0403020202020204" pitchFamily="34" charset="0"/>
              </a:rPr>
              <a:t>Lokale kapaciteter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da-DK" sz="1600" dirty="0">
              <a:latin typeface="Helvetica Light" panose="020B04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da-DK" sz="1600" dirty="0">
                <a:latin typeface="Helvetica Light" panose="020B0403020202020204" pitchFamily="34" charset="0"/>
              </a:rPr>
              <a:t>Behov for ekstern støtte</a:t>
            </a:r>
          </a:p>
        </p:txBody>
      </p:sp>
    </p:spTree>
    <p:extLst>
      <p:ext uri="{BB962C8B-B14F-4D97-AF65-F5344CB8AC3E}">
        <p14:creationId xmlns:p14="http://schemas.microsoft.com/office/powerpoint/2010/main" val="323366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079E34-EF4C-F74D-A5AF-AFC23F828D25}"/>
              </a:ext>
            </a:extLst>
          </p:cNvPr>
          <p:cNvSpPr txBox="1"/>
          <p:nvPr/>
        </p:nvSpPr>
        <p:spPr>
          <a:xfrm>
            <a:off x="812341" y="390799"/>
            <a:ext cx="103728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3200" dirty="0">
                <a:latin typeface="Helvetica" pitchFamily="2" charset="0"/>
              </a:rPr>
              <a:t>Analyse af klimasårbarhed og kapacitet</a:t>
            </a:r>
          </a:p>
        </p:txBody>
      </p:sp>
      <p:pic>
        <p:nvPicPr>
          <p:cNvPr id="6" name="Billede 3">
            <a:extLst>
              <a:ext uri="{FF2B5EF4-FFF2-40B4-BE49-F238E27FC236}">
                <a16:creationId xmlns:a16="http://schemas.microsoft.com/office/drawing/2014/main" id="{E7795337-8883-6640-9E92-9D778C5E0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1" y="1374913"/>
            <a:ext cx="10567962" cy="54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079E34-EF4C-F74D-A5AF-AFC23F828D25}"/>
              </a:ext>
            </a:extLst>
          </p:cNvPr>
          <p:cNvSpPr txBox="1"/>
          <p:nvPr/>
        </p:nvSpPr>
        <p:spPr>
          <a:xfrm>
            <a:off x="773882" y="441599"/>
            <a:ext cx="103728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3200" dirty="0">
                <a:latin typeface="Helvetica" pitchFamily="2" charset="0"/>
              </a:rPr>
              <a:t>Lokal planlægning af tilpasningsaktiviteter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731C58-0FBF-2044-A666-BC8C9ABE9184}"/>
              </a:ext>
            </a:extLst>
          </p:cNvPr>
          <p:cNvSpPr txBox="1">
            <a:spLocks/>
          </p:cNvSpPr>
          <p:nvPr/>
        </p:nvSpPr>
        <p:spPr>
          <a:xfrm>
            <a:off x="811697" y="1026374"/>
            <a:ext cx="4555435" cy="392474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dirty="0">
                <a:latin typeface="Helvetica Light" panose="020B0403020202020204" pitchFamily="34" charset="0"/>
              </a:rPr>
              <a:t>Lokale tilpasningsplaner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da-DK" sz="1600" dirty="0">
              <a:latin typeface="Helvetica Light" panose="020B04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da-DK" sz="1800" dirty="0">
                <a:latin typeface="Helvetica Light" panose="020B0403020202020204" pitchFamily="34" charset="0"/>
              </a:rPr>
              <a:t>Lokalsamfundets vision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da-DK" sz="1800" dirty="0">
              <a:latin typeface="Helvetica Light" panose="020B04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da-DK" sz="1800" dirty="0">
                <a:latin typeface="Helvetica Light" panose="020B0403020202020204" pitchFamily="34" charset="0"/>
              </a:rPr>
              <a:t>Prioriteter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da-DK" sz="1200" dirty="0">
              <a:latin typeface="Helvetica Light" panose="020B0403020202020204" pitchFamily="34" charset="0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E1C6784A-C672-2346-A44E-A5CA70C0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2" y="2988682"/>
            <a:ext cx="9905713" cy="36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4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079E34-EF4C-F74D-A5AF-AFC23F828D25}"/>
              </a:ext>
            </a:extLst>
          </p:cNvPr>
          <p:cNvSpPr txBox="1"/>
          <p:nvPr/>
        </p:nvSpPr>
        <p:spPr>
          <a:xfrm>
            <a:off x="506895" y="454299"/>
            <a:ext cx="103728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3200" dirty="0">
                <a:latin typeface="Helvetica" pitchFamily="2" charset="0"/>
              </a:rPr>
              <a:t>Integration i lokalregeringernes planlægning</a:t>
            </a:r>
            <a:endParaRPr lang="da-DK" sz="3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ladsholder til indhold 5">
            <a:extLst>
              <a:ext uri="{FF2B5EF4-FFF2-40B4-BE49-F238E27FC236}">
                <a16:creationId xmlns:a16="http://schemas.microsoft.com/office/drawing/2014/main" id="{27764ACC-ADDE-3443-8066-44E6B833C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18" y="1570382"/>
            <a:ext cx="4755621" cy="4128961"/>
          </a:xfrm>
          <a:prstGeom prst="rect">
            <a:avLst/>
          </a:prstGeom>
        </p:spPr>
      </p:pic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71DB6596-0230-FB49-9C20-52B53786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5" y="1570382"/>
            <a:ext cx="5703195" cy="41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8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079E34-EF4C-F74D-A5AF-AFC23F828D25}"/>
              </a:ext>
            </a:extLst>
          </p:cNvPr>
          <p:cNvSpPr txBox="1"/>
          <p:nvPr/>
        </p:nvSpPr>
        <p:spPr>
          <a:xfrm>
            <a:off x="672548" y="640772"/>
            <a:ext cx="103728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Klima- og vejrinformation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F5841-35F8-F643-A232-0458EC39C8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2" y="759408"/>
            <a:ext cx="5900530" cy="5339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22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079E34-EF4C-F74D-A5AF-AFC23F828D25}"/>
              </a:ext>
            </a:extLst>
          </p:cNvPr>
          <p:cNvSpPr txBox="1"/>
          <p:nvPr/>
        </p:nvSpPr>
        <p:spPr>
          <a:xfrm>
            <a:off x="343173" y="281473"/>
            <a:ext cx="103728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Scenarie-planlægning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BCD73-47BE-4E4D-A8C6-84CF58757267}"/>
              </a:ext>
            </a:extLst>
          </p:cNvPr>
          <p:cNvSpPr/>
          <p:nvPr/>
        </p:nvSpPr>
        <p:spPr>
          <a:xfrm>
            <a:off x="8547653" y="944216"/>
            <a:ext cx="3496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da-DK" dirty="0">
                <a:latin typeface="Helvetica" pitchFamily="2" charset="0"/>
              </a:rPr>
              <a:t>Sæsonforudsigelser</a:t>
            </a:r>
          </a:p>
          <a:p>
            <a:pPr marL="285750" indent="-285750">
              <a:buFont typeface="Wingdings" pitchFamily="2" charset="2"/>
              <a:buChar char="ü"/>
            </a:pPr>
            <a:endParaRPr lang="da-DK" dirty="0"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da-DK" dirty="0">
                <a:latin typeface="Helvetica" pitchFamily="2" charset="0"/>
              </a:rPr>
              <a:t>Rådgivning om landbrug og husdyrhold</a:t>
            </a:r>
          </a:p>
          <a:p>
            <a:pPr marL="285750" indent="-285750">
              <a:buFont typeface="Wingdings" pitchFamily="2" charset="2"/>
              <a:buChar char="ü"/>
            </a:pPr>
            <a:endParaRPr lang="da-DK" dirty="0">
              <a:latin typeface="Helvetica" pitchFamily="2" charset="0"/>
            </a:endParaRPr>
          </a:p>
          <a:p>
            <a:endParaRPr lang="da-DK" dirty="0">
              <a:latin typeface="Helvetica" pitchFamily="2" charset="0"/>
            </a:endParaRPr>
          </a:p>
        </p:txBody>
      </p:sp>
      <p:pic>
        <p:nvPicPr>
          <p:cNvPr id="6" name="Pladsholder til indhold 3">
            <a:extLst>
              <a:ext uri="{FF2B5EF4-FFF2-40B4-BE49-F238E27FC236}">
                <a16:creationId xmlns:a16="http://schemas.microsoft.com/office/drawing/2014/main" id="{E114FFA3-3483-8E4C-936C-4A44CB46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3" y="1026374"/>
            <a:ext cx="8005696" cy="56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6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">
      <a:dk1>
        <a:srgbClr val="000000"/>
      </a:dk1>
      <a:lt1>
        <a:srgbClr val="FFFFFF"/>
      </a:lt1>
      <a:dk2>
        <a:srgbClr val="E36F1E"/>
      </a:dk2>
      <a:lt2>
        <a:srgbClr val="E7E6E6"/>
      </a:lt2>
      <a:accent1>
        <a:srgbClr val="E36F1E"/>
      </a:accent1>
      <a:accent2>
        <a:srgbClr val="82CA9C"/>
      </a:accent2>
      <a:accent3>
        <a:srgbClr val="F3B220"/>
      </a:accent3>
      <a:accent4>
        <a:srgbClr val="20BEC6"/>
      </a:accent4>
      <a:accent5>
        <a:srgbClr val="F7B7D3"/>
      </a:accent5>
      <a:accent6>
        <a:srgbClr val="000000"/>
      </a:accent6>
      <a:hlink>
        <a:srgbClr val="E36F1E"/>
      </a:hlink>
      <a:folHlink>
        <a:srgbClr val="E36F1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C54D74B63A164E99C77F4F9239756F" ma:contentTypeVersion="9" ma:contentTypeDescription="Create a new document." ma:contentTypeScope="" ma:versionID="810d0c8f13a4a74e4242de5a253d0ec0">
  <xsd:schema xmlns:xsd="http://www.w3.org/2001/XMLSchema" xmlns:xs="http://www.w3.org/2001/XMLSchema" xmlns:p="http://schemas.microsoft.com/office/2006/metadata/properties" xmlns:ns2="ca3b4653-ec06-409b-b32b-0b1a4ca411a1" xmlns:ns3="c61e9f03-27a9-4019-8432-16653bae1bc7" targetNamespace="http://schemas.microsoft.com/office/2006/metadata/properties" ma:root="true" ma:fieldsID="26c011526f6d323149bffbdd26c0ed50" ns2:_="" ns3:_="">
    <xsd:import namespace="ca3b4653-ec06-409b-b32b-0b1a4ca411a1"/>
    <xsd:import namespace="c61e9f03-27a9-4019-8432-16653bae1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b4653-ec06-409b-b32b-0b1a4ca41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e9f03-27a9-4019-8432-16653bae1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58E58E-C5A0-428C-9310-E639097F6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24B7DC-3C57-4B15-BF01-FF10AA6B93AF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61e9f03-27a9-4019-8432-16653bae1bc7"/>
    <ds:schemaRef ds:uri="ca3b4653-ec06-409b-b32b-0b1a4ca411a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C54BD6-675C-40FB-81AE-96B205CB5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3b4653-ec06-409b-b32b-0b1a4ca411a1"/>
    <ds:schemaRef ds:uri="c61e9f03-27a9-4019-8432-16653bae1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211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Hvilke forbehold er der?</vt:lpstr>
      <vt:lpstr>Hvad skal der til for at nå de mest klimaudsatte?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Angel Herrera</dc:creator>
  <cp:keywords/>
  <dc:description/>
  <cp:lastModifiedBy>Hans Peter</cp:lastModifiedBy>
  <cp:revision>44</cp:revision>
  <dcterms:created xsi:type="dcterms:W3CDTF">2020-01-06T13:31:56Z</dcterms:created>
  <dcterms:modified xsi:type="dcterms:W3CDTF">2021-02-23T15:24:50Z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0x0101005CC54D74B63A164E99C77F4F9239756F</vt:lpwstr>
  </property>
</Properties>
</file>