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6" r:id="rId10"/>
    <p:sldId id="264" r:id="rId11"/>
    <p:sldId id="26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iplomacy Office Bold" panose="020B0604020202020204" charset="0"/>
      <p:bold r:id="rId18"/>
    </p:embeddedFont>
    <p:embeddedFont>
      <p:font typeface="Noto Sans" panose="020B0604020202020204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3792" autoAdjust="0"/>
  </p:normalViewPr>
  <p:slideViewPr>
    <p:cSldViewPr snapToGrid="0" snapToObjects="1">
      <p:cViewPr varScale="1">
        <p:scale>
          <a:sx n="67" d="100"/>
          <a:sy n="67" d="100"/>
        </p:scale>
        <p:origin x="5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F90DC-1ECC-4ED6-B611-58526502A771}" type="datetimeFigureOut">
              <a:rPr lang="da-DK" smtClean="0"/>
              <a:t>23-02-2021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407F0-5BCE-4A7C-8BFD-B7CCA190522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90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07F0-5BCE-4A7C-8BFD-B7CCA190522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32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07F0-5BCE-4A7C-8BFD-B7CCA190522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67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07F0-5BCE-4A7C-8BFD-B7CCA190522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493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07F0-5BCE-4A7C-8BFD-B7CCA190522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7344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07F0-5BCE-4A7C-8BFD-B7CCA190522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082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07F0-5BCE-4A7C-8BFD-B7CCA190522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540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07F0-5BCE-4A7C-8BFD-B7CCA190522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893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07F0-5BCE-4A7C-8BFD-B7CCA190522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601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800" y="3881013"/>
            <a:ext cx="8966200" cy="7862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896620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Name</a:t>
            </a:r>
            <a:r>
              <a:rPr lang="da-DK" dirty="0"/>
              <a:t> and date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1701800" y="1568450"/>
            <a:ext cx="8966200" cy="2312988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20700" indent="0">
              <a:buNone/>
              <a:defRPr/>
            </a:lvl3pPr>
            <a:lvl4pPr marL="774700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Download logo from visualidentity.um.dk and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by </a:t>
            </a:r>
            <a:r>
              <a:rPr lang="da-DK" dirty="0" err="1"/>
              <a:t>clicking</a:t>
            </a:r>
            <a:r>
              <a:rPr lang="da-DK" dirty="0"/>
              <a:t> the image </a:t>
            </a:r>
            <a:r>
              <a:rPr lang="da-DK" dirty="0" err="1"/>
              <a:t>icon</a:t>
            </a:r>
            <a:r>
              <a:rPr lang="da-DK" dirty="0"/>
              <a:t> </a:t>
            </a:r>
            <a:r>
              <a:rPr lang="da-DK" dirty="0" err="1"/>
              <a:t>below</a:t>
            </a:r>
            <a:r>
              <a:rPr lang="da-DK" dirty="0"/>
              <a:t>, or </a:t>
            </a:r>
            <a:r>
              <a:rPr lang="da-DK" dirty="0" err="1"/>
              <a:t>draging</a:t>
            </a:r>
            <a:r>
              <a:rPr lang="da-DK" dirty="0"/>
              <a:t> the file to </a:t>
            </a:r>
            <a:r>
              <a:rPr lang="da-DK" dirty="0" err="1"/>
              <a:t>this</a:t>
            </a:r>
            <a:r>
              <a:rPr lang="da-DK" dirty="0"/>
              <a:t> placeholder. Be sure to </a:t>
            </a:r>
            <a:r>
              <a:rPr lang="da-DK" dirty="0" err="1"/>
              <a:t>align</a:t>
            </a:r>
            <a:r>
              <a:rPr lang="da-DK" dirty="0"/>
              <a:t> the logo with the </a:t>
            </a:r>
            <a:r>
              <a:rPr lang="da-DK" dirty="0" err="1"/>
              <a:t>yellow</a:t>
            </a:r>
            <a:r>
              <a:rPr lang="da-DK" dirty="0"/>
              <a:t> guides.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2988000"/>
          <a:lstStyle>
            <a:lvl1pPr marL="0" indent="0" algn="ctr">
              <a:buNone/>
              <a:defRPr sz="1000" baseline="0"/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full</a:t>
            </a:r>
            <a:r>
              <a:rPr lang="da-DK"/>
              <a:t> page </a:t>
            </a:r>
            <a:r>
              <a:rPr lang="da-DK" err="1"/>
              <a:t>picture</a:t>
            </a:r>
            <a:r>
              <a:rPr lang="da-DK"/>
              <a:t> by </a:t>
            </a:r>
            <a:br>
              <a:rPr lang="da-DK"/>
            </a:br>
            <a:r>
              <a:rPr lang="da-DK" err="1"/>
              <a:t>clicking</a:t>
            </a:r>
            <a:r>
              <a:rPr lang="da-DK"/>
              <a:t> the </a:t>
            </a:r>
            <a:r>
              <a:rPr lang="da-DK" err="1"/>
              <a:t>icon</a:t>
            </a:r>
            <a:r>
              <a:rPr lang="da-DK"/>
              <a:t> </a:t>
            </a:r>
            <a:r>
              <a:rPr lang="da-DK" err="1"/>
              <a:t>below</a:t>
            </a:r>
            <a:r>
              <a:rPr lang="da-DK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050" y="342901"/>
            <a:ext cx="4167450" cy="6197600"/>
          </a:xfrm>
          <a:solidFill>
            <a:schemeClr val="bg1"/>
          </a:solidFill>
        </p:spPr>
        <p:txBody>
          <a:bodyPr lIns="360000" tIns="1188000" rIns="360000" bIns="324000" anchor="b" anchorCtr="0"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550" y="698500"/>
            <a:ext cx="3505200" cy="692149"/>
          </a:xfrm>
        </p:spPr>
        <p:txBody>
          <a:bodyPr/>
          <a:lstStyle>
            <a:lvl1pPr>
              <a:defRPr sz="18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656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6CEF-E417-4243-BAE5-6852A7D8842C}" type="datetime2">
              <a:rPr lang="da-DK" smtClean="0"/>
              <a:t>23. februar 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454025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6375400" y="0"/>
            <a:ext cx="5816600" cy="6858000"/>
          </a:xfrm>
        </p:spPr>
        <p:txBody>
          <a:bodyPr tIns="432000"/>
          <a:lstStyle>
            <a:lvl1pPr marL="0" indent="0" algn="ctr">
              <a:buNone/>
              <a:defRPr sz="1000"/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r>
              <a:rPr lang="da-DK"/>
              <a:t> by </a:t>
            </a:r>
            <a:r>
              <a:rPr lang="da-DK" err="1"/>
              <a:t>clicking</a:t>
            </a:r>
            <a:r>
              <a:rPr lang="da-DK"/>
              <a:t> the </a:t>
            </a:r>
            <a:r>
              <a:rPr lang="da-DK" err="1"/>
              <a:t>icon</a:t>
            </a:r>
            <a:r>
              <a:rPr lang="da-DK"/>
              <a:t> </a:t>
            </a:r>
            <a:r>
              <a:rPr lang="da-DK" err="1"/>
              <a:t>below</a:t>
            </a:r>
            <a:r>
              <a:rPr lang="da-DK"/>
              <a:t>: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6"/>
          </p:nvPr>
        </p:nvSpPr>
        <p:spPr>
          <a:xfrm>
            <a:off x="1701800" y="1814088"/>
            <a:ext cx="4540250" cy="310081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500">
                <a:solidFill>
                  <a:schemeClr val="accent3"/>
                </a:solidFill>
                <a:latin typeface="+mj-lt"/>
              </a:defRPr>
            </a:lvl1pPr>
            <a:lvl2pPr marL="266700" indent="0">
              <a:buNone/>
              <a:defRPr sz="6600">
                <a:solidFill>
                  <a:schemeClr val="tx2"/>
                </a:solidFill>
                <a:latin typeface="+mj-lt"/>
              </a:defRPr>
            </a:lvl2pPr>
            <a:lvl3pPr marL="520700" indent="0">
              <a:buNone/>
              <a:defRPr sz="6600">
                <a:solidFill>
                  <a:schemeClr val="tx2"/>
                </a:solidFill>
                <a:latin typeface="+mj-lt"/>
              </a:defRPr>
            </a:lvl3pPr>
            <a:lvl4pPr marL="774700" indent="0">
              <a:buNone/>
              <a:defRPr sz="6600">
                <a:solidFill>
                  <a:schemeClr val="tx2"/>
                </a:solidFill>
                <a:latin typeface="+mj-lt"/>
              </a:defRPr>
            </a:lvl4pPr>
            <a:lvl5pPr marL="1028700" indent="0">
              <a:buNone/>
              <a:defRPr sz="6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7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Download logo from visualidentity.um.dk and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by </a:t>
            </a:r>
            <a:r>
              <a:rPr lang="da-DK" dirty="0" err="1"/>
              <a:t>clicking</a:t>
            </a:r>
            <a:r>
              <a:rPr lang="da-DK" dirty="0"/>
              <a:t> the image </a:t>
            </a:r>
            <a:r>
              <a:rPr lang="da-DK" dirty="0" err="1"/>
              <a:t>icon</a:t>
            </a:r>
            <a:r>
              <a:rPr lang="da-DK" dirty="0"/>
              <a:t> </a:t>
            </a:r>
            <a:r>
              <a:rPr lang="da-DK" dirty="0" err="1"/>
              <a:t>below</a:t>
            </a:r>
            <a:r>
              <a:rPr lang="da-DK" dirty="0"/>
              <a:t>, or </a:t>
            </a:r>
            <a:r>
              <a:rPr lang="da-DK" dirty="0" err="1"/>
              <a:t>draging</a:t>
            </a:r>
            <a:r>
              <a:rPr lang="da-DK" dirty="0"/>
              <a:t> the file to </a:t>
            </a:r>
            <a:r>
              <a:rPr lang="da-DK" dirty="0" err="1"/>
              <a:t>this</a:t>
            </a:r>
            <a:r>
              <a:rPr lang="da-DK" dirty="0"/>
              <a:t> placeholder. Be sure to </a:t>
            </a:r>
            <a:r>
              <a:rPr lang="da-DK" dirty="0" err="1"/>
              <a:t>align</a:t>
            </a:r>
            <a:r>
              <a:rPr lang="da-DK" dirty="0"/>
              <a:t> the logo with the </a:t>
            </a:r>
            <a:r>
              <a:rPr lang="da-DK" dirty="0" err="1"/>
              <a:t>yellow</a:t>
            </a:r>
            <a:r>
              <a:rPr lang="da-DK" dirty="0"/>
              <a:t> guides.</a:t>
            </a:r>
          </a:p>
        </p:txBody>
      </p:sp>
    </p:spTree>
    <p:extLst>
      <p:ext uri="{BB962C8B-B14F-4D97-AF65-F5344CB8AC3E}">
        <p14:creationId xmlns:p14="http://schemas.microsoft.com/office/powerpoint/2010/main" val="1595547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-Red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1814088"/>
            <a:ext cx="4540250" cy="3100812"/>
          </a:xfrm>
        </p:spPr>
        <p:txBody>
          <a:bodyPr wrap="square"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454025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6375400" y="0"/>
            <a:ext cx="5816600" cy="6858000"/>
          </a:xfrm>
        </p:spPr>
        <p:txBody>
          <a:bodyPr tIns="43200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r>
              <a:rPr lang="da-DK"/>
              <a:t> by </a:t>
            </a:r>
            <a:r>
              <a:rPr lang="da-DK" err="1"/>
              <a:t>clicking</a:t>
            </a:r>
            <a:r>
              <a:rPr lang="da-DK"/>
              <a:t> the </a:t>
            </a:r>
            <a:r>
              <a:rPr lang="da-DK" err="1"/>
              <a:t>icon</a:t>
            </a:r>
            <a:r>
              <a:rPr lang="da-DK"/>
              <a:t> </a:t>
            </a:r>
            <a:r>
              <a:rPr lang="da-DK" err="1"/>
              <a:t>below</a:t>
            </a:r>
            <a:r>
              <a:rPr lang="da-DK"/>
              <a:t>: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Download logo from visualidentity.um.dk and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by </a:t>
            </a:r>
            <a:r>
              <a:rPr lang="da-DK" dirty="0" err="1"/>
              <a:t>clicking</a:t>
            </a:r>
            <a:r>
              <a:rPr lang="da-DK" dirty="0"/>
              <a:t> the image </a:t>
            </a:r>
            <a:r>
              <a:rPr lang="da-DK" dirty="0" err="1"/>
              <a:t>icon</a:t>
            </a:r>
            <a:r>
              <a:rPr lang="da-DK" dirty="0"/>
              <a:t> </a:t>
            </a:r>
            <a:r>
              <a:rPr lang="da-DK" dirty="0" err="1"/>
              <a:t>below</a:t>
            </a:r>
            <a:r>
              <a:rPr lang="da-DK" dirty="0"/>
              <a:t>, or </a:t>
            </a:r>
            <a:r>
              <a:rPr lang="da-DK" dirty="0" err="1"/>
              <a:t>draging</a:t>
            </a:r>
            <a:r>
              <a:rPr lang="da-DK" dirty="0"/>
              <a:t> the file to </a:t>
            </a:r>
            <a:r>
              <a:rPr lang="da-DK" dirty="0" err="1"/>
              <a:t>this</a:t>
            </a:r>
            <a:r>
              <a:rPr lang="da-DK" dirty="0"/>
              <a:t> placeholder. Be sure to </a:t>
            </a:r>
            <a:r>
              <a:rPr lang="da-DK" dirty="0" err="1"/>
              <a:t>align</a:t>
            </a:r>
            <a:r>
              <a:rPr lang="da-DK" dirty="0"/>
              <a:t> the logo with the </a:t>
            </a:r>
            <a:r>
              <a:rPr lang="da-DK" dirty="0" err="1"/>
              <a:t>yellow</a:t>
            </a:r>
            <a:r>
              <a:rPr lang="da-DK" dirty="0"/>
              <a:t> guides.</a:t>
            </a:r>
          </a:p>
        </p:txBody>
      </p:sp>
    </p:spTree>
    <p:extLst>
      <p:ext uri="{BB962C8B-B14F-4D97-AF65-F5344CB8AC3E}">
        <p14:creationId xmlns:p14="http://schemas.microsoft.com/office/powerpoint/2010/main" val="647180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-Red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454025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6375400" y="0"/>
            <a:ext cx="5816600" cy="6858000"/>
          </a:xfrm>
        </p:spPr>
        <p:txBody>
          <a:bodyPr tIns="43200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r>
              <a:rPr lang="da-DK"/>
              <a:t> by </a:t>
            </a:r>
            <a:r>
              <a:rPr lang="da-DK" err="1"/>
              <a:t>clicking</a:t>
            </a:r>
            <a:r>
              <a:rPr lang="da-DK"/>
              <a:t> the </a:t>
            </a:r>
            <a:r>
              <a:rPr lang="da-DK" err="1"/>
              <a:t>icon</a:t>
            </a:r>
            <a:r>
              <a:rPr lang="da-DK"/>
              <a:t> </a:t>
            </a:r>
            <a:r>
              <a:rPr lang="da-DK" err="1"/>
              <a:t>below</a:t>
            </a:r>
            <a:r>
              <a:rPr lang="da-DK"/>
              <a:t>: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01800" y="1814088"/>
            <a:ext cx="4540250" cy="3100812"/>
          </a:xfrm>
        </p:spPr>
        <p:txBody>
          <a:bodyPr wrap="square"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Download logo from visualidentity.um.dk and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by </a:t>
            </a:r>
            <a:r>
              <a:rPr lang="da-DK" dirty="0" err="1"/>
              <a:t>clicking</a:t>
            </a:r>
            <a:r>
              <a:rPr lang="da-DK" dirty="0"/>
              <a:t> the image </a:t>
            </a:r>
            <a:r>
              <a:rPr lang="da-DK" dirty="0" err="1"/>
              <a:t>icon</a:t>
            </a:r>
            <a:r>
              <a:rPr lang="da-DK" dirty="0"/>
              <a:t> </a:t>
            </a:r>
            <a:r>
              <a:rPr lang="da-DK" dirty="0" err="1"/>
              <a:t>below</a:t>
            </a:r>
            <a:r>
              <a:rPr lang="da-DK" dirty="0"/>
              <a:t>, or </a:t>
            </a:r>
            <a:r>
              <a:rPr lang="da-DK" dirty="0" err="1"/>
              <a:t>draging</a:t>
            </a:r>
            <a:r>
              <a:rPr lang="da-DK" dirty="0"/>
              <a:t> the file to </a:t>
            </a:r>
            <a:r>
              <a:rPr lang="da-DK" dirty="0" err="1"/>
              <a:t>this</a:t>
            </a:r>
            <a:r>
              <a:rPr lang="da-DK" dirty="0"/>
              <a:t> placeholder. Be sure to </a:t>
            </a:r>
            <a:r>
              <a:rPr lang="da-DK" dirty="0" err="1"/>
              <a:t>align</a:t>
            </a:r>
            <a:r>
              <a:rPr lang="da-DK" dirty="0"/>
              <a:t> the logo with the </a:t>
            </a:r>
            <a:r>
              <a:rPr lang="da-DK" dirty="0" err="1"/>
              <a:t>yellow</a:t>
            </a:r>
            <a:r>
              <a:rPr lang="da-DK" dirty="0"/>
              <a:t> guides.</a:t>
            </a:r>
          </a:p>
        </p:txBody>
      </p:sp>
    </p:spTree>
    <p:extLst>
      <p:ext uri="{BB962C8B-B14F-4D97-AF65-F5344CB8AC3E}">
        <p14:creationId xmlns:p14="http://schemas.microsoft.com/office/powerpoint/2010/main" val="1943430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-Red-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4540250" cy="431800"/>
          </a:xfrm>
        </p:spPr>
        <p:txBody>
          <a:bodyPr anchor="b" anchorCtr="0"/>
          <a:lstStyle>
            <a:lvl1pPr marL="0" indent="0">
              <a:buNone/>
              <a:defRPr sz="1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6375400" y="0"/>
            <a:ext cx="5816600" cy="6858000"/>
          </a:xfrm>
        </p:spPr>
        <p:txBody>
          <a:bodyPr tIns="43200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r>
              <a:rPr lang="da-DK"/>
              <a:t> by </a:t>
            </a:r>
            <a:r>
              <a:rPr lang="da-DK" err="1"/>
              <a:t>clicking</a:t>
            </a:r>
            <a:r>
              <a:rPr lang="da-DK"/>
              <a:t> the </a:t>
            </a:r>
            <a:r>
              <a:rPr lang="da-DK" err="1"/>
              <a:t>icon</a:t>
            </a:r>
            <a:r>
              <a:rPr lang="da-DK"/>
              <a:t> </a:t>
            </a:r>
            <a:r>
              <a:rPr lang="da-DK" err="1"/>
              <a:t>below</a:t>
            </a:r>
            <a:r>
              <a:rPr lang="da-DK"/>
              <a:t>: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01800" y="1814088"/>
            <a:ext cx="4540250" cy="3100812"/>
          </a:xfrm>
        </p:spPr>
        <p:txBody>
          <a:bodyPr wrap="square"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Download logo from visualidentity.um.dk and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by </a:t>
            </a:r>
            <a:r>
              <a:rPr lang="da-DK" dirty="0" err="1"/>
              <a:t>clicking</a:t>
            </a:r>
            <a:r>
              <a:rPr lang="da-DK" dirty="0"/>
              <a:t> the image </a:t>
            </a:r>
            <a:r>
              <a:rPr lang="da-DK" dirty="0" err="1"/>
              <a:t>icon</a:t>
            </a:r>
            <a:r>
              <a:rPr lang="da-DK" dirty="0"/>
              <a:t> </a:t>
            </a:r>
            <a:r>
              <a:rPr lang="da-DK" dirty="0" err="1"/>
              <a:t>below</a:t>
            </a:r>
            <a:r>
              <a:rPr lang="da-DK" dirty="0"/>
              <a:t>, or </a:t>
            </a:r>
            <a:r>
              <a:rPr lang="da-DK" dirty="0" err="1"/>
              <a:t>draging</a:t>
            </a:r>
            <a:r>
              <a:rPr lang="da-DK" dirty="0"/>
              <a:t> the file to </a:t>
            </a:r>
            <a:r>
              <a:rPr lang="da-DK" dirty="0" err="1"/>
              <a:t>this</a:t>
            </a:r>
            <a:r>
              <a:rPr lang="da-DK" dirty="0"/>
              <a:t> placeholder. Be sure to </a:t>
            </a:r>
            <a:r>
              <a:rPr lang="da-DK" dirty="0" err="1"/>
              <a:t>align</a:t>
            </a:r>
            <a:r>
              <a:rPr lang="da-DK" dirty="0"/>
              <a:t> the logo with the </a:t>
            </a:r>
            <a:r>
              <a:rPr lang="da-DK" dirty="0" err="1"/>
              <a:t>yellow</a:t>
            </a:r>
            <a:r>
              <a:rPr lang="da-DK" dirty="0"/>
              <a:t> guides.</a:t>
            </a:r>
          </a:p>
        </p:txBody>
      </p:sp>
    </p:spTree>
    <p:extLst>
      <p:ext uri="{BB962C8B-B14F-4D97-AF65-F5344CB8AC3E}">
        <p14:creationId xmlns:p14="http://schemas.microsoft.com/office/powerpoint/2010/main" val="418122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2641600"/>
            <a:ext cx="6350000" cy="2413000"/>
          </a:xfrm>
        </p:spPr>
        <p:txBody>
          <a:bodyPr wrap="square" anchor="t" anchorCtr="0">
            <a:normAutofit/>
          </a:bodyPr>
          <a:lstStyle>
            <a:lvl1pPr algn="l">
              <a:defRPr sz="550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635000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8407400" y="0"/>
            <a:ext cx="3784600" cy="6858000"/>
          </a:xfrm>
        </p:spPr>
        <p:txBody>
          <a:bodyPr tIns="43200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r>
              <a:rPr lang="da-DK"/>
              <a:t> by </a:t>
            </a:r>
            <a:r>
              <a:rPr lang="da-DK" err="1"/>
              <a:t>clicking</a:t>
            </a:r>
            <a:r>
              <a:rPr lang="da-DK"/>
              <a:t> the </a:t>
            </a:r>
            <a:r>
              <a:rPr lang="da-DK" err="1"/>
              <a:t>icon</a:t>
            </a:r>
            <a:r>
              <a:rPr lang="da-DK"/>
              <a:t> </a:t>
            </a:r>
            <a:r>
              <a:rPr lang="da-DK" err="1"/>
              <a:t>below</a:t>
            </a:r>
            <a:r>
              <a:rPr lang="da-DK"/>
              <a:t>: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01800" y="2064913"/>
            <a:ext cx="6350000" cy="576687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Download logo from visualidentity.um.dk and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by </a:t>
            </a:r>
            <a:r>
              <a:rPr lang="da-DK" dirty="0" err="1"/>
              <a:t>clicking</a:t>
            </a:r>
            <a:r>
              <a:rPr lang="da-DK" dirty="0"/>
              <a:t> the image </a:t>
            </a:r>
            <a:r>
              <a:rPr lang="da-DK" dirty="0" err="1"/>
              <a:t>icon</a:t>
            </a:r>
            <a:r>
              <a:rPr lang="da-DK" dirty="0"/>
              <a:t> </a:t>
            </a:r>
            <a:r>
              <a:rPr lang="da-DK" dirty="0" err="1"/>
              <a:t>below</a:t>
            </a:r>
            <a:r>
              <a:rPr lang="da-DK" dirty="0"/>
              <a:t>, or </a:t>
            </a:r>
            <a:r>
              <a:rPr lang="da-DK" dirty="0" err="1"/>
              <a:t>draging</a:t>
            </a:r>
            <a:r>
              <a:rPr lang="da-DK" dirty="0"/>
              <a:t> the file to </a:t>
            </a:r>
            <a:r>
              <a:rPr lang="da-DK" dirty="0" err="1"/>
              <a:t>this</a:t>
            </a:r>
            <a:r>
              <a:rPr lang="da-DK" dirty="0"/>
              <a:t> placeholder. Be sure to </a:t>
            </a:r>
            <a:r>
              <a:rPr lang="da-DK" dirty="0" err="1"/>
              <a:t>align</a:t>
            </a:r>
            <a:r>
              <a:rPr lang="da-DK" dirty="0"/>
              <a:t> the logo with the </a:t>
            </a:r>
            <a:r>
              <a:rPr lang="da-DK" dirty="0" err="1"/>
              <a:t>yellow</a:t>
            </a:r>
            <a:r>
              <a:rPr lang="da-DK" dirty="0"/>
              <a:t> guides.</a:t>
            </a:r>
          </a:p>
        </p:txBody>
      </p:sp>
    </p:spTree>
    <p:extLst>
      <p:ext uri="{BB962C8B-B14F-4D97-AF65-F5344CB8AC3E}">
        <p14:creationId xmlns:p14="http://schemas.microsoft.com/office/powerpoint/2010/main" val="1826388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-Red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2641600"/>
            <a:ext cx="6350000" cy="2413000"/>
          </a:xfrm>
        </p:spPr>
        <p:txBody>
          <a:bodyPr wrap="square"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635000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8407400" y="0"/>
            <a:ext cx="3784600" cy="6858000"/>
          </a:xfrm>
        </p:spPr>
        <p:txBody>
          <a:bodyPr tIns="43200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r>
              <a:rPr lang="da-DK"/>
              <a:t> by </a:t>
            </a:r>
            <a:r>
              <a:rPr lang="da-DK" err="1"/>
              <a:t>clicking</a:t>
            </a:r>
            <a:r>
              <a:rPr lang="da-DK"/>
              <a:t> the </a:t>
            </a:r>
            <a:r>
              <a:rPr lang="da-DK" err="1"/>
              <a:t>icon</a:t>
            </a:r>
            <a:r>
              <a:rPr lang="da-DK"/>
              <a:t> </a:t>
            </a:r>
            <a:r>
              <a:rPr lang="da-DK" err="1"/>
              <a:t>below</a:t>
            </a:r>
            <a:r>
              <a:rPr lang="da-DK"/>
              <a:t>: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01800" y="2064913"/>
            <a:ext cx="6350000" cy="576687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Download logo from visualidentity.um.dk and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by </a:t>
            </a:r>
            <a:r>
              <a:rPr lang="da-DK" dirty="0" err="1"/>
              <a:t>clicking</a:t>
            </a:r>
            <a:r>
              <a:rPr lang="da-DK" dirty="0"/>
              <a:t> the image </a:t>
            </a:r>
            <a:r>
              <a:rPr lang="da-DK" dirty="0" err="1"/>
              <a:t>icon</a:t>
            </a:r>
            <a:r>
              <a:rPr lang="da-DK" dirty="0"/>
              <a:t> </a:t>
            </a:r>
            <a:r>
              <a:rPr lang="da-DK" dirty="0" err="1"/>
              <a:t>below</a:t>
            </a:r>
            <a:r>
              <a:rPr lang="da-DK" dirty="0"/>
              <a:t>, or </a:t>
            </a:r>
            <a:r>
              <a:rPr lang="da-DK" dirty="0" err="1"/>
              <a:t>draging</a:t>
            </a:r>
            <a:r>
              <a:rPr lang="da-DK" dirty="0"/>
              <a:t> the file to </a:t>
            </a:r>
            <a:r>
              <a:rPr lang="da-DK" dirty="0" err="1"/>
              <a:t>this</a:t>
            </a:r>
            <a:r>
              <a:rPr lang="da-DK" dirty="0"/>
              <a:t> placeholder. Be sure to </a:t>
            </a:r>
            <a:r>
              <a:rPr lang="da-DK" dirty="0" err="1"/>
              <a:t>align</a:t>
            </a:r>
            <a:r>
              <a:rPr lang="da-DK" dirty="0"/>
              <a:t> the logo with the </a:t>
            </a:r>
            <a:r>
              <a:rPr lang="da-DK" dirty="0" err="1"/>
              <a:t>yellow</a:t>
            </a:r>
            <a:r>
              <a:rPr lang="da-DK" dirty="0"/>
              <a:t> guides.</a:t>
            </a:r>
          </a:p>
        </p:txBody>
      </p:sp>
    </p:spTree>
    <p:extLst>
      <p:ext uri="{BB962C8B-B14F-4D97-AF65-F5344CB8AC3E}">
        <p14:creationId xmlns:p14="http://schemas.microsoft.com/office/powerpoint/2010/main" val="256513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-Red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2641600"/>
            <a:ext cx="6350000" cy="2413000"/>
          </a:xfrm>
        </p:spPr>
        <p:txBody>
          <a:bodyPr wrap="square"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635000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8407400" y="0"/>
            <a:ext cx="3784600" cy="6858000"/>
          </a:xfrm>
        </p:spPr>
        <p:txBody>
          <a:bodyPr tIns="43200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r>
              <a:rPr lang="da-DK"/>
              <a:t> by </a:t>
            </a:r>
            <a:r>
              <a:rPr lang="da-DK" err="1"/>
              <a:t>clicking</a:t>
            </a:r>
            <a:r>
              <a:rPr lang="da-DK"/>
              <a:t> the </a:t>
            </a:r>
            <a:r>
              <a:rPr lang="da-DK" err="1"/>
              <a:t>icon</a:t>
            </a:r>
            <a:r>
              <a:rPr lang="da-DK"/>
              <a:t> </a:t>
            </a:r>
            <a:r>
              <a:rPr lang="da-DK" err="1"/>
              <a:t>below</a:t>
            </a:r>
            <a:r>
              <a:rPr lang="da-DK"/>
              <a:t>: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01800" y="2064913"/>
            <a:ext cx="6350000" cy="576687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Download logo from visualidentity.um.dk and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by </a:t>
            </a:r>
            <a:r>
              <a:rPr lang="da-DK" dirty="0" err="1"/>
              <a:t>clicking</a:t>
            </a:r>
            <a:r>
              <a:rPr lang="da-DK" dirty="0"/>
              <a:t> the image </a:t>
            </a:r>
            <a:r>
              <a:rPr lang="da-DK" dirty="0" err="1"/>
              <a:t>icon</a:t>
            </a:r>
            <a:r>
              <a:rPr lang="da-DK" dirty="0"/>
              <a:t> </a:t>
            </a:r>
            <a:r>
              <a:rPr lang="da-DK" dirty="0" err="1"/>
              <a:t>below</a:t>
            </a:r>
            <a:r>
              <a:rPr lang="da-DK" dirty="0"/>
              <a:t>, or </a:t>
            </a:r>
            <a:r>
              <a:rPr lang="da-DK" dirty="0" err="1"/>
              <a:t>draging</a:t>
            </a:r>
            <a:r>
              <a:rPr lang="da-DK" dirty="0"/>
              <a:t> the file to </a:t>
            </a:r>
            <a:r>
              <a:rPr lang="da-DK" dirty="0" err="1"/>
              <a:t>this</a:t>
            </a:r>
            <a:r>
              <a:rPr lang="da-DK" dirty="0"/>
              <a:t> placeholder. Be sure to </a:t>
            </a:r>
            <a:r>
              <a:rPr lang="da-DK" dirty="0" err="1"/>
              <a:t>align</a:t>
            </a:r>
            <a:r>
              <a:rPr lang="da-DK" dirty="0"/>
              <a:t> the logo with the </a:t>
            </a:r>
            <a:r>
              <a:rPr lang="da-DK" dirty="0" err="1"/>
              <a:t>yellow</a:t>
            </a:r>
            <a:r>
              <a:rPr lang="da-DK" dirty="0"/>
              <a:t> guides.</a:t>
            </a:r>
          </a:p>
        </p:txBody>
      </p:sp>
    </p:spTree>
    <p:extLst>
      <p:ext uri="{BB962C8B-B14F-4D97-AF65-F5344CB8AC3E}">
        <p14:creationId xmlns:p14="http://schemas.microsoft.com/office/powerpoint/2010/main" val="2828224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-Red-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2641600"/>
            <a:ext cx="6350000" cy="2413000"/>
          </a:xfrm>
        </p:spPr>
        <p:txBody>
          <a:bodyPr wrap="square"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635000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Name and date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8407400" y="0"/>
            <a:ext cx="3784600" cy="6858000"/>
          </a:xfrm>
        </p:spPr>
        <p:txBody>
          <a:bodyPr tIns="43200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r>
              <a:rPr lang="da-DK"/>
              <a:t> by </a:t>
            </a:r>
            <a:r>
              <a:rPr lang="da-DK" err="1"/>
              <a:t>clicking</a:t>
            </a:r>
            <a:r>
              <a:rPr lang="da-DK"/>
              <a:t> the </a:t>
            </a:r>
            <a:r>
              <a:rPr lang="da-DK" err="1"/>
              <a:t>icon</a:t>
            </a:r>
            <a:r>
              <a:rPr lang="da-DK"/>
              <a:t> </a:t>
            </a:r>
            <a:r>
              <a:rPr lang="da-DK" err="1"/>
              <a:t>below</a:t>
            </a:r>
            <a:r>
              <a:rPr lang="da-DK"/>
              <a:t>: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01800" y="2064913"/>
            <a:ext cx="6350000" cy="576687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Download logo from visualidentity.um.dk and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by </a:t>
            </a:r>
            <a:r>
              <a:rPr lang="da-DK" dirty="0" err="1"/>
              <a:t>clicking</a:t>
            </a:r>
            <a:r>
              <a:rPr lang="da-DK" dirty="0"/>
              <a:t> the image </a:t>
            </a:r>
            <a:r>
              <a:rPr lang="da-DK" dirty="0" err="1"/>
              <a:t>icon</a:t>
            </a:r>
            <a:r>
              <a:rPr lang="da-DK" dirty="0"/>
              <a:t> </a:t>
            </a:r>
            <a:r>
              <a:rPr lang="da-DK" dirty="0" err="1"/>
              <a:t>below</a:t>
            </a:r>
            <a:r>
              <a:rPr lang="da-DK" dirty="0"/>
              <a:t>, or </a:t>
            </a:r>
            <a:r>
              <a:rPr lang="da-DK" dirty="0" err="1"/>
              <a:t>draging</a:t>
            </a:r>
            <a:r>
              <a:rPr lang="da-DK" dirty="0"/>
              <a:t> the file to </a:t>
            </a:r>
            <a:r>
              <a:rPr lang="da-DK" dirty="0" err="1"/>
              <a:t>this</a:t>
            </a:r>
            <a:r>
              <a:rPr lang="da-DK" dirty="0"/>
              <a:t> placeholder. Be sure to </a:t>
            </a:r>
            <a:r>
              <a:rPr lang="da-DK" dirty="0" err="1"/>
              <a:t>align</a:t>
            </a:r>
            <a:r>
              <a:rPr lang="da-DK" dirty="0"/>
              <a:t> the logo with the </a:t>
            </a:r>
            <a:r>
              <a:rPr lang="da-DK" dirty="0" err="1"/>
              <a:t>yellow</a:t>
            </a:r>
            <a:r>
              <a:rPr lang="da-DK" dirty="0"/>
              <a:t> guides.</a:t>
            </a:r>
          </a:p>
        </p:txBody>
      </p:sp>
    </p:spTree>
    <p:extLst>
      <p:ext uri="{BB962C8B-B14F-4D97-AF65-F5344CB8AC3E}">
        <p14:creationId xmlns:p14="http://schemas.microsoft.com/office/powerpoint/2010/main" val="200488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896620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Name</a:t>
            </a:r>
            <a:r>
              <a:rPr lang="da-DK" dirty="0"/>
              <a:t> and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01800" y="3881013"/>
            <a:ext cx="8966200" cy="7862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1701800" y="1568450"/>
            <a:ext cx="8966200" cy="2312988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20700" indent="0">
              <a:buNone/>
              <a:defRPr/>
            </a:lvl3pPr>
            <a:lvl4pPr marL="774700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8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Download logo from visualidentity.um.dk and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by </a:t>
            </a:r>
            <a:r>
              <a:rPr lang="da-DK" dirty="0" err="1"/>
              <a:t>clicking</a:t>
            </a:r>
            <a:r>
              <a:rPr lang="da-DK" dirty="0"/>
              <a:t> the image </a:t>
            </a:r>
            <a:r>
              <a:rPr lang="da-DK" dirty="0" err="1"/>
              <a:t>icon</a:t>
            </a:r>
            <a:r>
              <a:rPr lang="da-DK" dirty="0"/>
              <a:t> </a:t>
            </a:r>
            <a:r>
              <a:rPr lang="da-DK" dirty="0" err="1"/>
              <a:t>below</a:t>
            </a:r>
            <a:r>
              <a:rPr lang="da-DK" dirty="0"/>
              <a:t>, or </a:t>
            </a:r>
            <a:r>
              <a:rPr lang="da-DK" dirty="0" err="1"/>
              <a:t>draging</a:t>
            </a:r>
            <a:r>
              <a:rPr lang="da-DK" dirty="0"/>
              <a:t> the file to </a:t>
            </a:r>
            <a:r>
              <a:rPr lang="da-DK" dirty="0" err="1"/>
              <a:t>this</a:t>
            </a:r>
            <a:r>
              <a:rPr lang="da-DK" dirty="0"/>
              <a:t> placeholder. Be sure to </a:t>
            </a:r>
            <a:r>
              <a:rPr lang="da-DK" dirty="0" err="1"/>
              <a:t>align</a:t>
            </a:r>
            <a:r>
              <a:rPr lang="da-DK" dirty="0"/>
              <a:t> the logo with the </a:t>
            </a:r>
            <a:r>
              <a:rPr lang="da-DK" dirty="0" err="1"/>
              <a:t>yellow</a:t>
            </a:r>
            <a:r>
              <a:rPr lang="da-DK" dirty="0"/>
              <a:t> guides.</a:t>
            </a:r>
          </a:p>
        </p:txBody>
      </p:sp>
    </p:spTree>
    <p:extLst>
      <p:ext uri="{BB962C8B-B14F-4D97-AF65-F5344CB8AC3E}">
        <p14:creationId xmlns:p14="http://schemas.microsoft.com/office/powerpoint/2010/main" val="95508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5911850"/>
            <a:ext cx="8966200" cy="431800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Name and date</a:t>
            </a:r>
            <a:endParaRPr lang="da-DK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01800" y="3881013"/>
            <a:ext cx="8966200" cy="7862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1701800" y="1568450"/>
            <a:ext cx="8966200" cy="2312988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20700" indent="0">
              <a:buNone/>
              <a:defRPr/>
            </a:lvl3pPr>
            <a:lvl4pPr marL="774700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da-DK"/>
              <a:t>text</a:t>
            </a:r>
            <a:endParaRPr lang="da-DK" dirty="0"/>
          </a:p>
        </p:txBody>
      </p:sp>
      <p:sp>
        <p:nvSpPr>
          <p:cNvPr id="11" name="Pladsholder til indhold 5"/>
          <p:cNvSpPr>
            <a:spLocks noGrp="1"/>
          </p:cNvSpPr>
          <p:nvPr>
            <p:ph sz="quarter" idx="16" hasCustomPrompt="1"/>
          </p:nvPr>
        </p:nvSpPr>
        <p:spPr>
          <a:xfrm>
            <a:off x="463550" y="349250"/>
            <a:ext cx="5981700" cy="1028700"/>
          </a:xfr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Download logo from visualidentity.um.dk and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by </a:t>
            </a:r>
            <a:r>
              <a:rPr lang="da-DK" dirty="0" err="1"/>
              <a:t>clicking</a:t>
            </a:r>
            <a:r>
              <a:rPr lang="da-DK" dirty="0"/>
              <a:t> the image </a:t>
            </a:r>
            <a:r>
              <a:rPr lang="da-DK" dirty="0" err="1"/>
              <a:t>icon</a:t>
            </a:r>
            <a:r>
              <a:rPr lang="da-DK" dirty="0"/>
              <a:t> </a:t>
            </a:r>
            <a:r>
              <a:rPr lang="da-DK" dirty="0" err="1"/>
              <a:t>below</a:t>
            </a:r>
            <a:r>
              <a:rPr lang="da-DK" dirty="0"/>
              <a:t>, or </a:t>
            </a:r>
            <a:r>
              <a:rPr lang="da-DK" dirty="0" err="1"/>
              <a:t>draging</a:t>
            </a:r>
            <a:r>
              <a:rPr lang="da-DK" dirty="0"/>
              <a:t> the file to </a:t>
            </a:r>
            <a:r>
              <a:rPr lang="da-DK" dirty="0" err="1"/>
              <a:t>this</a:t>
            </a:r>
            <a:r>
              <a:rPr lang="da-DK" dirty="0"/>
              <a:t> placeholder. Be sure to </a:t>
            </a:r>
            <a:r>
              <a:rPr lang="da-DK" dirty="0" err="1"/>
              <a:t>align</a:t>
            </a:r>
            <a:r>
              <a:rPr lang="da-DK" dirty="0"/>
              <a:t> the logo with the </a:t>
            </a:r>
            <a:r>
              <a:rPr lang="da-DK" dirty="0" err="1"/>
              <a:t>yellow</a:t>
            </a:r>
            <a:r>
              <a:rPr lang="da-DK" dirty="0"/>
              <a:t> guides.</a:t>
            </a:r>
          </a:p>
        </p:txBody>
      </p:sp>
    </p:spTree>
    <p:extLst>
      <p:ext uri="{BB962C8B-B14F-4D97-AF65-F5344CB8AC3E}">
        <p14:creationId xmlns:p14="http://schemas.microsoft.com/office/powerpoint/2010/main" val="365318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B424-1804-4198-BC36-4DE00ED3759F}" type="datetime2">
              <a:rPr lang="da-DK" smtClean="0"/>
              <a:t>23. februar 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440000"/>
            <a:ext cx="5259650" cy="468775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440000"/>
            <a:ext cx="5397500" cy="468775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789E-A08F-450A-9A35-2781C6296BCF}" type="datetime2">
              <a:rPr lang="da-DK" smtClean="0"/>
              <a:t>23. februar 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440000"/>
            <a:ext cx="3036995" cy="46877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21873" y="1440000"/>
            <a:ext cx="7535127" cy="4687750"/>
          </a:xfrm>
        </p:spPr>
        <p:txBody>
          <a:bodyPr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a-DK"/>
              <a:t>Insert image or diagram here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CDE8-A24D-45F1-9284-F711EE7A9986}" type="datetime2">
              <a:rPr lang="da-DK" smtClean="0"/>
              <a:t>23. februar 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19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576001"/>
            <a:ext cx="5259650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440000"/>
            <a:ext cx="5259650" cy="468775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8119-0580-4F10-AB0F-7C8DDFAF86A1}" type="datetime2">
              <a:rPr lang="da-DK" smtClean="0"/>
              <a:t>23. februar 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6375400" y="0"/>
            <a:ext cx="5816600" cy="6858000"/>
          </a:xfrm>
        </p:spPr>
        <p:txBody>
          <a:bodyPr tIns="432000"/>
          <a:lstStyle>
            <a:lvl1pPr marL="0" indent="0" algn="ctr">
              <a:buNone/>
              <a:defRPr sz="1000"/>
            </a:lvl1pPr>
          </a:lstStyle>
          <a:p>
            <a:r>
              <a:rPr lang="da-DK" err="1"/>
              <a:t>Insert</a:t>
            </a:r>
            <a:r>
              <a:rPr lang="da-DK"/>
              <a:t> image by </a:t>
            </a:r>
            <a:r>
              <a:rPr lang="da-DK" err="1"/>
              <a:t>clicking</a:t>
            </a:r>
            <a:r>
              <a:rPr lang="da-DK"/>
              <a:t> the </a:t>
            </a:r>
            <a:r>
              <a:rPr lang="da-DK" err="1"/>
              <a:t>icon</a:t>
            </a:r>
            <a:r>
              <a:rPr lang="da-DK"/>
              <a:t> </a:t>
            </a:r>
            <a:r>
              <a:rPr lang="da-DK" err="1"/>
              <a:t>below</a:t>
            </a:r>
            <a:r>
              <a:rPr lang="da-DK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8817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Content Sing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D51E-8901-4FCE-9353-A00E8CD25C4E}" type="datetime2">
              <a:rPr lang="da-DK" smtClean="0"/>
              <a:t>23. februar 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68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Content Dou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440000"/>
            <a:ext cx="5259650" cy="468775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440000"/>
            <a:ext cx="5397500" cy="468775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F7B4-6290-4E0B-8F45-B5B9F96B969E}" type="datetime2">
              <a:rPr lang="da-DK" smtClean="0"/>
              <a:t>23. februar 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3605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576001"/>
            <a:ext cx="10981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440000"/>
            <a:ext cx="10981000" cy="4668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7900" y="6356350"/>
            <a:ext cx="3005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0458AAEB-F33E-4568-AA25-FD5F6FEEAD2C}" type="datetime2">
              <a:rPr lang="da-DK" smtClean="0"/>
              <a:t>23. februar 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000" y="6356350"/>
            <a:ext cx="64026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6500" y="6356350"/>
            <a:ext cx="12405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41A5623-8BC0-894C-8341-F8320F82FFC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50" r:id="rId4"/>
    <p:sldLayoutId id="2147483652" r:id="rId5"/>
    <p:sldLayoutId id="2147483672" r:id="rId6"/>
    <p:sldLayoutId id="2147483662" r:id="rId7"/>
    <p:sldLayoutId id="2147483673" r:id="rId8"/>
    <p:sldLayoutId id="2147483674" r:id="rId9"/>
    <p:sldLayoutId id="2147483667" r:id="rId10"/>
    <p:sldLayoutId id="2147483655" r:id="rId11"/>
    <p:sldLayoutId id="2147483660" r:id="rId12"/>
    <p:sldLayoutId id="2147483669" r:id="rId13"/>
    <p:sldLayoutId id="2147483670" r:id="rId14"/>
    <p:sldLayoutId id="2147483671" r:id="rId15"/>
    <p:sldLayoutId id="2147483668" r:id="rId16"/>
    <p:sldLayoutId id="2147483661" r:id="rId17"/>
    <p:sldLayoutId id="2147483664" r:id="rId18"/>
    <p:sldLayoutId id="2147483663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85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228600" algn="l" defTabSz="914400" rtl="0" eaLnBrk="1" latinLnBrk="0" hangingPunct="1">
        <a:lnSpc>
          <a:spcPct val="90000"/>
        </a:lnSpc>
        <a:spcBef>
          <a:spcPts val="85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49300" indent="-228600" algn="l" defTabSz="914400" rtl="0" eaLnBrk="1" latinLnBrk="0" hangingPunct="1">
        <a:lnSpc>
          <a:spcPct val="90000"/>
        </a:lnSpc>
        <a:spcBef>
          <a:spcPts val="85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3300" indent="-228600" algn="l" defTabSz="914400" rtl="0" eaLnBrk="1" latinLnBrk="0" hangingPunct="1">
        <a:lnSpc>
          <a:spcPct val="90000"/>
        </a:lnSpc>
        <a:spcBef>
          <a:spcPts val="85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ct val="90000"/>
        </a:lnSpc>
        <a:spcBef>
          <a:spcPts val="85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DE53C"/>
          </p15:clr>
        </p15:guide>
        <p15:guide id="2" orient="horz" pos="216" userDrawn="1">
          <p15:clr>
            <a:srgbClr val="FDE53C"/>
          </p15:clr>
        </p15:guide>
        <p15:guide id="3" orient="horz" pos="868" userDrawn="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tobpla@um.d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Kontorchef Signe Winding Albjerg, Grønt Diplomati og Klima (UM)  –  23 februar 2021</a:t>
            </a:r>
          </a:p>
        </p:txBody>
      </p:sp>
      <p:pic>
        <p:nvPicPr>
          <p:cNvPr id="11" name="Pladsholder til indhold 10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9250"/>
            <a:ext cx="4257287" cy="1028700"/>
          </a:xfr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93432" y="1496799"/>
            <a:ext cx="8966200" cy="2387600"/>
          </a:xfrm>
        </p:spPr>
        <p:txBody>
          <a:bodyPr anchor="b" anchorCtr="0">
            <a:normAutofit fontScale="90000"/>
          </a:bodyPr>
          <a:lstStyle/>
          <a:p>
            <a:r>
              <a:rPr lang="da-DK" sz="4800" dirty="0">
                <a:solidFill>
                  <a:schemeClr val="bg1"/>
                </a:solidFill>
              </a:rPr>
              <a:t>Fremtidens danske støtte til klimatilpasning i lyset af evalueringen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775" y="795705"/>
            <a:ext cx="1424013" cy="553783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-1651600" y="0"/>
            <a:ext cx="1522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/>
              <a:t>To show guides, go to view tab and check the Guides item as shown below.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Anbefaling 6</a:t>
            </a:r>
            <a:r>
              <a:rPr lang="da-DK" b="1" dirty="0"/>
              <a:t>: Udvid og styrk den faglige ekspertise på klimaområdet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a-DK" sz="2800" dirty="0"/>
              <a:t>Oprettelse af GDK og dedikeret team til klimatilpasning, miljø og vand vil skabe bedre grundlag for opbygning og deling af viden om klimatilpasning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Nye UM guidelines lægger mere vægt på øget og mere systematisk samarbejde og vidensdeling mellem det bilaterale og multilaterale og på tværs af dansk multilateralt engagement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Øget dansk involvering i relevante netværk og organisationer omkring klimatilpasning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Strategisk samarbejde om klima med civilsamfunds-organisationerne</a:t>
            </a:r>
          </a:p>
          <a:p>
            <a:pPr>
              <a:spcBef>
                <a:spcPts val="1200"/>
              </a:spcBef>
            </a:pPr>
            <a:r>
              <a:rPr lang="da-DK" sz="2800" dirty="0"/>
              <a:t>Grønningsarbejde </a:t>
            </a:r>
          </a:p>
          <a:p>
            <a:pPr lvl="0">
              <a:spcBef>
                <a:spcPts val="1200"/>
              </a:spcBef>
            </a:pPr>
            <a:endParaRPr lang="da-DK" sz="2800" dirty="0"/>
          </a:p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278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3200" b="1" dirty="0"/>
              <a:t>Tak</a:t>
            </a:r>
          </a:p>
          <a:p>
            <a:pPr marL="0" indent="0" algn="ctr">
              <a:buNone/>
            </a:pPr>
            <a:endParaRPr lang="da-DK" sz="3200" b="1" dirty="0"/>
          </a:p>
          <a:p>
            <a:pPr marL="0" indent="0" algn="ctr">
              <a:buNone/>
            </a:pPr>
            <a:r>
              <a:rPr lang="da-DK" sz="3200" b="1" dirty="0"/>
              <a:t>Spørgsmål?</a:t>
            </a:r>
          </a:p>
          <a:p>
            <a:pPr marL="0" indent="0" algn="ctr">
              <a:buNone/>
            </a:pPr>
            <a:endParaRPr lang="da-DK" sz="3200" b="1" dirty="0"/>
          </a:p>
          <a:p>
            <a:pPr marL="0" indent="0" algn="ctr">
              <a:buNone/>
            </a:pPr>
            <a:r>
              <a:rPr lang="da-DK" b="1" dirty="0"/>
              <a:t>For skriftlige spørgsmål eller kommentarer skriv til Tobias von Platen (</a:t>
            </a:r>
            <a:r>
              <a:rPr lang="da-DK" b="1" dirty="0">
                <a:hlinkClick r:id="rId2"/>
              </a:rPr>
              <a:t>tobpla@um.dk</a:t>
            </a:r>
            <a:r>
              <a:rPr lang="da-DK" b="1" dirty="0"/>
              <a:t>)  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045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regeringens langsigtede strategi for global klimaindsats 		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2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240" y="1329905"/>
            <a:ext cx="5648535" cy="53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7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Evalueringens konklusioner 1/2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a-DK" sz="2800" dirty="0"/>
              <a:t>Positivt at se evalueringens konklusioner om, at dansk bistand til klimatilpasning har bidraget til at: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800" dirty="0"/>
              <a:t>Gøre sårbare grupper mere modstandsdygtige over for klimaforandringer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800" dirty="0"/>
              <a:t>Danmark igennem solidt engagement i multilaterale organisationer har opnået indflydelse på indsatser og været med til skubbe klimatilpasning højere op på den politiske dagsorden</a:t>
            </a:r>
          </a:p>
          <a:p>
            <a:pPr>
              <a:spcBef>
                <a:spcPts val="1200"/>
              </a:spcBef>
            </a:pPr>
            <a:r>
              <a:rPr lang="da-DK" sz="2800" dirty="0"/>
              <a:t>Gode konkrete eksempler fra fx Etiopien, Kenya og Sydøstasien</a:t>
            </a:r>
          </a:p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499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Evalueringens konklusioner 2/2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a-DK" sz="2800" dirty="0"/>
              <a:t>UM er enig i konklusioner vedrørende behov for forbedringer fx: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800" dirty="0"/>
              <a:t>Større strategisk og langsigtet fokus på klimatilpasning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800" dirty="0"/>
              <a:t>Øget forståelse for hvad klimatilpasning er og hvilke redskaber virker bedst 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800" dirty="0"/>
              <a:t>Læring på tværs og mellem bilaterale og multilaterale indsatser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800" dirty="0"/>
              <a:t>Mere struktureret tilgang til integration af klimatilpasning på tværs af bistanden</a:t>
            </a:r>
          </a:p>
          <a:p>
            <a:pPr marL="520700" lvl="2" indent="0">
              <a:spcBef>
                <a:spcPts val="1200"/>
              </a:spcBef>
              <a:buNone/>
            </a:pPr>
            <a:endParaRPr lang="da-DK" sz="2800" dirty="0"/>
          </a:p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845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Anbefaling 1: Langsigtet og realistisk ambition for klimatilpasning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</a:pPr>
            <a:r>
              <a:rPr lang="da-DK" sz="2800" dirty="0"/>
              <a:t>Initiativer vedr. klimatilpasning beskrevet i regeringens langsigtede strategi for global klimaindsats – Klimatilpasning et separat område under </a:t>
            </a:r>
            <a:r>
              <a:rPr lang="da-DK" sz="2800" dirty="0" err="1"/>
              <a:t>DKs</a:t>
            </a:r>
            <a:r>
              <a:rPr lang="da-DK" sz="2800" dirty="0"/>
              <a:t> klimadiplomatiske indsats 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Ny udviklingspolitisk strategi herunder policy- og udmøntningsnoter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Oprettelse af GDK og dedikeret team til klimatilpasning, miljø og vand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Proces for grønning af organisationsstrategier, landestrategier og støtte til NGO’er og herunder at rådgive UM enheder og ambassader om identifikation og integration af klimatilpasningsindsatser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153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Anbefaling 2: </a:t>
            </a:r>
            <a:r>
              <a:rPr lang="da-DK" b="1" dirty="0"/>
              <a:t>Bruger midlerne i Klimapuljen mere strategisk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</a:pPr>
            <a:r>
              <a:rPr lang="da-DK" sz="2800" dirty="0"/>
              <a:t>Foreslåede tiltag dækker langt bredere end anbefalingen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Flere gode eksempler på støtte fra Klimapuljen til at styrke klimatilpasning i de bilaterale indsatser fx i Kenya   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Klimapuljen udgør kun ca. 30% af den danske klimabistand. Derfor er en mere strategisk tilgang til klimatilpasning nødvendig også uden for Klimapuljen 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Planlagt revision af Klimapuljens principper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Grønningsarbejde med guidelines til at støtte identifikation og integration af klimatilpasningsindsatser, monitorering og herunder at rådgive UM enheder og ambassader</a:t>
            </a:r>
          </a:p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626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5999" y="542949"/>
            <a:ext cx="11147571" cy="864000"/>
          </a:xfrm>
        </p:spPr>
        <p:txBody>
          <a:bodyPr/>
          <a:lstStyle/>
          <a:p>
            <a:r>
              <a:rPr lang="da-DK" dirty="0"/>
              <a:t>Anbefaling 3: </a:t>
            </a:r>
            <a:r>
              <a:rPr lang="da-DK" b="1" dirty="0"/>
              <a:t>mere klarhed over, hvad klimatilpasning er og hvordan DK kan støtte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</a:pPr>
            <a:r>
              <a:rPr lang="da-DK" sz="2800" dirty="0"/>
              <a:t>Ny udviklingspolitisk strategi herunder policy- og udmøntningsnoter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Øget dialog med civilsamfundsorganisationer, virksomheder og Miljøministeriet  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Særligt fokus på klimatilpasning i konfliktområder og understøttelse af indsatser som støtter både klimatilpasning og konfliktløsning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Øget læring fra internationale klimafonde og organisationer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Grønningsarbejde</a:t>
            </a:r>
          </a:p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848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Anbefaling 4: </a:t>
            </a:r>
            <a:r>
              <a:rPr lang="da-DK" b="1" dirty="0"/>
              <a:t>mere klimarelateret viden og information samt bedre planlægning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</a:pPr>
            <a:r>
              <a:rPr lang="da-DK" sz="2800" dirty="0"/>
              <a:t>Styrkelse af myndighedssamarbejdet på klimatilpasning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Øget partnerskaber med danske myndigheder, forsyningsselskaber, civilsamfundsorganisationer, virksomheder, videns- og forskningsinstitutioner. Har stærke kompetencer inden for klimatilpasning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Øget inddragelse af lokalbefolkningen og fokus på lokal viden og lokale løsninger for dermed at sikre, at sårbare befolkningsgrupper og samfund får adgang til klimatilpasning.  </a:t>
            </a:r>
          </a:p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77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Anbefaling 5: </a:t>
            </a:r>
            <a:r>
              <a:rPr lang="da-DK" b="1" dirty="0"/>
              <a:t>Analyser den politiske kontekst i lande for at skabe transformation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</a:pPr>
            <a:r>
              <a:rPr lang="da-DK" sz="2800" dirty="0"/>
              <a:t>Analyse af den politiske kontekst i de relevante lande via en programmatisk tilgang indgår som et centralt element i </a:t>
            </a:r>
            <a:r>
              <a:rPr lang="da-DK" sz="2800" dirty="0" err="1"/>
              <a:t>UMs</a:t>
            </a:r>
            <a:r>
              <a:rPr lang="da-DK" sz="2800" dirty="0"/>
              <a:t> nye guidelines for landestrategier, herunder bedre sammenhæng mellem danskstøttede instrumenter i et land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Forventning om øget fokus på indsatser, hvor klimatilpasning udgør det primære formål</a:t>
            </a:r>
          </a:p>
          <a:p>
            <a:pPr lvl="0">
              <a:spcBef>
                <a:spcPts val="1200"/>
              </a:spcBef>
            </a:pPr>
            <a:r>
              <a:rPr lang="da-DK" sz="2800" dirty="0"/>
              <a:t>Grønningsarbejde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FOREIGN AFFAIRS OF DENMARK – Go to insert/footer to change this text on all pages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5623-8BC0-894C-8341-F8320F82FFC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0641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Udenrigsministeriet">
      <a:dk1>
        <a:sysClr val="windowText" lastClr="000000"/>
      </a:dk1>
      <a:lt1>
        <a:sysClr val="window" lastClr="FFFFFF"/>
      </a:lt1>
      <a:dk2>
        <a:srgbClr val="3B3B3B"/>
      </a:dk2>
      <a:lt2>
        <a:srgbClr val="E5E5E5"/>
      </a:lt2>
      <a:accent1>
        <a:srgbClr val="E52020"/>
      </a:accent1>
      <a:accent2>
        <a:srgbClr val="9B0D2B"/>
      </a:accent2>
      <a:accent3>
        <a:srgbClr val="4C0C0A"/>
      </a:accent3>
      <a:accent4>
        <a:srgbClr val="97A595"/>
      </a:accent4>
      <a:accent5>
        <a:srgbClr val="5D7970"/>
      </a:accent5>
      <a:accent6>
        <a:srgbClr val="004288"/>
      </a:accent6>
      <a:hlink>
        <a:srgbClr val="E52020"/>
      </a:hlink>
      <a:folHlink>
        <a:srgbClr val="9B0D2B"/>
      </a:folHlink>
    </a:clrScheme>
    <a:fontScheme name="Udenrigsministeriet">
      <a:majorFont>
        <a:latin typeface="Diplomacy Office Bold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stry of Foreign Affairs.pptx [Skrivebeskyttet]" id="{0303482F-44AE-4FAB-AE6E-6D07DBDE6A69}" vid="{7A9C3AF2-14D6-4E87-8BA2-DC844ABD8A8F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Ministry of Foreign Affairs</Template>
  <TotalTime>1034</TotalTime>
  <Words>810</Words>
  <Application>Microsoft Office PowerPoint</Application>
  <PresentationFormat>Widescreen</PresentationFormat>
  <Paragraphs>83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Wingdings</vt:lpstr>
      <vt:lpstr>Arial</vt:lpstr>
      <vt:lpstr>Noto Sans</vt:lpstr>
      <vt:lpstr>Calibri</vt:lpstr>
      <vt:lpstr>Diplomacy Office Bold</vt:lpstr>
      <vt:lpstr>Office-tema</vt:lpstr>
      <vt:lpstr>Fremtidens danske støtte til klimatilpasning i lyset af evalueringen</vt:lpstr>
      <vt:lpstr>regeringens langsigtede strategi for global klimaindsats   </vt:lpstr>
      <vt:lpstr>Evalueringens konklusioner 1/2</vt:lpstr>
      <vt:lpstr>Evalueringens konklusioner 2/2</vt:lpstr>
      <vt:lpstr>Anbefaling 1: Langsigtet og realistisk ambition for klimatilpasning</vt:lpstr>
      <vt:lpstr>Anbefaling 2: Bruger midlerne i Klimapuljen mere strategisk</vt:lpstr>
      <vt:lpstr>Anbefaling 3: mere klarhed over, hvad klimatilpasning er og hvordan DK kan støtte</vt:lpstr>
      <vt:lpstr>Anbefaling 4: mere klimarelateret viden og information samt bedre planlægning</vt:lpstr>
      <vt:lpstr>Anbefaling 5: Analyser den politiske kontekst i lande for at skabe transformation</vt:lpstr>
      <vt:lpstr>Anbefaling 6: Udvid og styrk den faglige ekspertise på klimaområdet</vt:lpstr>
      <vt:lpstr> </vt:lpstr>
    </vt:vector>
  </TitlesOfParts>
  <Company>Udenrigsministeriet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Klimateamet i GJL – finansiering, læring og adgang</dc:title>
  <dc:creator>Henrik Silkjær Nielsen</dc:creator>
  <cp:lastModifiedBy>Hans Peter</cp:lastModifiedBy>
  <cp:revision>47</cp:revision>
  <dcterms:created xsi:type="dcterms:W3CDTF">2020-01-16T10:17:16Z</dcterms:created>
  <dcterms:modified xsi:type="dcterms:W3CDTF">2021-02-23T13:49:41Z</dcterms:modified>
</cp:coreProperties>
</file>