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69" r:id="rId5"/>
    <p:sldId id="270" r:id="rId6"/>
    <p:sldId id="271" r:id="rId7"/>
    <p:sldId id="267" r:id="rId8"/>
    <p:sldId id="268" r:id="rId9"/>
  </p:sldIdLst>
  <p:sldSz cx="12192000" cy="6858000"/>
  <p:notesSz cx="6858000" cy="9144000"/>
  <p:embeddedFontLst>
    <p:embeddedFont>
      <p:font typeface="Noto Sans" panose="020B0502040504020204" pitchFamily="34"/>
      <p:regular r:id="rId11"/>
      <p:bold r:id="rId12"/>
      <p:italic r:id="rId13"/>
      <p:boldItalic r:id="rId14"/>
    </p:embeddedFont>
    <p:embeddedFont>
      <p:font typeface="Diplomacy Office Bold" panose="00000800000000000000" pitchFamily="2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yst layout 1 - Markerin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215" autoAdjust="0"/>
  </p:normalViewPr>
  <p:slideViewPr>
    <p:cSldViewPr snapToGrid="0" snapToObjects="1">
      <p:cViewPr varScale="1">
        <p:scale>
          <a:sx n="51" d="100"/>
          <a:sy n="51" d="100"/>
        </p:scale>
        <p:origin x="125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F90DC-1ECC-4ED6-B611-58526502A771}" type="datetimeFigureOut">
              <a:rPr lang="da-DK" smtClean="0"/>
              <a:t>15-06-2021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407F0-5BCE-4A7C-8BFD-B7CCA19052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890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Generelt: et øget fokus på det grønne slået igennem på de senere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FL’er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Og også med lanceringen af den globale klimastrategi, hvor bl.a. klimatilpasning, og herunder naturen, er i fokus.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407F0-5BCE-4A7C-8BFD-B7CCA190522D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642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Biodiversitet og miljøindsatser har i en årrække haft bagsædet i dansk udviklingsbistand, det kan der ikke herske tvivl om. Det er nu tydeligt, at naturen spiller en nøglerolle når det gælder klima, sundhed, fattigdomsbekæmpelse og meget andet. </a:t>
            </a:r>
          </a:p>
          <a:p>
            <a:pPr lvl="0"/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løbet af 2020 og 2021 er der allerede sket skridt i retning af mere fokus på biodiversitet: Bl.a. med Danmarks genindtræden som kernepartner i IUCN (80 mio. kr. 2020-2024), og opbakning til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FNs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Årti for Genopretning af Økosystemer, som Udviklingsministeren og Miljøministeren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annoncerede i en fælles video ved World Environment Day for et par uger siden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Også øgede bidrag til UNEP siden 2019.</a:t>
            </a:r>
          </a:p>
          <a:p>
            <a:pPr lvl="0"/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407F0-5BCE-4A7C-8BFD-B7CCA190522D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4924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407F0-5BCE-4A7C-8BFD-B7CCA190522D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3917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Prioriteter for 2019-2021: </a:t>
            </a:r>
          </a:p>
          <a:p>
            <a:r>
              <a:rPr lang="da-DK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Grøn omstilling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herunder vil Danmark styrke UNEP’s arbejde med: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Nexus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mellem klima, vand og sikkerhed med vægt på klimatilpasning, forebyggelse af risikoen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ressourcekonflikter og migration.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Energitransition som middel til at bekæmpe klimaforandringer bl.a. via rådgivning om vedvarende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 og energieffektivitet, herunder grøn køling.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Cirkulær økonomi - bæredygtigt forbrug og produktion, herunder ressourceeffektivitet og mindske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forurening inklusiv plastik.</a:t>
            </a:r>
          </a:p>
          <a:p>
            <a:r>
              <a:rPr lang="da-DK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Biodiversitet</a:t>
            </a:r>
            <a:r>
              <a:rPr lang="da-DK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herunder UNEP’s arbejde med:</a:t>
            </a:r>
          </a:p>
          <a:p>
            <a:r>
              <a:rPr lang="da-DK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Naturbaserede løsninger, herunder sikring af stabile økosystemer </a:t>
            </a:r>
            <a:r>
              <a:rPr lang="da-DK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mhp</a:t>
            </a:r>
            <a:r>
              <a:rPr lang="da-DK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både at bevare biodiversitet</a:t>
            </a:r>
          </a:p>
          <a:p>
            <a:r>
              <a:rPr lang="da-DK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 klimarobusthed særligt i udviklingslandene.</a:t>
            </a:r>
          </a:p>
          <a:p>
            <a:r>
              <a:rPr lang="da-DK" sz="1200" b="0" i="0" u="sng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Governance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herunder UNEP’s arbejde: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Som FN’s normative og kapacitetsopbyggende miljøprogram.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Resultatbaseret ledelse og udvikling af resultatbaserede rapporteringssystemer.</a:t>
            </a:r>
          </a:p>
          <a:p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løbet af efteråret færdiggøres en ny organisationsstrategi for Danmarks partnerskab med UNEP for perioden 2022-2025.</a:t>
            </a:r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407F0-5BCE-4A7C-8BFD-B7CCA190522D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1153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FN’s Årti for Genopretning af Økosystemer vil bl.a. understøtte en række grønne flagskibsprojekter, hvoraf Great Green Wall er det første. Også lokal, national og regional kapacitetsopbygning samt monitorering af økosystemgenopretning i fokus.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407F0-5BCE-4A7C-8BFD-B7CCA190522D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248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Øget fokus på naturbaserede løsninger og biodiversitet er også tæt koblet til regeringens målsætning om at øge indsatsen til klimatilpasningsindsatser.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den kommende udviklingspolitiske strategi, hvor forhandlingerne stadig er i gang, forventes et betydeligt løft af klimatilpasningsindsatser, der tager udgangspunkt i biodiversitetsindsatser og naturbaserede løsninger. Finanslovsforslaget er ganske vist endnu ikke fremsat, men der er stærke forhåbninger om, at man også fra 2022 vil se et løft af denne type indsatser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407F0-5BCE-4A7C-8BFD-B7CCA190522D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235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1800" y="3881013"/>
            <a:ext cx="8966200" cy="7862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701800" y="5911850"/>
            <a:ext cx="8966200" cy="431800"/>
          </a:xfrm>
        </p:spPr>
        <p:txBody>
          <a:bodyPr anchor="b" anchorCtr="0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 smtClean="0"/>
              <a:t>Name</a:t>
            </a:r>
            <a:r>
              <a:rPr lang="da-DK" dirty="0" smtClean="0"/>
              <a:t> and date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1701800" y="1568450"/>
            <a:ext cx="8966200" cy="2312988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20700" indent="0">
              <a:buNone/>
              <a:defRPr/>
            </a:lvl3pPr>
            <a:lvl4pPr marL="774700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da-DK" dirty="0" err="1" smtClean="0"/>
              <a:t>text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6" hasCustomPrompt="1"/>
          </p:nvPr>
        </p:nvSpPr>
        <p:spPr>
          <a:xfrm>
            <a:off x="463550" y="349250"/>
            <a:ext cx="5981700" cy="1028700"/>
          </a:xfr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Download logo from visualidentity.um.dk and </a:t>
            </a:r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here</a:t>
            </a:r>
            <a:r>
              <a:rPr lang="da-DK" dirty="0" smtClean="0"/>
              <a:t> by </a:t>
            </a:r>
            <a:r>
              <a:rPr lang="da-DK" dirty="0" err="1" smtClean="0"/>
              <a:t>clicking</a:t>
            </a:r>
            <a:r>
              <a:rPr lang="da-DK" dirty="0" smtClean="0"/>
              <a:t> the image </a:t>
            </a:r>
            <a:r>
              <a:rPr lang="da-DK" dirty="0" err="1" smtClean="0"/>
              <a:t>icon</a:t>
            </a:r>
            <a:r>
              <a:rPr lang="da-DK" dirty="0" smtClean="0"/>
              <a:t> </a:t>
            </a:r>
            <a:r>
              <a:rPr lang="da-DK" dirty="0" err="1" smtClean="0"/>
              <a:t>below</a:t>
            </a:r>
            <a:r>
              <a:rPr lang="da-DK" dirty="0" smtClean="0"/>
              <a:t>, or </a:t>
            </a:r>
            <a:r>
              <a:rPr lang="da-DK" dirty="0" err="1" smtClean="0"/>
              <a:t>draging</a:t>
            </a:r>
            <a:r>
              <a:rPr lang="da-DK" dirty="0" smtClean="0"/>
              <a:t> the file to </a:t>
            </a:r>
            <a:r>
              <a:rPr lang="da-DK" dirty="0" err="1" smtClean="0"/>
              <a:t>this</a:t>
            </a:r>
            <a:r>
              <a:rPr lang="da-DK" dirty="0" smtClean="0"/>
              <a:t> placeholder. Be sure to </a:t>
            </a:r>
            <a:r>
              <a:rPr lang="da-DK" dirty="0" err="1" smtClean="0"/>
              <a:t>align</a:t>
            </a:r>
            <a:r>
              <a:rPr lang="da-DK" dirty="0" smtClean="0"/>
              <a:t> the logo with the </a:t>
            </a:r>
            <a:r>
              <a:rPr lang="da-DK" dirty="0" err="1" smtClean="0"/>
              <a:t>yellow</a:t>
            </a:r>
            <a:r>
              <a:rPr lang="da-DK" dirty="0" smtClean="0"/>
              <a:t> guides.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tIns="2988000"/>
          <a:lstStyle>
            <a:lvl1pPr marL="0" indent="0" algn="ctr">
              <a:buNone/>
              <a:defRPr sz="1000" baseline="0"/>
            </a:lvl1pPr>
          </a:lstStyle>
          <a:p>
            <a:r>
              <a:rPr lang="da-DK" err="1" smtClean="0"/>
              <a:t>Insert</a:t>
            </a:r>
            <a:r>
              <a:rPr lang="da-DK" smtClean="0"/>
              <a:t> </a:t>
            </a:r>
            <a:r>
              <a:rPr lang="da-DK" err="1" smtClean="0"/>
              <a:t>full</a:t>
            </a:r>
            <a:r>
              <a:rPr lang="da-DK" smtClean="0"/>
              <a:t> page </a:t>
            </a:r>
            <a:r>
              <a:rPr lang="da-DK" err="1" smtClean="0"/>
              <a:t>picture</a:t>
            </a:r>
            <a:r>
              <a:rPr lang="da-DK" smtClean="0"/>
              <a:t> by </a:t>
            </a:r>
            <a:br>
              <a:rPr lang="da-DK" smtClean="0"/>
            </a:br>
            <a:r>
              <a:rPr lang="da-DK" err="1" smtClean="0"/>
              <a:t>clicking</a:t>
            </a:r>
            <a:r>
              <a:rPr lang="da-DK" smtClean="0"/>
              <a:t> the </a:t>
            </a:r>
            <a:r>
              <a:rPr lang="da-DK" err="1" smtClean="0"/>
              <a:t>icon</a:t>
            </a:r>
            <a:r>
              <a:rPr lang="da-DK" smtClean="0"/>
              <a:t> </a:t>
            </a:r>
            <a:r>
              <a:rPr lang="da-DK" err="1" smtClean="0"/>
              <a:t>below</a:t>
            </a:r>
            <a:r>
              <a:rPr lang="da-DK" smtClean="0"/>
              <a:t>: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050" y="342901"/>
            <a:ext cx="4167450" cy="6197600"/>
          </a:xfrm>
          <a:solidFill>
            <a:schemeClr val="bg1"/>
          </a:solidFill>
        </p:spPr>
        <p:txBody>
          <a:bodyPr lIns="360000" tIns="1188000" rIns="360000" bIns="324000" anchor="b" anchorCtr="0"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550" y="698500"/>
            <a:ext cx="3505200" cy="692149"/>
          </a:xfrm>
        </p:spPr>
        <p:txBody>
          <a:bodyPr/>
          <a:lstStyle>
            <a:lvl1pPr>
              <a:defRPr sz="18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656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06AE-DBE2-48AA-96E9-D84B9F7AB778}" type="datetime2">
              <a:rPr lang="da-DK" smtClean="0"/>
              <a:t>15. juni 2021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Biodiversitet i dansk udviklingsbistand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1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701800" y="5911850"/>
            <a:ext cx="4540250" cy="431800"/>
          </a:xfrm>
        </p:spPr>
        <p:txBody>
          <a:bodyPr anchor="b" anchorCtr="0"/>
          <a:lstStyle>
            <a:lvl1pPr marL="0" indent="0">
              <a:buNone/>
              <a:defRPr sz="1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smtClean="0"/>
              <a:t>Name and date</a:t>
            </a:r>
            <a:endParaRPr lang="da-DK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6375400" y="0"/>
            <a:ext cx="5816600" cy="6858000"/>
          </a:xfrm>
        </p:spPr>
        <p:txBody>
          <a:bodyPr tIns="432000"/>
          <a:lstStyle>
            <a:lvl1pPr marL="0" indent="0" algn="ctr">
              <a:buNone/>
              <a:defRPr sz="1000"/>
            </a:lvl1pPr>
          </a:lstStyle>
          <a:p>
            <a:r>
              <a:rPr lang="da-DK" err="1" smtClean="0"/>
              <a:t>Insert</a:t>
            </a:r>
            <a:r>
              <a:rPr lang="da-DK" smtClean="0"/>
              <a:t> </a:t>
            </a:r>
            <a:r>
              <a:rPr lang="da-DK" err="1" smtClean="0"/>
              <a:t>picture</a:t>
            </a:r>
            <a:r>
              <a:rPr lang="da-DK" smtClean="0"/>
              <a:t> by </a:t>
            </a:r>
            <a:r>
              <a:rPr lang="da-DK" err="1" smtClean="0"/>
              <a:t>clicking</a:t>
            </a:r>
            <a:r>
              <a:rPr lang="da-DK" smtClean="0"/>
              <a:t> the </a:t>
            </a:r>
            <a:r>
              <a:rPr lang="da-DK" err="1" smtClean="0"/>
              <a:t>icon</a:t>
            </a:r>
            <a:r>
              <a:rPr lang="da-DK" smtClean="0"/>
              <a:t> </a:t>
            </a:r>
            <a:r>
              <a:rPr lang="da-DK" err="1" smtClean="0"/>
              <a:t>below</a:t>
            </a:r>
            <a:r>
              <a:rPr lang="da-DK" smtClean="0"/>
              <a:t>:</a:t>
            </a:r>
            <a:endParaRPr lang="da-DK"/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6"/>
          </p:nvPr>
        </p:nvSpPr>
        <p:spPr>
          <a:xfrm>
            <a:off x="1701800" y="1814088"/>
            <a:ext cx="4540250" cy="310081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5500">
                <a:solidFill>
                  <a:schemeClr val="accent3"/>
                </a:solidFill>
                <a:latin typeface="+mj-lt"/>
              </a:defRPr>
            </a:lvl1pPr>
            <a:lvl2pPr marL="266700" indent="0">
              <a:buNone/>
              <a:defRPr sz="6600">
                <a:solidFill>
                  <a:schemeClr val="tx2"/>
                </a:solidFill>
                <a:latin typeface="+mj-lt"/>
              </a:defRPr>
            </a:lvl2pPr>
            <a:lvl3pPr marL="520700" indent="0">
              <a:buNone/>
              <a:defRPr sz="6600">
                <a:solidFill>
                  <a:schemeClr val="tx2"/>
                </a:solidFill>
                <a:latin typeface="+mj-lt"/>
              </a:defRPr>
            </a:lvl3pPr>
            <a:lvl4pPr marL="774700" indent="0">
              <a:buNone/>
              <a:defRPr sz="6600">
                <a:solidFill>
                  <a:schemeClr val="tx2"/>
                </a:solidFill>
                <a:latin typeface="+mj-lt"/>
              </a:defRPr>
            </a:lvl4pPr>
            <a:lvl5pPr marL="1028700" indent="0">
              <a:buNone/>
              <a:defRPr sz="6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7" hasCustomPrompt="1"/>
          </p:nvPr>
        </p:nvSpPr>
        <p:spPr>
          <a:xfrm>
            <a:off x="463550" y="349250"/>
            <a:ext cx="5981700" cy="1028700"/>
          </a:xfr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Download logo from visualidentity.um.dk and </a:t>
            </a:r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here</a:t>
            </a:r>
            <a:r>
              <a:rPr lang="da-DK" dirty="0" smtClean="0"/>
              <a:t> by </a:t>
            </a:r>
            <a:r>
              <a:rPr lang="da-DK" dirty="0" err="1" smtClean="0"/>
              <a:t>clicking</a:t>
            </a:r>
            <a:r>
              <a:rPr lang="da-DK" dirty="0" smtClean="0"/>
              <a:t> the image </a:t>
            </a:r>
            <a:r>
              <a:rPr lang="da-DK" dirty="0" err="1" smtClean="0"/>
              <a:t>icon</a:t>
            </a:r>
            <a:r>
              <a:rPr lang="da-DK" dirty="0" smtClean="0"/>
              <a:t> </a:t>
            </a:r>
            <a:r>
              <a:rPr lang="da-DK" dirty="0" err="1" smtClean="0"/>
              <a:t>below</a:t>
            </a:r>
            <a:r>
              <a:rPr lang="da-DK" dirty="0" smtClean="0"/>
              <a:t>, or </a:t>
            </a:r>
            <a:r>
              <a:rPr lang="da-DK" dirty="0" err="1" smtClean="0"/>
              <a:t>draging</a:t>
            </a:r>
            <a:r>
              <a:rPr lang="da-DK" dirty="0" smtClean="0"/>
              <a:t> the file to </a:t>
            </a:r>
            <a:r>
              <a:rPr lang="da-DK" dirty="0" err="1" smtClean="0"/>
              <a:t>this</a:t>
            </a:r>
            <a:r>
              <a:rPr lang="da-DK" dirty="0" smtClean="0"/>
              <a:t> placeholder. Be sure to </a:t>
            </a:r>
            <a:r>
              <a:rPr lang="da-DK" dirty="0" err="1" smtClean="0"/>
              <a:t>align</a:t>
            </a:r>
            <a:r>
              <a:rPr lang="da-DK" dirty="0" smtClean="0"/>
              <a:t> the logo with the </a:t>
            </a:r>
            <a:r>
              <a:rPr lang="da-DK" dirty="0" err="1" smtClean="0"/>
              <a:t>yellow</a:t>
            </a:r>
            <a:r>
              <a:rPr lang="da-DK" dirty="0" smtClean="0"/>
              <a:t> guides.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5547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1-Red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800" y="1814088"/>
            <a:ext cx="4540250" cy="3100812"/>
          </a:xfrm>
        </p:spPr>
        <p:txBody>
          <a:bodyPr wrap="square"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701800" y="5911850"/>
            <a:ext cx="4540250" cy="431800"/>
          </a:xfrm>
        </p:spPr>
        <p:txBody>
          <a:bodyPr anchor="b" anchorCtr="0"/>
          <a:lstStyle>
            <a:lvl1pPr marL="0" indent="0"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smtClean="0"/>
              <a:t>Name and date</a:t>
            </a:r>
            <a:endParaRPr lang="da-DK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6375400" y="0"/>
            <a:ext cx="5816600" cy="6858000"/>
          </a:xfrm>
        </p:spPr>
        <p:txBody>
          <a:bodyPr tIns="43200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 err="1" smtClean="0"/>
              <a:t>Insert</a:t>
            </a:r>
            <a:r>
              <a:rPr lang="da-DK" smtClean="0"/>
              <a:t> </a:t>
            </a:r>
            <a:r>
              <a:rPr lang="da-DK" err="1" smtClean="0"/>
              <a:t>picture</a:t>
            </a:r>
            <a:r>
              <a:rPr lang="da-DK" smtClean="0"/>
              <a:t> by </a:t>
            </a:r>
            <a:r>
              <a:rPr lang="da-DK" err="1" smtClean="0"/>
              <a:t>clicking</a:t>
            </a:r>
            <a:r>
              <a:rPr lang="da-DK" smtClean="0"/>
              <a:t> the </a:t>
            </a:r>
            <a:r>
              <a:rPr lang="da-DK" err="1" smtClean="0"/>
              <a:t>icon</a:t>
            </a:r>
            <a:r>
              <a:rPr lang="da-DK" smtClean="0"/>
              <a:t> </a:t>
            </a:r>
            <a:r>
              <a:rPr lang="da-DK" err="1" smtClean="0"/>
              <a:t>below</a:t>
            </a:r>
            <a:r>
              <a:rPr lang="da-DK" smtClean="0"/>
              <a:t>:</a:t>
            </a:r>
            <a:endParaRPr lang="da-DK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6" hasCustomPrompt="1"/>
          </p:nvPr>
        </p:nvSpPr>
        <p:spPr>
          <a:xfrm>
            <a:off x="463550" y="349250"/>
            <a:ext cx="5981700" cy="1028700"/>
          </a:xfr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Download logo from visualidentity.um.dk and </a:t>
            </a:r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here</a:t>
            </a:r>
            <a:r>
              <a:rPr lang="da-DK" dirty="0" smtClean="0"/>
              <a:t> by </a:t>
            </a:r>
            <a:r>
              <a:rPr lang="da-DK" dirty="0" err="1" smtClean="0"/>
              <a:t>clicking</a:t>
            </a:r>
            <a:r>
              <a:rPr lang="da-DK" dirty="0" smtClean="0"/>
              <a:t> the image </a:t>
            </a:r>
            <a:r>
              <a:rPr lang="da-DK" dirty="0" err="1" smtClean="0"/>
              <a:t>icon</a:t>
            </a:r>
            <a:r>
              <a:rPr lang="da-DK" dirty="0" smtClean="0"/>
              <a:t> </a:t>
            </a:r>
            <a:r>
              <a:rPr lang="da-DK" dirty="0" err="1" smtClean="0"/>
              <a:t>below</a:t>
            </a:r>
            <a:r>
              <a:rPr lang="da-DK" dirty="0" smtClean="0"/>
              <a:t>, or </a:t>
            </a:r>
            <a:r>
              <a:rPr lang="da-DK" dirty="0" err="1" smtClean="0"/>
              <a:t>draging</a:t>
            </a:r>
            <a:r>
              <a:rPr lang="da-DK" dirty="0" smtClean="0"/>
              <a:t> the file to </a:t>
            </a:r>
            <a:r>
              <a:rPr lang="da-DK" dirty="0" err="1" smtClean="0"/>
              <a:t>this</a:t>
            </a:r>
            <a:r>
              <a:rPr lang="da-DK" dirty="0" smtClean="0"/>
              <a:t> placeholder. Be sure to </a:t>
            </a:r>
            <a:r>
              <a:rPr lang="da-DK" dirty="0" err="1" smtClean="0"/>
              <a:t>align</a:t>
            </a:r>
            <a:r>
              <a:rPr lang="da-DK" dirty="0" smtClean="0"/>
              <a:t> the logo with the </a:t>
            </a:r>
            <a:r>
              <a:rPr lang="da-DK" dirty="0" err="1" smtClean="0"/>
              <a:t>yellow</a:t>
            </a:r>
            <a:r>
              <a:rPr lang="da-DK" dirty="0" smtClean="0"/>
              <a:t> guides.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7180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1-Red-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701800" y="5911850"/>
            <a:ext cx="4540250" cy="431800"/>
          </a:xfrm>
        </p:spPr>
        <p:txBody>
          <a:bodyPr anchor="b" anchorCtr="0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Name and date</a:t>
            </a:r>
            <a:endParaRPr lang="da-DK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6375400" y="0"/>
            <a:ext cx="5816600" cy="6858000"/>
          </a:xfrm>
        </p:spPr>
        <p:txBody>
          <a:bodyPr tIns="43200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 err="1" smtClean="0"/>
              <a:t>Insert</a:t>
            </a:r>
            <a:r>
              <a:rPr lang="da-DK" smtClean="0"/>
              <a:t> </a:t>
            </a:r>
            <a:r>
              <a:rPr lang="da-DK" err="1" smtClean="0"/>
              <a:t>picture</a:t>
            </a:r>
            <a:r>
              <a:rPr lang="da-DK" smtClean="0"/>
              <a:t> by </a:t>
            </a:r>
            <a:r>
              <a:rPr lang="da-DK" err="1" smtClean="0"/>
              <a:t>clicking</a:t>
            </a:r>
            <a:r>
              <a:rPr lang="da-DK" smtClean="0"/>
              <a:t> the </a:t>
            </a:r>
            <a:r>
              <a:rPr lang="da-DK" err="1" smtClean="0"/>
              <a:t>icon</a:t>
            </a:r>
            <a:r>
              <a:rPr lang="da-DK" smtClean="0"/>
              <a:t> </a:t>
            </a:r>
            <a:r>
              <a:rPr lang="da-DK" err="1" smtClean="0"/>
              <a:t>below</a:t>
            </a:r>
            <a:r>
              <a:rPr lang="da-DK" smtClean="0"/>
              <a:t>:</a:t>
            </a:r>
            <a:endParaRPr lang="da-DK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701800" y="1814088"/>
            <a:ext cx="4540250" cy="3100812"/>
          </a:xfrm>
        </p:spPr>
        <p:txBody>
          <a:bodyPr wrap="square"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indhold 5"/>
          <p:cNvSpPr>
            <a:spLocks noGrp="1"/>
          </p:cNvSpPr>
          <p:nvPr>
            <p:ph sz="quarter" idx="16" hasCustomPrompt="1"/>
          </p:nvPr>
        </p:nvSpPr>
        <p:spPr>
          <a:xfrm>
            <a:off x="463550" y="349250"/>
            <a:ext cx="5981700" cy="1028700"/>
          </a:xfr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Download logo from visualidentity.um.dk and </a:t>
            </a:r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here</a:t>
            </a:r>
            <a:r>
              <a:rPr lang="da-DK" dirty="0" smtClean="0"/>
              <a:t> by </a:t>
            </a:r>
            <a:r>
              <a:rPr lang="da-DK" dirty="0" err="1" smtClean="0"/>
              <a:t>clicking</a:t>
            </a:r>
            <a:r>
              <a:rPr lang="da-DK" dirty="0" smtClean="0"/>
              <a:t> the image </a:t>
            </a:r>
            <a:r>
              <a:rPr lang="da-DK" dirty="0" err="1" smtClean="0"/>
              <a:t>icon</a:t>
            </a:r>
            <a:r>
              <a:rPr lang="da-DK" dirty="0" smtClean="0"/>
              <a:t> </a:t>
            </a:r>
            <a:r>
              <a:rPr lang="da-DK" dirty="0" err="1" smtClean="0"/>
              <a:t>below</a:t>
            </a:r>
            <a:r>
              <a:rPr lang="da-DK" dirty="0" smtClean="0"/>
              <a:t>, or </a:t>
            </a:r>
            <a:r>
              <a:rPr lang="da-DK" dirty="0" err="1" smtClean="0"/>
              <a:t>draging</a:t>
            </a:r>
            <a:r>
              <a:rPr lang="da-DK" dirty="0" smtClean="0"/>
              <a:t> the file to </a:t>
            </a:r>
            <a:r>
              <a:rPr lang="da-DK" dirty="0" err="1" smtClean="0"/>
              <a:t>this</a:t>
            </a:r>
            <a:r>
              <a:rPr lang="da-DK" dirty="0" smtClean="0"/>
              <a:t> placeholder. Be sure to </a:t>
            </a:r>
            <a:r>
              <a:rPr lang="da-DK" dirty="0" err="1" smtClean="0"/>
              <a:t>align</a:t>
            </a:r>
            <a:r>
              <a:rPr lang="da-DK" dirty="0" smtClean="0"/>
              <a:t> the logo with the </a:t>
            </a:r>
            <a:r>
              <a:rPr lang="da-DK" dirty="0" err="1" smtClean="0"/>
              <a:t>yellow</a:t>
            </a:r>
            <a:r>
              <a:rPr lang="da-DK" dirty="0" smtClean="0"/>
              <a:t> guides.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43430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1-Red-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701800" y="5911850"/>
            <a:ext cx="4540250" cy="431800"/>
          </a:xfrm>
        </p:spPr>
        <p:txBody>
          <a:bodyPr anchor="b" anchorCtr="0"/>
          <a:lstStyle>
            <a:lvl1pPr marL="0" indent="0">
              <a:buNone/>
              <a:defRPr sz="13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Name and date</a:t>
            </a:r>
            <a:endParaRPr lang="da-DK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6375400" y="0"/>
            <a:ext cx="5816600" cy="6858000"/>
          </a:xfrm>
        </p:spPr>
        <p:txBody>
          <a:bodyPr tIns="43200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 err="1" smtClean="0"/>
              <a:t>Insert</a:t>
            </a:r>
            <a:r>
              <a:rPr lang="da-DK" smtClean="0"/>
              <a:t> </a:t>
            </a:r>
            <a:r>
              <a:rPr lang="da-DK" err="1" smtClean="0"/>
              <a:t>picture</a:t>
            </a:r>
            <a:r>
              <a:rPr lang="da-DK" smtClean="0"/>
              <a:t> by </a:t>
            </a:r>
            <a:r>
              <a:rPr lang="da-DK" err="1" smtClean="0"/>
              <a:t>clicking</a:t>
            </a:r>
            <a:r>
              <a:rPr lang="da-DK" smtClean="0"/>
              <a:t> the </a:t>
            </a:r>
            <a:r>
              <a:rPr lang="da-DK" err="1" smtClean="0"/>
              <a:t>icon</a:t>
            </a:r>
            <a:r>
              <a:rPr lang="da-DK" smtClean="0"/>
              <a:t> </a:t>
            </a:r>
            <a:r>
              <a:rPr lang="da-DK" err="1" smtClean="0"/>
              <a:t>below</a:t>
            </a:r>
            <a:r>
              <a:rPr lang="da-DK" smtClean="0"/>
              <a:t>:</a:t>
            </a:r>
            <a:endParaRPr lang="da-DK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701800" y="1814088"/>
            <a:ext cx="4540250" cy="3100812"/>
          </a:xfrm>
        </p:spPr>
        <p:txBody>
          <a:bodyPr wrap="square"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indhold 5"/>
          <p:cNvSpPr>
            <a:spLocks noGrp="1"/>
          </p:cNvSpPr>
          <p:nvPr>
            <p:ph sz="quarter" idx="16" hasCustomPrompt="1"/>
          </p:nvPr>
        </p:nvSpPr>
        <p:spPr>
          <a:xfrm>
            <a:off x="463550" y="349250"/>
            <a:ext cx="5981700" cy="1028700"/>
          </a:xfr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Download logo from visualidentity.um.dk and </a:t>
            </a:r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here</a:t>
            </a:r>
            <a:r>
              <a:rPr lang="da-DK" dirty="0" smtClean="0"/>
              <a:t> by </a:t>
            </a:r>
            <a:r>
              <a:rPr lang="da-DK" dirty="0" err="1" smtClean="0"/>
              <a:t>clicking</a:t>
            </a:r>
            <a:r>
              <a:rPr lang="da-DK" dirty="0" smtClean="0"/>
              <a:t> the image </a:t>
            </a:r>
            <a:r>
              <a:rPr lang="da-DK" dirty="0" err="1" smtClean="0"/>
              <a:t>icon</a:t>
            </a:r>
            <a:r>
              <a:rPr lang="da-DK" dirty="0" smtClean="0"/>
              <a:t> </a:t>
            </a:r>
            <a:r>
              <a:rPr lang="da-DK" dirty="0" err="1" smtClean="0"/>
              <a:t>below</a:t>
            </a:r>
            <a:r>
              <a:rPr lang="da-DK" dirty="0" smtClean="0"/>
              <a:t>, or </a:t>
            </a:r>
            <a:r>
              <a:rPr lang="da-DK" dirty="0" err="1" smtClean="0"/>
              <a:t>draging</a:t>
            </a:r>
            <a:r>
              <a:rPr lang="da-DK" dirty="0" smtClean="0"/>
              <a:t> the file to </a:t>
            </a:r>
            <a:r>
              <a:rPr lang="da-DK" dirty="0" err="1" smtClean="0"/>
              <a:t>this</a:t>
            </a:r>
            <a:r>
              <a:rPr lang="da-DK" dirty="0" smtClean="0"/>
              <a:t> placeholder. Be sure to </a:t>
            </a:r>
            <a:r>
              <a:rPr lang="da-DK" dirty="0" err="1" smtClean="0"/>
              <a:t>align</a:t>
            </a:r>
            <a:r>
              <a:rPr lang="da-DK" dirty="0" smtClean="0"/>
              <a:t> the logo with the </a:t>
            </a:r>
            <a:r>
              <a:rPr lang="da-DK" dirty="0" err="1" smtClean="0"/>
              <a:t>yellow</a:t>
            </a:r>
            <a:r>
              <a:rPr lang="da-DK" dirty="0" smtClean="0"/>
              <a:t> guides.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1221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2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800" y="2641600"/>
            <a:ext cx="6350000" cy="2413000"/>
          </a:xfrm>
        </p:spPr>
        <p:txBody>
          <a:bodyPr wrap="square" anchor="t" anchorCtr="0">
            <a:normAutofit/>
          </a:bodyPr>
          <a:lstStyle>
            <a:lvl1pPr algn="l">
              <a:defRPr sz="5500">
                <a:solidFill>
                  <a:schemeClr val="accent3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701800" y="5911850"/>
            <a:ext cx="6350000" cy="431800"/>
          </a:xfrm>
        </p:spPr>
        <p:txBody>
          <a:bodyPr anchor="b" anchorCtr="0"/>
          <a:lstStyle>
            <a:lvl1pPr marL="0" indent="0">
              <a:buNone/>
              <a:defRPr sz="1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smtClean="0"/>
              <a:t>Name and date</a:t>
            </a:r>
            <a:endParaRPr lang="da-DK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8407400" y="0"/>
            <a:ext cx="3784600" cy="6858000"/>
          </a:xfrm>
        </p:spPr>
        <p:txBody>
          <a:bodyPr tIns="432000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err="1" smtClean="0"/>
              <a:t>Insert</a:t>
            </a:r>
            <a:r>
              <a:rPr lang="da-DK" smtClean="0"/>
              <a:t> </a:t>
            </a:r>
            <a:r>
              <a:rPr lang="da-DK" err="1" smtClean="0"/>
              <a:t>picture</a:t>
            </a:r>
            <a:r>
              <a:rPr lang="da-DK" smtClean="0"/>
              <a:t> by </a:t>
            </a:r>
            <a:r>
              <a:rPr lang="da-DK" err="1" smtClean="0"/>
              <a:t>clicking</a:t>
            </a:r>
            <a:r>
              <a:rPr lang="da-DK" smtClean="0"/>
              <a:t> the </a:t>
            </a:r>
            <a:r>
              <a:rPr lang="da-DK" err="1" smtClean="0"/>
              <a:t>icon</a:t>
            </a:r>
            <a:r>
              <a:rPr lang="da-DK" smtClean="0"/>
              <a:t> </a:t>
            </a:r>
            <a:r>
              <a:rPr lang="da-DK" err="1" smtClean="0"/>
              <a:t>below</a:t>
            </a:r>
            <a:r>
              <a:rPr lang="da-DK" smtClean="0"/>
              <a:t>:</a:t>
            </a:r>
            <a:endParaRPr lang="da-DK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701800" y="2064913"/>
            <a:ext cx="6350000" cy="576687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7" name="Pladsholder til indhold 5"/>
          <p:cNvSpPr>
            <a:spLocks noGrp="1"/>
          </p:cNvSpPr>
          <p:nvPr>
            <p:ph sz="quarter" idx="16" hasCustomPrompt="1"/>
          </p:nvPr>
        </p:nvSpPr>
        <p:spPr>
          <a:xfrm>
            <a:off x="463550" y="349250"/>
            <a:ext cx="5981700" cy="1028700"/>
          </a:xfr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Download logo from visualidentity.um.dk and </a:t>
            </a:r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here</a:t>
            </a:r>
            <a:r>
              <a:rPr lang="da-DK" dirty="0" smtClean="0"/>
              <a:t> by </a:t>
            </a:r>
            <a:r>
              <a:rPr lang="da-DK" dirty="0" err="1" smtClean="0"/>
              <a:t>clicking</a:t>
            </a:r>
            <a:r>
              <a:rPr lang="da-DK" dirty="0" smtClean="0"/>
              <a:t> the image </a:t>
            </a:r>
            <a:r>
              <a:rPr lang="da-DK" dirty="0" err="1" smtClean="0"/>
              <a:t>icon</a:t>
            </a:r>
            <a:r>
              <a:rPr lang="da-DK" dirty="0" smtClean="0"/>
              <a:t> </a:t>
            </a:r>
            <a:r>
              <a:rPr lang="da-DK" dirty="0" err="1" smtClean="0"/>
              <a:t>below</a:t>
            </a:r>
            <a:r>
              <a:rPr lang="da-DK" dirty="0" smtClean="0"/>
              <a:t>, or </a:t>
            </a:r>
            <a:r>
              <a:rPr lang="da-DK" dirty="0" err="1" smtClean="0"/>
              <a:t>draging</a:t>
            </a:r>
            <a:r>
              <a:rPr lang="da-DK" dirty="0" smtClean="0"/>
              <a:t> the file to </a:t>
            </a:r>
            <a:r>
              <a:rPr lang="da-DK" dirty="0" err="1" smtClean="0"/>
              <a:t>this</a:t>
            </a:r>
            <a:r>
              <a:rPr lang="da-DK" dirty="0" smtClean="0"/>
              <a:t> placeholder. Be sure to </a:t>
            </a:r>
            <a:r>
              <a:rPr lang="da-DK" dirty="0" err="1" smtClean="0"/>
              <a:t>align</a:t>
            </a:r>
            <a:r>
              <a:rPr lang="da-DK" dirty="0" smtClean="0"/>
              <a:t> the logo with the </a:t>
            </a:r>
            <a:r>
              <a:rPr lang="da-DK" dirty="0" err="1" smtClean="0"/>
              <a:t>yellow</a:t>
            </a:r>
            <a:r>
              <a:rPr lang="da-DK" dirty="0" smtClean="0"/>
              <a:t> guides.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26388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2-Red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800" y="2641600"/>
            <a:ext cx="6350000" cy="2413000"/>
          </a:xfrm>
        </p:spPr>
        <p:txBody>
          <a:bodyPr wrap="square"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701800" y="5911850"/>
            <a:ext cx="6350000" cy="431800"/>
          </a:xfrm>
        </p:spPr>
        <p:txBody>
          <a:bodyPr anchor="b" anchorCtr="0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Name and date</a:t>
            </a:r>
            <a:endParaRPr lang="da-DK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8407400" y="0"/>
            <a:ext cx="3784600" cy="6858000"/>
          </a:xfrm>
        </p:spPr>
        <p:txBody>
          <a:bodyPr tIns="43200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 err="1" smtClean="0"/>
              <a:t>Insert</a:t>
            </a:r>
            <a:r>
              <a:rPr lang="da-DK" smtClean="0"/>
              <a:t> </a:t>
            </a:r>
            <a:r>
              <a:rPr lang="da-DK" err="1" smtClean="0"/>
              <a:t>picture</a:t>
            </a:r>
            <a:r>
              <a:rPr lang="da-DK" smtClean="0"/>
              <a:t> by </a:t>
            </a:r>
            <a:r>
              <a:rPr lang="da-DK" err="1" smtClean="0"/>
              <a:t>clicking</a:t>
            </a:r>
            <a:r>
              <a:rPr lang="da-DK" smtClean="0"/>
              <a:t> the </a:t>
            </a:r>
            <a:r>
              <a:rPr lang="da-DK" err="1" smtClean="0"/>
              <a:t>icon</a:t>
            </a:r>
            <a:r>
              <a:rPr lang="da-DK" smtClean="0"/>
              <a:t> </a:t>
            </a:r>
            <a:r>
              <a:rPr lang="da-DK" err="1" smtClean="0"/>
              <a:t>below</a:t>
            </a:r>
            <a:r>
              <a:rPr lang="da-DK" smtClean="0"/>
              <a:t>:</a:t>
            </a:r>
            <a:endParaRPr lang="da-DK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701800" y="2064913"/>
            <a:ext cx="6350000" cy="576687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7" name="Pladsholder til indhold 5"/>
          <p:cNvSpPr>
            <a:spLocks noGrp="1"/>
          </p:cNvSpPr>
          <p:nvPr>
            <p:ph sz="quarter" idx="16" hasCustomPrompt="1"/>
          </p:nvPr>
        </p:nvSpPr>
        <p:spPr>
          <a:xfrm>
            <a:off x="463550" y="349250"/>
            <a:ext cx="5981700" cy="1028700"/>
          </a:xfr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Download logo from visualidentity.um.dk and </a:t>
            </a:r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here</a:t>
            </a:r>
            <a:r>
              <a:rPr lang="da-DK" dirty="0" smtClean="0"/>
              <a:t> by </a:t>
            </a:r>
            <a:r>
              <a:rPr lang="da-DK" dirty="0" err="1" smtClean="0"/>
              <a:t>clicking</a:t>
            </a:r>
            <a:r>
              <a:rPr lang="da-DK" dirty="0" smtClean="0"/>
              <a:t> the image </a:t>
            </a:r>
            <a:r>
              <a:rPr lang="da-DK" dirty="0" err="1" smtClean="0"/>
              <a:t>icon</a:t>
            </a:r>
            <a:r>
              <a:rPr lang="da-DK" dirty="0" smtClean="0"/>
              <a:t> </a:t>
            </a:r>
            <a:r>
              <a:rPr lang="da-DK" dirty="0" err="1" smtClean="0"/>
              <a:t>below</a:t>
            </a:r>
            <a:r>
              <a:rPr lang="da-DK" dirty="0" smtClean="0"/>
              <a:t>, or </a:t>
            </a:r>
            <a:r>
              <a:rPr lang="da-DK" dirty="0" err="1" smtClean="0"/>
              <a:t>draging</a:t>
            </a:r>
            <a:r>
              <a:rPr lang="da-DK" dirty="0" smtClean="0"/>
              <a:t> the file to </a:t>
            </a:r>
            <a:r>
              <a:rPr lang="da-DK" dirty="0" err="1" smtClean="0"/>
              <a:t>this</a:t>
            </a:r>
            <a:r>
              <a:rPr lang="da-DK" dirty="0" smtClean="0"/>
              <a:t> placeholder. Be sure to </a:t>
            </a:r>
            <a:r>
              <a:rPr lang="da-DK" dirty="0" err="1" smtClean="0"/>
              <a:t>align</a:t>
            </a:r>
            <a:r>
              <a:rPr lang="da-DK" dirty="0" smtClean="0"/>
              <a:t> the logo with the </a:t>
            </a:r>
            <a:r>
              <a:rPr lang="da-DK" dirty="0" err="1" smtClean="0"/>
              <a:t>yellow</a:t>
            </a:r>
            <a:r>
              <a:rPr lang="da-DK" dirty="0" smtClean="0"/>
              <a:t> guides.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5135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2-Red-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800" y="2641600"/>
            <a:ext cx="6350000" cy="2413000"/>
          </a:xfrm>
        </p:spPr>
        <p:txBody>
          <a:bodyPr wrap="square"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701800" y="5911850"/>
            <a:ext cx="6350000" cy="431800"/>
          </a:xfrm>
        </p:spPr>
        <p:txBody>
          <a:bodyPr anchor="b" anchorCtr="0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Name and date</a:t>
            </a:r>
            <a:endParaRPr lang="da-DK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8407400" y="0"/>
            <a:ext cx="3784600" cy="6858000"/>
          </a:xfrm>
        </p:spPr>
        <p:txBody>
          <a:bodyPr tIns="43200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 err="1" smtClean="0"/>
              <a:t>Insert</a:t>
            </a:r>
            <a:r>
              <a:rPr lang="da-DK" smtClean="0"/>
              <a:t> </a:t>
            </a:r>
            <a:r>
              <a:rPr lang="da-DK" err="1" smtClean="0"/>
              <a:t>picture</a:t>
            </a:r>
            <a:r>
              <a:rPr lang="da-DK" smtClean="0"/>
              <a:t> by </a:t>
            </a:r>
            <a:r>
              <a:rPr lang="da-DK" err="1" smtClean="0"/>
              <a:t>clicking</a:t>
            </a:r>
            <a:r>
              <a:rPr lang="da-DK" smtClean="0"/>
              <a:t> the </a:t>
            </a:r>
            <a:r>
              <a:rPr lang="da-DK" err="1" smtClean="0"/>
              <a:t>icon</a:t>
            </a:r>
            <a:r>
              <a:rPr lang="da-DK" smtClean="0"/>
              <a:t> </a:t>
            </a:r>
            <a:r>
              <a:rPr lang="da-DK" err="1" smtClean="0"/>
              <a:t>below</a:t>
            </a:r>
            <a:r>
              <a:rPr lang="da-DK" smtClean="0"/>
              <a:t>:</a:t>
            </a:r>
            <a:endParaRPr lang="da-DK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701800" y="2064913"/>
            <a:ext cx="6350000" cy="576687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7" name="Pladsholder til indhold 5"/>
          <p:cNvSpPr>
            <a:spLocks noGrp="1"/>
          </p:cNvSpPr>
          <p:nvPr>
            <p:ph sz="quarter" idx="16" hasCustomPrompt="1"/>
          </p:nvPr>
        </p:nvSpPr>
        <p:spPr>
          <a:xfrm>
            <a:off x="463550" y="349250"/>
            <a:ext cx="5981700" cy="1028700"/>
          </a:xfr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Download logo from visualidentity.um.dk and </a:t>
            </a:r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here</a:t>
            </a:r>
            <a:r>
              <a:rPr lang="da-DK" dirty="0" smtClean="0"/>
              <a:t> by </a:t>
            </a:r>
            <a:r>
              <a:rPr lang="da-DK" dirty="0" err="1" smtClean="0"/>
              <a:t>clicking</a:t>
            </a:r>
            <a:r>
              <a:rPr lang="da-DK" dirty="0" smtClean="0"/>
              <a:t> the image </a:t>
            </a:r>
            <a:r>
              <a:rPr lang="da-DK" dirty="0" err="1" smtClean="0"/>
              <a:t>icon</a:t>
            </a:r>
            <a:r>
              <a:rPr lang="da-DK" dirty="0" smtClean="0"/>
              <a:t> </a:t>
            </a:r>
            <a:r>
              <a:rPr lang="da-DK" dirty="0" err="1" smtClean="0"/>
              <a:t>below</a:t>
            </a:r>
            <a:r>
              <a:rPr lang="da-DK" dirty="0" smtClean="0"/>
              <a:t>, or </a:t>
            </a:r>
            <a:r>
              <a:rPr lang="da-DK" dirty="0" err="1" smtClean="0"/>
              <a:t>draging</a:t>
            </a:r>
            <a:r>
              <a:rPr lang="da-DK" dirty="0" smtClean="0"/>
              <a:t> the file to </a:t>
            </a:r>
            <a:r>
              <a:rPr lang="da-DK" dirty="0" err="1" smtClean="0"/>
              <a:t>this</a:t>
            </a:r>
            <a:r>
              <a:rPr lang="da-DK" dirty="0" smtClean="0"/>
              <a:t> placeholder. Be sure to </a:t>
            </a:r>
            <a:r>
              <a:rPr lang="da-DK" dirty="0" err="1" smtClean="0"/>
              <a:t>align</a:t>
            </a:r>
            <a:r>
              <a:rPr lang="da-DK" dirty="0" smtClean="0"/>
              <a:t> the logo with the </a:t>
            </a:r>
            <a:r>
              <a:rPr lang="da-DK" dirty="0" err="1" smtClean="0"/>
              <a:t>yellow</a:t>
            </a:r>
            <a:r>
              <a:rPr lang="da-DK" dirty="0" smtClean="0"/>
              <a:t> guides.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8224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2-Red-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800" y="2641600"/>
            <a:ext cx="6350000" cy="2413000"/>
          </a:xfrm>
        </p:spPr>
        <p:txBody>
          <a:bodyPr wrap="square"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701800" y="5911850"/>
            <a:ext cx="6350000" cy="431800"/>
          </a:xfrm>
        </p:spPr>
        <p:txBody>
          <a:bodyPr anchor="b" anchorCtr="0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Name and date</a:t>
            </a:r>
            <a:endParaRPr lang="da-DK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8407400" y="0"/>
            <a:ext cx="3784600" cy="6858000"/>
          </a:xfrm>
        </p:spPr>
        <p:txBody>
          <a:bodyPr tIns="43200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 err="1" smtClean="0"/>
              <a:t>Insert</a:t>
            </a:r>
            <a:r>
              <a:rPr lang="da-DK" smtClean="0"/>
              <a:t> </a:t>
            </a:r>
            <a:r>
              <a:rPr lang="da-DK" err="1" smtClean="0"/>
              <a:t>picture</a:t>
            </a:r>
            <a:r>
              <a:rPr lang="da-DK" smtClean="0"/>
              <a:t> by </a:t>
            </a:r>
            <a:r>
              <a:rPr lang="da-DK" err="1" smtClean="0"/>
              <a:t>clicking</a:t>
            </a:r>
            <a:r>
              <a:rPr lang="da-DK" smtClean="0"/>
              <a:t> the </a:t>
            </a:r>
            <a:r>
              <a:rPr lang="da-DK" err="1" smtClean="0"/>
              <a:t>icon</a:t>
            </a:r>
            <a:r>
              <a:rPr lang="da-DK" smtClean="0"/>
              <a:t> </a:t>
            </a:r>
            <a:r>
              <a:rPr lang="da-DK" err="1" smtClean="0"/>
              <a:t>below</a:t>
            </a:r>
            <a:r>
              <a:rPr lang="da-DK" smtClean="0"/>
              <a:t>:</a:t>
            </a:r>
            <a:endParaRPr lang="da-DK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701800" y="2064913"/>
            <a:ext cx="6350000" cy="576687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7" name="Pladsholder til indhold 5"/>
          <p:cNvSpPr>
            <a:spLocks noGrp="1"/>
          </p:cNvSpPr>
          <p:nvPr>
            <p:ph sz="quarter" idx="16" hasCustomPrompt="1"/>
          </p:nvPr>
        </p:nvSpPr>
        <p:spPr>
          <a:xfrm>
            <a:off x="463550" y="349250"/>
            <a:ext cx="5981700" cy="1028700"/>
          </a:xfr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Download logo from visualidentity.um.dk and </a:t>
            </a:r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here</a:t>
            </a:r>
            <a:r>
              <a:rPr lang="da-DK" dirty="0" smtClean="0"/>
              <a:t> by </a:t>
            </a:r>
            <a:r>
              <a:rPr lang="da-DK" dirty="0" err="1" smtClean="0"/>
              <a:t>clicking</a:t>
            </a:r>
            <a:r>
              <a:rPr lang="da-DK" dirty="0" smtClean="0"/>
              <a:t> the image </a:t>
            </a:r>
            <a:r>
              <a:rPr lang="da-DK" dirty="0" err="1" smtClean="0"/>
              <a:t>icon</a:t>
            </a:r>
            <a:r>
              <a:rPr lang="da-DK" dirty="0" smtClean="0"/>
              <a:t> </a:t>
            </a:r>
            <a:r>
              <a:rPr lang="da-DK" dirty="0" err="1" smtClean="0"/>
              <a:t>below</a:t>
            </a:r>
            <a:r>
              <a:rPr lang="da-DK" dirty="0" smtClean="0"/>
              <a:t>, or </a:t>
            </a:r>
            <a:r>
              <a:rPr lang="da-DK" dirty="0" err="1" smtClean="0"/>
              <a:t>draging</a:t>
            </a:r>
            <a:r>
              <a:rPr lang="da-DK" dirty="0" smtClean="0"/>
              <a:t> the file to </a:t>
            </a:r>
            <a:r>
              <a:rPr lang="da-DK" dirty="0" err="1" smtClean="0"/>
              <a:t>this</a:t>
            </a:r>
            <a:r>
              <a:rPr lang="da-DK" dirty="0" smtClean="0"/>
              <a:t> placeholder. Be sure to </a:t>
            </a:r>
            <a:r>
              <a:rPr lang="da-DK" dirty="0" err="1" smtClean="0"/>
              <a:t>align</a:t>
            </a:r>
            <a:r>
              <a:rPr lang="da-DK" dirty="0" smtClean="0"/>
              <a:t> the logo with the </a:t>
            </a:r>
            <a:r>
              <a:rPr lang="da-DK" dirty="0" err="1" smtClean="0"/>
              <a:t>yellow</a:t>
            </a:r>
            <a:r>
              <a:rPr lang="da-DK" dirty="0" smtClean="0"/>
              <a:t> guides.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4883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701800" y="5911850"/>
            <a:ext cx="8966200" cy="431800"/>
          </a:xfrm>
        </p:spPr>
        <p:txBody>
          <a:bodyPr anchor="b" anchorCtr="0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 smtClean="0"/>
              <a:t>Name</a:t>
            </a:r>
            <a:r>
              <a:rPr lang="da-DK" dirty="0" smtClean="0"/>
              <a:t> and date</a:t>
            </a:r>
            <a:endParaRPr lang="da-DK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701800" y="3881013"/>
            <a:ext cx="8966200" cy="7862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1701800" y="1568450"/>
            <a:ext cx="8966200" cy="2312988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20700" indent="0">
              <a:buNone/>
              <a:defRPr/>
            </a:lvl3pPr>
            <a:lvl4pPr marL="774700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da-DK" dirty="0" err="1" smtClean="0"/>
              <a:t>text</a:t>
            </a:r>
            <a:endParaRPr lang="da-DK" dirty="0"/>
          </a:p>
        </p:txBody>
      </p:sp>
      <p:sp>
        <p:nvSpPr>
          <p:cNvPr id="8" name="Pladsholder til indhold 5"/>
          <p:cNvSpPr>
            <a:spLocks noGrp="1"/>
          </p:cNvSpPr>
          <p:nvPr>
            <p:ph sz="quarter" idx="16" hasCustomPrompt="1"/>
          </p:nvPr>
        </p:nvSpPr>
        <p:spPr>
          <a:xfrm>
            <a:off x="463550" y="349250"/>
            <a:ext cx="5981700" cy="1028700"/>
          </a:xfr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Download logo from visualidentity.um.dk and </a:t>
            </a:r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here</a:t>
            </a:r>
            <a:r>
              <a:rPr lang="da-DK" dirty="0" smtClean="0"/>
              <a:t> by </a:t>
            </a:r>
            <a:r>
              <a:rPr lang="da-DK" dirty="0" err="1" smtClean="0"/>
              <a:t>clicking</a:t>
            </a:r>
            <a:r>
              <a:rPr lang="da-DK" dirty="0" smtClean="0"/>
              <a:t> the image </a:t>
            </a:r>
            <a:r>
              <a:rPr lang="da-DK" dirty="0" err="1" smtClean="0"/>
              <a:t>icon</a:t>
            </a:r>
            <a:r>
              <a:rPr lang="da-DK" dirty="0" smtClean="0"/>
              <a:t> </a:t>
            </a:r>
            <a:r>
              <a:rPr lang="da-DK" dirty="0" err="1" smtClean="0"/>
              <a:t>below</a:t>
            </a:r>
            <a:r>
              <a:rPr lang="da-DK" dirty="0" smtClean="0"/>
              <a:t>, or </a:t>
            </a:r>
            <a:r>
              <a:rPr lang="da-DK" dirty="0" err="1" smtClean="0"/>
              <a:t>draging</a:t>
            </a:r>
            <a:r>
              <a:rPr lang="da-DK" dirty="0" smtClean="0"/>
              <a:t> the file to </a:t>
            </a:r>
            <a:r>
              <a:rPr lang="da-DK" dirty="0" err="1" smtClean="0"/>
              <a:t>this</a:t>
            </a:r>
            <a:r>
              <a:rPr lang="da-DK" dirty="0" smtClean="0"/>
              <a:t> placeholder. Be sure to </a:t>
            </a:r>
            <a:r>
              <a:rPr lang="da-DK" dirty="0" err="1" smtClean="0"/>
              <a:t>align</a:t>
            </a:r>
            <a:r>
              <a:rPr lang="da-DK" dirty="0" smtClean="0"/>
              <a:t> the logo with the </a:t>
            </a:r>
            <a:r>
              <a:rPr lang="da-DK" dirty="0" err="1" smtClean="0"/>
              <a:t>yellow</a:t>
            </a:r>
            <a:r>
              <a:rPr lang="da-DK" dirty="0" smtClean="0"/>
              <a:t> guides.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5082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701800" y="5911850"/>
            <a:ext cx="8966200" cy="431800"/>
          </a:xfrm>
        </p:spPr>
        <p:txBody>
          <a:bodyPr anchor="b" anchorCtr="0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Name and date</a:t>
            </a:r>
            <a:endParaRPr lang="da-DK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701800" y="3881013"/>
            <a:ext cx="8966200" cy="7862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1701800" y="1568450"/>
            <a:ext cx="8966200" cy="2312988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20700" indent="0">
              <a:buNone/>
              <a:defRPr/>
            </a:lvl3pPr>
            <a:lvl4pPr marL="774700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da-DK" smtClean="0"/>
              <a:t>text</a:t>
            </a:r>
            <a:endParaRPr lang="da-DK" dirty="0"/>
          </a:p>
        </p:txBody>
      </p:sp>
      <p:sp>
        <p:nvSpPr>
          <p:cNvPr id="11" name="Pladsholder til indhold 5"/>
          <p:cNvSpPr>
            <a:spLocks noGrp="1"/>
          </p:cNvSpPr>
          <p:nvPr>
            <p:ph sz="quarter" idx="16" hasCustomPrompt="1"/>
          </p:nvPr>
        </p:nvSpPr>
        <p:spPr>
          <a:xfrm>
            <a:off x="463550" y="349250"/>
            <a:ext cx="5981700" cy="1028700"/>
          </a:xfr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Download logo from visualidentity.um.dk and </a:t>
            </a:r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here</a:t>
            </a:r>
            <a:r>
              <a:rPr lang="da-DK" dirty="0" smtClean="0"/>
              <a:t> by </a:t>
            </a:r>
            <a:r>
              <a:rPr lang="da-DK" dirty="0" err="1" smtClean="0"/>
              <a:t>clicking</a:t>
            </a:r>
            <a:r>
              <a:rPr lang="da-DK" dirty="0" smtClean="0"/>
              <a:t> the image </a:t>
            </a:r>
            <a:r>
              <a:rPr lang="da-DK" dirty="0" err="1" smtClean="0"/>
              <a:t>icon</a:t>
            </a:r>
            <a:r>
              <a:rPr lang="da-DK" dirty="0" smtClean="0"/>
              <a:t> </a:t>
            </a:r>
            <a:r>
              <a:rPr lang="da-DK" dirty="0" err="1" smtClean="0"/>
              <a:t>below</a:t>
            </a:r>
            <a:r>
              <a:rPr lang="da-DK" dirty="0" smtClean="0"/>
              <a:t>, or </a:t>
            </a:r>
            <a:r>
              <a:rPr lang="da-DK" dirty="0" err="1" smtClean="0"/>
              <a:t>draging</a:t>
            </a:r>
            <a:r>
              <a:rPr lang="da-DK" dirty="0" smtClean="0"/>
              <a:t> the file to </a:t>
            </a:r>
            <a:r>
              <a:rPr lang="da-DK" dirty="0" err="1" smtClean="0"/>
              <a:t>this</a:t>
            </a:r>
            <a:r>
              <a:rPr lang="da-DK" dirty="0" smtClean="0"/>
              <a:t> placeholder. Be sure to </a:t>
            </a:r>
            <a:r>
              <a:rPr lang="da-DK" dirty="0" err="1" smtClean="0"/>
              <a:t>align</a:t>
            </a:r>
            <a:r>
              <a:rPr lang="da-DK" dirty="0" smtClean="0"/>
              <a:t> the logo with the </a:t>
            </a:r>
            <a:r>
              <a:rPr lang="da-DK" dirty="0" err="1" smtClean="0"/>
              <a:t>yellow</a:t>
            </a:r>
            <a:r>
              <a:rPr lang="da-DK" dirty="0" smtClean="0"/>
              <a:t> guides.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318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F40D-85EA-4E73-8268-D04A6D3F0EB6}" type="datetime2">
              <a:rPr lang="da-DK" smtClean="0"/>
              <a:t>15. juni 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Biodiversitet i dansk udviklingsbistand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440000"/>
            <a:ext cx="5259650" cy="46877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440000"/>
            <a:ext cx="5397500" cy="46877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B798-DF82-40DA-A482-E4613040379A}" type="datetime2">
              <a:rPr lang="da-DK" smtClean="0"/>
              <a:t>15. juni 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Biodiversitet i dansk udviklingsbistand</a:t>
            </a: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Lar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440000"/>
            <a:ext cx="3036995" cy="46877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21873" y="1440000"/>
            <a:ext cx="7535127" cy="4687750"/>
          </a:xfrm>
        </p:spPr>
        <p:txBody>
          <a:bodyPr/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da-DK" smtClean="0"/>
              <a:t>Insert image or diagram here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8261-40CB-4CD0-9C9F-1D82B5940C50}" type="datetime2">
              <a:rPr lang="da-DK" smtClean="0"/>
              <a:t>15. juni 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Biodiversitet i dansk udviklingsbistand</a:t>
            </a: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197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576001"/>
            <a:ext cx="5259650" cy="86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440000"/>
            <a:ext cx="5259650" cy="46877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9E3F-A584-4AA2-ABD3-BCA9E3274478}" type="datetime2">
              <a:rPr lang="da-DK" smtClean="0"/>
              <a:t>15. juni 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Biodiversitet i dansk udviklingsbistand</a:t>
            </a: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6375400" y="0"/>
            <a:ext cx="5816600" cy="6858000"/>
          </a:xfrm>
        </p:spPr>
        <p:txBody>
          <a:bodyPr tIns="432000"/>
          <a:lstStyle>
            <a:lvl1pPr marL="0" indent="0" algn="ctr">
              <a:buNone/>
              <a:defRPr sz="1000"/>
            </a:lvl1pPr>
          </a:lstStyle>
          <a:p>
            <a:r>
              <a:rPr lang="da-DK" err="1" smtClean="0"/>
              <a:t>Insert</a:t>
            </a:r>
            <a:r>
              <a:rPr lang="da-DK" smtClean="0"/>
              <a:t> image by </a:t>
            </a:r>
            <a:r>
              <a:rPr lang="da-DK" err="1" smtClean="0"/>
              <a:t>clicking</a:t>
            </a:r>
            <a:r>
              <a:rPr lang="da-DK" smtClean="0"/>
              <a:t> the </a:t>
            </a:r>
            <a:r>
              <a:rPr lang="da-DK" err="1" smtClean="0"/>
              <a:t>icon</a:t>
            </a:r>
            <a:r>
              <a:rPr lang="da-DK" smtClean="0"/>
              <a:t> </a:t>
            </a:r>
            <a:r>
              <a:rPr lang="da-DK" err="1" smtClean="0"/>
              <a:t>below</a:t>
            </a:r>
            <a:r>
              <a:rPr lang="da-DK" smtClean="0"/>
              <a:t>: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817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Content Sing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D6B9-87A4-4279-9B40-E245D4D29A47}" type="datetime2">
              <a:rPr lang="da-DK" smtClean="0"/>
              <a:t>15. juni 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Biodiversitet i dansk udviklingsbistand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068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Content Dou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440000"/>
            <a:ext cx="5259650" cy="46877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440000"/>
            <a:ext cx="5397500" cy="46877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D452-6883-442F-9F39-876CF6235B0D}" type="datetime2">
              <a:rPr lang="da-DK" smtClean="0"/>
              <a:t>15. juni 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Biodiversitet i dansk udviklingsbistand</a:t>
            </a: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3605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576001"/>
            <a:ext cx="10981000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440000"/>
            <a:ext cx="10981000" cy="4668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07900" y="6356350"/>
            <a:ext cx="3005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34B427-DA21-4795-BB8A-85E2C645AB85}" type="datetime2">
              <a:rPr lang="da-DK" smtClean="0"/>
              <a:t>15. juni 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6000" y="6356350"/>
            <a:ext cx="64026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Biodiversitet i dansk udviklingsbistand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6500" y="6356350"/>
            <a:ext cx="12405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41A5623-8BC0-894C-8341-F8320F82FFC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50" r:id="rId4"/>
    <p:sldLayoutId id="2147483652" r:id="rId5"/>
    <p:sldLayoutId id="2147483672" r:id="rId6"/>
    <p:sldLayoutId id="2147483662" r:id="rId7"/>
    <p:sldLayoutId id="2147483673" r:id="rId8"/>
    <p:sldLayoutId id="2147483674" r:id="rId9"/>
    <p:sldLayoutId id="2147483667" r:id="rId10"/>
    <p:sldLayoutId id="2147483655" r:id="rId11"/>
    <p:sldLayoutId id="2147483660" r:id="rId12"/>
    <p:sldLayoutId id="2147483669" r:id="rId13"/>
    <p:sldLayoutId id="2147483670" r:id="rId14"/>
    <p:sldLayoutId id="2147483671" r:id="rId15"/>
    <p:sldLayoutId id="2147483668" r:id="rId16"/>
    <p:sldLayoutId id="2147483661" r:id="rId17"/>
    <p:sldLayoutId id="2147483664" r:id="rId18"/>
    <p:sldLayoutId id="2147483663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850"/>
        </a:spcBef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228600" algn="l" defTabSz="914400" rtl="0" eaLnBrk="1" latinLnBrk="0" hangingPunct="1">
        <a:lnSpc>
          <a:spcPct val="90000"/>
        </a:lnSpc>
        <a:spcBef>
          <a:spcPts val="850"/>
        </a:spcBef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49300" indent="-228600" algn="l" defTabSz="914400" rtl="0" eaLnBrk="1" latinLnBrk="0" hangingPunct="1">
        <a:lnSpc>
          <a:spcPct val="90000"/>
        </a:lnSpc>
        <a:spcBef>
          <a:spcPts val="850"/>
        </a:spcBef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03300" indent="-228600" algn="l" defTabSz="914400" rtl="0" eaLnBrk="1" latinLnBrk="0" hangingPunct="1">
        <a:lnSpc>
          <a:spcPct val="90000"/>
        </a:lnSpc>
        <a:spcBef>
          <a:spcPts val="850"/>
        </a:spcBef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228600" algn="l" defTabSz="914400" rtl="0" eaLnBrk="1" latinLnBrk="0" hangingPunct="1">
        <a:lnSpc>
          <a:spcPct val="90000"/>
        </a:lnSpc>
        <a:spcBef>
          <a:spcPts val="850"/>
        </a:spcBef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 userDrawn="1">
          <p15:clr>
            <a:srgbClr val="FDE53C"/>
          </p15:clr>
        </p15:guide>
        <p15:guide id="2" orient="horz" pos="216" userDrawn="1">
          <p15:clr>
            <a:srgbClr val="FDE53C"/>
          </p15:clr>
        </p15:guide>
        <p15:guide id="3" orient="horz" pos="868" userDrawn="1">
          <p15:clr>
            <a:srgbClr val="FDE53C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I dansk udviklingsbistand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Johanne Brønden, Grønt Diplomati og Klima  –  15. juni 2021</a:t>
            </a:r>
            <a:endParaRPr lang="da-DK" dirty="0"/>
          </a:p>
        </p:txBody>
      </p:sp>
      <p:pic>
        <p:nvPicPr>
          <p:cNvPr id="11" name="Pladsholder til indhold 10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9250"/>
            <a:ext cx="4257287" cy="1028700"/>
          </a:xfr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93432" y="1496799"/>
            <a:ext cx="8966200" cy="2387600"/>
          </a:xfrm>
        </p:spPr>
        <p:txBody>
          <a:bodyPr anchor="b" anchorCtr="0"/>
          <a:lstStyle/>
          <a:p>
            <a:r>
              <a:rPr lang="da-DK" sz="8800" dirty="0" smtClean="0">
                <a:solidFill>
                  <a:schemeClr val="bg1"/>
                </a:solidFill>
              </a:rPr>
              <a:t>Biodiversitet</a:t>
            </a:r>
            <a:endParaRPr lang="da-DK" sz="8800" dirty="0">
              <a:solidFill>
                <a:schemeClr val="bg1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775" y="795705"/>
            <a:ext cx="1424013" cy="553783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-1651600" y="0"/>
            <a:ext cx="1522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smtClean="0"/>
              <a:t>To show guides, go to view tab and check the Guides item as shown below.</a:t>
            </a:r>
            <a:endParaRPr lang="da-DK" sz="100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Fokus på det grønne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576000" y="1440000"/>
            <a:ext cx="5427636" cy="4668700"/>
          </a:xfrm>
        </p:spPr>
        <p:txBody>
          <a:bodyPr/>
          <a:lstStyle/>
          <a:p>
            <a:r>
              <a:rPr lang="da-DK" dirty="0"/>
              <a:t>Ø</a:t>
            </a:r>
            <a:r>
              <a:rPr lang="da-DK" dirty="0" smtClean="0"/>
              <a:t>get </a:t>
            </a:r>
            <a:r>
              <a:rPr lang="da-DK" dirty="0"/>
              <a:t>fokus på det grønne slået igennem på de </a:t>
            </a:r>
            <a:r>
              <a:rPr lang="da-DK" dirty="0" smtClean="0"/>
              <a:t>seneste to finanslove.</a:t>
            </a:r>
          </a:p>
          <a:p>
            <a:r>
              <a:rPr lang="da-DK" dirty="0"/>
              <a:t>G</a:t>
            </a:r>
            <a:r>
              <a:rPr lang="da-DK" dirty="0" smtClean="0"/>
              <a:t>rønt </a:t>
            </a:r>
            <a:r>
              <a:rPr lang="da-DK" dirty="0"/>
              <a:t>løft på 1,1 mia. kr. over FL20 og </a:t>
            </a:r>
            <a:r>
              <a:rPr lang="da-DK" dirty="0" smtClean="0"/>
              <a:t>FL21</a:t>
            </a:r>
            <a:endParaRPr lang="en-US" dirty="0"/>
          </a:p>
          <a:p>
            <a:r>
              <a:rPr lang="en-US" dirty="0" err="1" smtClean="0"/>
              <a:t>Lancering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Global </a:t>
            </a:r>
            <a:r>
              <a:rPr lang="en-US" dirty="0" err="1" smtClean="0"/>
              <a:t>Klimastrategi</a:t>
            </a:r>
            <a:r>
              <a:rPr lang="en-US" dirty="0" smtClean="0"/>
              <a:t> –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klimatilpasning</a:t>
            </a:r>
            <a:r>
              <a:rPr lang="en-US" dirty="0" smtClean="0"/>
              <a:t>, </a:t>
            </a:r>
            <a:r>
              <a:rPr lang="en-US" dirty="0" err="1" smtClean="0"/>
              <a:t>herunder</a:t>
            </a:r>
            <a:r>
              <a:rPr lang="en-US" dirty="0" smtClean="0"/>
              <a:t> </a:t>
            </a:r>
            <a:r>
              <a:rPr lang="en-US" dirty="0" err="1" smtClean="0"/>
              <a:t>naturbaserede</a:t>
            </a:r>
            <a:r>
              <a:rPr lang="en-US" dirty="0" smtClean="0"/>
              <a:t> </a:t>
            </a:r>
            <a:r>
              <a:rPr lang="en-US" dirty="0" err="1" smtClean="0"/>
              <a:t>løsninger</a:t>
            </a:r>
            <a:endParaRPr lang="en-US" dirty="0"/>
          </a:p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Biodiversitet i dansk udviklingsbistand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2</a:t>
            </a:fld>
            <a:endParaRPr lang="da-DK"/>
          </a:p>
        </p:txBody>
      </p:sp>
      <p:pic>
        <p:nvPicPr>
          <p:cNvPr id="1028" name="Picture 4" descr="Nature. The world&amp;#39;s most valuable industry | Lombard Od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93" y="576001"/>
            <a:ext cx="5048185" cy="50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6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Biodiversitet i dansk udviklingsbistand</a:t>
            </a:r>
            <a:br>
              <a:rPr lang="da-DK" dirty="0" smtClean="0"/>
            </a:br>
            <a:endParaRPr lang="da-DK" dirty="0">
              <a:solidFill>
                <a:schemeClr val="accent3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Ikke tvivl om, at biodiversitet </a:t>
            </a:r>
            <a:r>
              <a:rPr lang="da-DK" dirty="0"/>
              <a:t>og </a:t>
            </a:r>
            <a:r>
              <a:rPr lang="da-DK" dirty="0" smtClean="0"/>
              <a:t>miljøindsatser </a:t>
            </a:r>
            <a:r>
              <a:rPr lang="da-DK" dirty="0"/>
              <a:t>i en årrække </a:t>
            </a:r>
            <a:r>
              <a:rPr lang="da-DK" dirty="0" smtClean="0"/>
              <a:t>har haft en mindre fremtrædende rolle i dansk udviklingsbistand.</a:t>
            </a:r>
          </a:p>
          <a:p>
            <a:r>
              <a:rPr lang="da-DK" dirty="0"/>
              <a:t>T</a:t>
            </a:r>
            <a:r>
              <a:rPr lang="da-DK" dirty="0" smtClean="0"/>
              <a:t>ydeligt</a:t>
            </a:r>
            <a:r>
              <a:rPr lang="da-DK" dirty="0"/>
              <a:t>, at naturen spiller en nøglerolle når det gælder klima, sundhed, fattigdomsbekæmpelse </a:t>
            </a:r>
            <a:r>
              <a:rPr lang="da-DK" dirty="0" smtClean="0"/>
              <a:t>osv. 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endParaRPr lang="da-DK" dirty="0" smtClean="0"/>
          </a:p>
          <a:p>
            <a:pPr lvl="0"/>
            <a:r>
              <a:rPr lang="da-DK" dirty="0" smtClean="0"/>
              <a:t>Allerede </a:t>
            </a:r>
            <a:r>
              <a:rPr lang="da-DK" dirty="0"/>
              <a:t>sket skridt i retning af mere fokus på biodiversitet: </a:t>
            </a:r>
            <a:endParaRPr lang="da-DK" dirty="0" smtClean="0"/>
          </a:p>
          <a:p>
            <a:pPr lvl="1"/>
            <a:r>
              <a:rPr lang="da-DK" dirty="0" smtClean="0"/>
              <a:t>Danmarks </a:t>
            </a:r>
            <a:r>
              <a:rPr lang="da-DK" dirty="0"/>
              <a:t>genindtræden som kernepartner i IUCN (80 mio. kr. </a:t>
            </a:r>
            <a:r>
              <a:rPr lang="da-DK" dirty="0" smtClean="0"/>
              <a:t>2020-2024)</a:t>
            </a:r>
          </a:p>
          <a:p>
            <a:pPr lvl="1"/>
            <a:r>
              <a:rPr lang="da-DK" dirty="0"/>
              <a:t>O</a:t>
            </a:r>
            <a:r>
              <a:rPr lang="da-DK" dirty="0" smtClean="0"/>
              <a:t>pbakning </a:t>
            </a:r>
            <a:r>
              <a:rPr lang="da-DK" dirty="0"/>
              <a:t>til </a:t>
            </a:r>
            <a:r>
              <a:rPr lang="da-DK" dirty="0" err="1"/>
              <a:t>FNs</a:t>
            </a:r>
            <a:r>
              <a:rPr lang="da-DK" dirty="0"/>
              <a:t> Årti for Genopretning af </a:t>
            </a:r>
            <a:r>
              <a:rPr lang="da-DK" dirty="0" smtClean="0"/>
              <a:t>Økosystemer,</a:t>
            </a:r>
          </a:p>
          <a:p>
            <a:pPr lvl="1"/>
            <a:r>
              <a:rPr lang="da-DK" dirty="0" smtClean="0"/>
              <a:t>Siden 2019 </a:t>
            </a:r>
            <a:r>
              <a:rPr lang="da-DK" dirty="0"/>
              <a:t>øgede bidrag til </a:t>
            </a:r>
            <a:r>
              <a:rPr lang="da-DK" dirty="0" smtClean="0"/>
              <a:t>UNEP</a:t>
            </a:r>
          </a:p>
          <a:p>
            <a:pPr lvl="1"/>
            <a:r>
              <a:rPr lang="da-DK" dirty="0" smtClean="0"/>
              <a:t>Støtte til de store miljø- og klimafonde GEF og GCF 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Biodiversitet i dansk udviklingsbistand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69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International union for </a:t>
            </a:r>
            <a:r>
              <a:rPr lang="da-DK" dirty="0" err="1" smtClean="0"/>
              <a:t>conservation</a:t>
            </a:r>
            <a:r>
              <a:rPr lang="da-DK" dirty="0" smtClean="0"/>
              <a:t> of nature (</a:t>
            </a:r>
            <a:r>
              <a:rPr lang="da-DK" dirty="0" err="1" smtClean="0"/>
              <a:t>Iucn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76000" y="1440000"/>
            <a:ext cx="10359222" cy="4687750"/>
          </a:xfrm>
        </p:spPr>
        <p:txBody>
          <a:bodyPr/>
          <a:lstStyle/>
          <a:p>
            <a:endParaRPr lang="da-DK" dirty="0" smtClean="0"/>
          </a:p>
          <a:p>
            <a:r>
              <a:rPr lang="da-DK" dirty="0" smtClean="0"/>
              <a:t>2020 – Danmark genindtræder som kernepartnerland for 2020-2024 med et bidrag på i alt 80 mio. kr. </a:t>
            </a:r>
          </a:p>
          <a:p>
            <a:r>
              <a:rPr lang="da-DK" dirty="0" smtClean="0"/>
              <a:t>Både kernebidrag, men også øremærkede midler inden for følgende tre områder:</a:t>
            </a:r>
          </a:p>
          <a:p>
            <a:pPr marL="1485900" lvl="4" indent="-457200">
              <a:buAutoNum type="arabicParenR"/>
            </a:pPr>
            <a:r>
              <a:rPr lang="da-DK" dirty="0" smtClean="0"/>
              <a:t>ligestilling </a:t>
            </a:r>
            <a:r>
              <a:rPr lang="da-DK" dirty="0"/>
              <a:t>og oprindelige folk (12,3 mio</a:t>
            </a:r>
            <a:r>
              <a:rPr lang="da-DK" dirty="0" smtClean="0"/>
              <a:t>.)</a:t>
            </a:r>
          </a:p>
          <a:p>
            <a:pPr marL="1485900" lvl="4" indent="-457200">
              <a:buAutoNum type="arabicParenR"/>
            </a:pPr>
            <a:r>
              <a:rPr lang="da-DK" dirty="0" smtClean="0"/>
              <a:t>adgang </a:t>
            </a:r>
            <a:r>
              <a:rPr lang="da-DK" dirty="0"/>
              <a:t>til vand (12 mio.) og </a:t>
            </a:r>
          </a:p>
          <a:p>
            <a:pPr marL="1485900" lvl="4" indent="-457200">
              <a:buAutoNum type="arabicParenR"/>
            </a:pPr>
            <a:r>
              <a:rPr lang="da-DK" dirty="0" smtClean="0"/>
              <a:t>naturbaserede </a:t>
            </a:r>
            <a:r>
              <a:rPr lang="da-DK" dirty="0"/>
              <a:t>løsninger samt innovative finansieringsmetoder for klimatilpasning (11,2 mio.). </a:t>
            </a:r>
            <a:endParaRPr lang="da-DK" dirty="0" smtClean="0"/>
          </a:p>
          <a:p>
            <a:r>
              <a:rPr lang="da-DK" dirty="0" smtClean="0"/>
              <a:t>IUCN går </a:t>
            </a:r>
            <a:r>
              <a:rPr lang="da-DK" dirty="0"/>
              <a:t>forrest i arbejdet med at udbrede naturbaserede løsninger, herunder bl.a. genopretning af mangrover, skovområder, koralrev og andre økosystemer.</a:t>
            </a:r>
          </a:p>
          <a:p>
            <a:endParaRPr lang="da-DK" dirty="0" smtClean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Biodiversitet i dansk udviklingsbistand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96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Unep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76000" y="1442639"/>
            <a:ext cx="5259650" cy="4459149"/>
          </a:xfrm>
        </p:spPr>
        <p:txBody>
          <a:bodyPr/>
          <a:lstStyle/>
          <a:p>
            <a:r>
              <a:rPr lang="da-DK" dirty="0" smtClean="0"/>
              <a:t>Danmark har ydet støtte til UNEP i en lang årrække – siden 2019 med øgede finansielle bidrag</a:t>
            </a:r>
          </a:p>
          <a:p>
            <a:r>
              <a:rPr lang="da-DK" dirty="0" smtClean="0"/>
              <a:t>Danmarks prioriteter for partnerskabet med UNEP er grøn omstilling, biodiversitet og </a:t>
            </a:r>
            <a:r>
              <a:rPr lang="da-DK" dirty="0" err="1" smtClean="0"/>
              <a:t>governance</a:t>
            </a:r>
            <a:r>
              <a:rPr lang="da-DK" dirty="0" smtClean="0"/>
              <a:t>. </a:t>
            </a:r>
          </a:p>
          <a:p>
            <a:r>
              <a:rPr lang="da-DK" dirty="0" smtClean="0"/>
              <a:t>Gennem udviklingsbistanden støttes også UNEP-DTU og UNEP-DHI partnerskaberne, der assisterer udviklingslande i at kunne nå Paris-aftalens mål samt </a:t>
            </a:r>
            <a:r>
              <a:rPr lang="da-DK" dirty="0" err="1" smtClean="0"/>
              <a:t>SDG’erne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Biodiversitet i dansk udviklingsbistand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5</a:t>
            </a:fld>
            <a:endParaRPr lang="da-DK"/>
          </a:p>
        </p:txBody>
      </p:sp>
      <p:pic>
        <p:nvPicPr>
          <p:cNvPr id="2052" name="Picture 4" descr="The United Nations Environment Programme (UNEP) - GCF Jo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335" y="576001"/>
            <a:ext cx="5429032" cy="479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4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FN’s årti for genopretning af økosystemer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561358" y="1314740"/>
            <a:ext cx="5687015" cy="4687750"/>
          </a:xfrm>
        </p:spPr>
        <p:txBody>
          <a:bodyPr/>
          <a:lstStyle/>
          <a:p>
            <a:r>
              <a:rPr lang="da-DK" dirty="0" smtClean="0"/>
              <a:t>2021-2030 </a:t>
            </a:r>
            <a:r>
              <a:rPr lang="da-DK" dirty="0"/>
              <a:t>udnævnt af FN’s Generalforsamling til at være ”UN </a:t>
            </a:r>
            <a:r>
              <a:rPr lang="da-DK" dirty="0" err="1"/>
              <a:t>Decade</a:t>
            </a:r>
            <a:r>
              <a:rPr lang="da-DK" dirty="0"/>
              <a:t> on </a:t>
            </a:r>
            <a:r>
              <a:rPr lang="da-DK" dirty="0" err="1"/>
              <a:t>Ecosystem</a:t>
            </a:r>
            <a:r>
              <a:rPr lang="da-DK" dirty="0"/>
              <a:t> Restoration”</a:t>
            </a:r>
          </a:p>
          <a:p>
            <a:r>
              <a:rPr lang="da-DK" dirty="0"/>
              <a:t>UNEP og FAO leder implementeringen af Årtiets strategi</a:t>
            </a:r>
          </a:p>
          <a:p>
            <a:r>
              <a:rPr lang="da-DK" dirty="0" smtClean="0"/>
              <a:t>Danmark forventer at kunne en multipartnertrustfond under Årtiet, der skal understøtte genopretning af økosystemer i udviklingslande</a:t>
            </a:r>
          </a:p>
          <a:p>
            <a:r>
              <a:rPr lang="da-DK" dirty="0" smtClean="0"/>
              <a:t>Bl.a. en række flagskibsprojekter, hvoraf det første vil være Great Green Wall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Biodiversitet i dansk udviklingsbistand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6</a:t>
            </a:fld>
            <a:endParaRPr lang="da-DK"/>
          </a:p>
        </p:txBody>
      </p:sp>
      <p:pic>
        <p:nvPicPr>
          <p:cNvPr id="3076" name="Picture 4" descr="NAM welcomes the adoption of United Nations Decade on Ecosystems Restoration  (2021-2030) – News from Non-Aligned 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31" y="1440001"/>
            <a:ext cx="47625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41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Biodiversitet i dansk udviklingsbistand</a:t>
            </a:r>
            <a:br>
              <a:rPr lang="da-DK" dirty="0" smtClean="0"/>
            </a:br>
            <a:r>
              <a:rPr lang="da-DK" sz="2800" dirty="0" smtClean="0">
                <a:solidFill>
                  <a:schemeClr val="accent3"/>
                </a:solidFill>
              </a:rPr>
              <a:t>- Fremadrettet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Udviklingspolitisk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trapperne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Forventet</a:t>
            </a:r>
            <a:r>
              <a:rPr lang="en-US" dirty="0" smtClean="0"/>
              <a:t> </a:t>
            </a:r>
            <a:r>
              <a:rPr lang="en-US" dirty="0" err="1" smtClean="0"/>
              <a:t>yderligere</a:t>
            </a:r>
            <a:r>
              <a:rPr lang="en-US" dirty="0" smtClean="0"/>
              <a:t> </a:t>
            </a:r>
            <a:r>
              <a:rPr lang="en-US" dirty="0" err="1" smtClean="0"/>
              <a:t>grønt</a:t>
            </a:r>
            <a:r>
              <a:rPr lang="en-US" dirty="0" smtClean="0"/>
              <a:t> </a:t>
            </a:r>
            <a:r>
              <a:rPr lang="en-US" dirty="0" err="1" smtClean="0"/>
              <a:t>løft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udviklingsbistanden</a:t>
            </a:r>
            <a:endParaRPr lang="en-US" dirty="0" smtClean="0"/>
          </a:p>
          <a:p>
            <a:r>
              <a:rPr lang="da-DK" dirty="0" smtClean="0"/>
              <a:t>Herunder forventet fokus på klimatilpasningsindsatser</a:t>
            </a:r>
            <a:r>
              <a:rPr lang="da-DK" dirty="0"/>
              <a:t>, der tager udgangspunkt i biodiversitetsindsatser og naturbaserede </a:t>
            </a:r>
            <a:r>
              <a:rPr lang="da-DK" dirty="0" smtClean="0"/>
              <a:t>løsninger</a:t>
            </a:r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Biodiversitet i dansk udviklingsbistand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7</a:t>
            </a:fld>
            <a:endParaRPr lang="da-DK"/>
          </a:p>
        </p:txBody>
      </p:sp>
      <p:pic>
        <p:nvPicPr>
          <p:cNvPr id="4098" name="Picture 2" descr="Share the Facts About Mangrov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77" r="14039"/>
          <a:stretch/>
        </p:blipFill>
        <p:spPr bwMode="auto">
          <a:xfrm>
            <a:off x="4944724" y="1440001"/>
            <a:ext cx="6516000" cy="443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8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530061"/>
            <a:ext cx="10981000" cy="864000"/>
          </a:xfrm>
        </p:spPr>
        <p:txBody>
          <a:bodyPr/>
          <a:lstStyle/>
          <a:p>
            <a:pPr algn="ctr"/>
            <a:r>
              <a:rPr lang="da-DK" sz="8000" dirty="0" smtClean="0"/>
              <a:t>Tak</a:t>
            </a:r>
            <a:endParaRPr lang="en-GB" sz="96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Biodiversitet i dansk udviklingsbistand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64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Udenrigsministeriet">
      <a:dk1>
        <a:sysClr val="windowText" lastClr="000000"/>
      </a:dk1>
      <a:lt1>
        <a:sysClr val="window" lastClr="FFFFFF"/>
      </a:lt1>
      <a:dk2>
        <a:srgbClr val="3B3B3B"/>
      </a:dk2>
      <a:lt2>
        <a:srgbClr val="E5E5E5"/>
      </a:lt2>
      <a:accent1>
        <a:srgbClr val="E52020"/>
      </a:accent1>
      <a:accent2>
        <a:srgbClr val="9B0D2B"/>
      </a:accent2>
      <a:accent3>
        <a:srgbClr val="4C0C0A"/>
      </a:accent3>
      <a:accent4>
        <a:srgbClr val="97A595"/>
      </a:accent4>
      <a:accent5>
        <a:srgbClr val="5D7970"/>
      </a:accent5>
      <a:accent6>
        <a:srgbClr val="004288"/>
      </a:accent6>
      <a:hlink>
        <a:srgbClr val="E52020"/>
      </a:hlink>
      <a:folHlink>
        <a:srgbClr val="9B0D2B"/>
      </a:folHlink>
    </a:clrScheme>
    <a:fontScheme name="Udenrigsministeriet">
      <a:majorFont>
        <a:latin typeface="Diplomacy Office Bold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stry of Foreign Affairs.pptx [Skrivebeskyttet]" id="{0303482F-44AE-4FAB-AE6E-6D07DBDE6A69}" vid="{7A9C3AF2-14D6-4E87-8BA2-DC844ABD8A8F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Ministry of Foreign Affairs</Template>
  <TotalTime>1457</TotalTime>
  <Words>858</Words>
  <Application>Microsoft Office PowerPoint</Application>
  <PresentationFormat>Widescreen</PresentationFormat>
  <Paragraphs>89</Paragraphs>
  <Slides>8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Noto Sans</vt:lpstr>
      <vt:lpstr>Diplomacy Office Bold</vt:lpstr>
      <vt:lpstr>Arial</vt:lpstr>
      <vt:lpstr>Calibri</vt:lpstr>
      <vt:lpstr>Wingdings</vt:lpstr>
      <vt:lpstr>Office-tema</vt:lpstr>
      <vt:lpstr>Biodiversitet</vt:lpstr>
      <vt:lpstr>Fokus på det grønne</vt:lpstr>
      <vt:lpstr>Biodiversitet i dansk udviklingsbistand </vt:lpstr>
      <vt:lpstr>International union for conservation of nature (Iucn)</vt:lpstr>
      <vt:lpstr>Unep</vt:lpstr>
      <vt:lpstr>FN’s årti for genopretning af økosystemer</vt:lpstr>
      <vt:lpstr>Biodiversitet i dansk udviklingsbistand - Fremadrettet</vt:lpstr>
      <vt:lpstr>Tak</vt:lpstr>
    </vt:vector>
  </TitlesOfParts>
  <Company>Udenrigsministeriet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Biodiversitet</dc:title>
  <dc:creator>Johanne Brønden</dc:creator>
  <cp:lastModifiedBy>Johanne Brønden</cp:lastModifiedBy>
  <cp:revision>21</cp:revision>
  <dcterms:created xsi:type="dcterms:W3CDTF">2021-06-14T11:42:18Z</dcterms:created>
  <dcterms:modified xsi:type="dcterms:W3CDTF">2021-06-15T14:57:35Z</dcterms:modified>
</cp:coreProperties>
</file>