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4"/>
  </p:notesMasterIdLst>
  <p:sldIdLst>
    <p:sldId id="256" r:id="rId2"/>
    <p:sldId id="267" r:id="rId3"/>
    <p:sldId id="281" r:id="rId4"/>
    <p:sldId id="257" r:id="rId5"/>
    <p:sldId id="266" r:id="rId6"/>
    <p:sldId id="259" r:id="rId7"/>
    <p:sldId id="282" r:id="rId8"/>
    <p:sldId id="276" r:id="rId9"/>
    <p:sldId id="279" r:id="rId10"/>
    <p:sldId id="283" r:id="rId11"/>
    <p:sldId id="280"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04" autoAdjust="0"/>
  </p:normalViewPr>
  <p:slideViewPr>
    <p:cSldViewPr snapToGrid="0">
      <p:cViewPr varScale="1">
        <p:scale>
          <a:sx n="58" d="100"/>
          <a:sy n="58" d="100"/>
        </p:scale>
        <p:origin x="96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file:///D:\chris\Downloads\denmark-oda-as-a-share-o.csv"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D:\chris\Dropbox\INKA%20Consult\Klima%20finansiering\COP15%20biodiversity\Biodiversity%20-%2092%20Gruppen%20Report\92-Gruppen%202020%20Analysis%20(moved%20to%20shared%20folder%2020_01_20)\Presentation%20to%2092-gruppen\Calculations\OECD%20data\OECD%20bio%20figures%20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'Figure - BioD Disbs &amp; Comms'!$O$28</c:f>
              <c:strCache>
                <c:ptCount val="1"/>
                <c:pt idx="0">
                  <c:v>Commitments (Principal)</c:v>
                </c:pt>
              </c:strCache>
            </c:strRef>
          </c:tx>
          <c:spPr>
            <a:solidFill>
              <a:schemeClr val="accent1">
                <a:lumMod val="50000"/>
              </a:schemeClr>
            </a:solidFill>
            <a:ln>
              <a:noFill/>
            </a:ln>
            <a:effectLst/>
          </c:spPr>
          <c:invertIfNegative val="0"/>
          <c:cat>
            <c:numRef>
              <c:f>'Figure - BioD Disbs &amp; Comms'!$N$30:$N$44</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'Figure - BioD Disbs &amp; Comms'!$O$30:$O$44</c:f>
              <c:numCache>
                <c:formatCode>#,##0.0</c:formatCode>
                <c:ptCount val="15"/>
                <c:pt idx="0">
                  <c:v>35.273000000000003</c:v>
                </c:pt>
                <c:pt idx="1">
                  <c:v>40.414000000000001</c:v>
                </c:pt>
                <c:pt idx="2">
                  <c:v>11.984</c:v>
                </c:pt>
                <c:pt idx="3">
                  <c:v>6.5549999999999997</c:v>
                </c:pt>
                <c:pt idx="4">
                  <c:v>15.233633299999999</c:v>
                </c:pt>
                <c:pt idx="5">
                  <c:v>4.5</c:v>
                </c:pt>
                <c:pt idx="6">
                  <c:v>0</c:v>
                </c:pt>
                <c:pt idx="7">
                  <c:v>1.1000000000000001</c:v>
                </c:pt>
                <c:pt idx="8">
                  <c:v>10</c:v>
                </c:pt>
                <c:pt idx="9">
                  <c:v>0</c:v>
                </c:pt>
                <c:pt idx="10">
                  <c:v>12.9</c:v>
                </c:pt>
                <c:pt idx="11">
                  <c:v>48.1</c:v>
                </c:pt>
                <c:pt idx="12">
                  <c:v>68.509443199999993</c:v>
                </c:pt>
                <c:pt idx="13">
                  <c:v>16.649999999999999</c:v>
                </c:pt>
              </c:numCache>
            </c:numRef>
          </c:val>
          <c:extLst>
            <c:ext xmlns:c16="http://schemas.microsoft.com/office/drawing/2014/chart" uri="{C3380CC4-5D6E-409C-BE32-E72D297353CC}">
              <c16:uniqueId val="{00000000-3011-436B-8DCD-8E750EBD2205}"/>
            </c:ext>
          </c:extLst>
        </c:ser>
        <c:ser>
          <c:idx val="3"/>
          <c:order val="1"/>
          <c:tx>
            <c:strRef>
              <c:f>'Figure - BioD Disbs &amp; Comms'!$P$28</c:f>
              <c:strCache>
                <c:ptCount val="1"/>
                <c:pt idx="0">
                  <c:v>Commitments (Significant)</c:v>
                </c:pt>
              </c:strCache>
            </c:strRef>
          </c:tx>
          <c:spPr>
            <a:solidFill>
              <a:schemeClr val="accent1">
                <a:lumMod val="60000"/>
                <a:lumOff val="40000"/>
              </a:schemeClr>
            </a:solidFill>
            <a:ln>
              <a:noFill/>
            </a:ln>
            <a:effectLst/>
          </c:spPr>
          <c:invertIfNegative val="0"/>
          <c:cat>
            <c:numRef>
              <c:f>'Figure - BioD Disbs &amp; Comms'!$N$30:$N$44</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'Figure - BioD Disbs &amp; Comms'!$P$30:$P$44</c:f>
              <c:numCache>
                <c:formatCode>#,##0.0</c:formatCode>
                <c:ptCount val="15"/>
                <c:pt idx="0">
                  <c:v>397.89350000000002</c:v>
                </c:pt>
                <c:pt idx="1">
                  <c:v>259.64050000000003</c:v>
                </c:pt>
                <c:pt idx="2">
                  <c:v>413.75999999999993</c:v>
                </c:pt>
                <c:pt idx="3">
                  <c:v>319.13299999999998</c:v>
                </c:pt>
                <c:pt idx="4">
                  <c:v>702.90901252999993</c:v>
                </c:pt>
                <c:pt idx="5">
                  <c:v>435.87650000000002</c:v>
                </c:pt>
                <c:pt idx="6">
                  <c:v>349.33850000000001</c:v>
                </c:pt>
                <c:pt idx="7">
                  <c:v>700.12917850000008</c:v>
                </c:pt>
                <c:pt idx="8">
                  <c:v>1039.3585</c:v>
                </c:pt>
                <c:pt idx="9">
                  <c:v>527.65800999999999</c:v>
                </c:pt>
                <c:pt idx="10">
                  <c:v>156.91709999999998</c:v>
                </c:pt>
                <c:pt idx="11">
                  <c:v>243.78813999999997</c:v>
                </c:pt>
                <c:pt idx="12">
                  <c:v>125.466334465</c:v>
                </c:pt>
                <c:pt idx="13">
                  <c:v>32.191421059999996</c:v>
                </c:pt>
              </c:numCache>
            </c:numRef>
          </c:val>
          <c:extLst>
            <c:ext xmlns:c16="http://schemas.microsoft.com/office/drawing/2014/chart" uri="{C3380CC4-5D6E-409C-BE32-E72D297353CC}">
              <c16:uniqueId val="{00000001-3011-436B-8DCD-8E750EBD2205}"/>
            </c:ext>
          </c:extLst>
        </c:ser>
        <c:ser>
          <c:idx val="4"/>
          <c:order val="2"/>
          <c:tx>
            <c:strRef>
              <c:f>'Figure - BioD Disbs &amp; Comms'!$Q$28</c:f>
              <c:strCache>
                <c:ptCount val="1"/>
                <c:pt idx="0">
                  <c:v>Multilateral Contributions</c:v>
                </c:pt>
              </c:strCache>
            </c:strRef>
          </c:tx>
          <c:spPr>
            <a:solidFill>
              <a:schemeClr val="accent4">
                <a:lumMod val="75000"/>
              </a:schemeClr>
            </a:solidFill>
            <a:ln>
              <a:noFill/>
            </a:ln>
            <a:effectLst/>
          </c:spPr>
          <c:invertIfNegative val="0"/>
          <c:dLbls>
            <c:dLbl>
              <c:idx val="0"/>
              <c:tx>
                <c:rich>
                  <a:bodyPr/>
                  <a:lstStyle/>
                  <a:p>
                    <a:fld id="{A388918C-0AF2-4BE7-B73F-669839236C19}"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3011-436B-8DCD-8E750EBD2205}"/>
                </c:ext>
              </c:extLst>
            </c:dLbl>
            <c:dLbl>
              <c:idx val="1"/>
              <c:tx>
                <c:rich>
                  <a:bodyPr/>
                  <a:lstStyle/>
                  <a:p>
                    <a:fld id="{796ADC78-19FC-4463-A36A-529F38057DC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011-436B-8DCD-8E750EBD2205}"/>
                </c:ext>
              </c:extLst>
            </c:dLbl>
            <c:dLbl>
              <c:idx val="2"/>
              <c:tx>
                <c:rich>
                  <a:bodyPr/>
                  <a:lstStyle/>
                  <a:p>
                    <a:fld id="{3BDF4541-226D-4F92-A0A3-FDE17942D55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011-436B-8DCD-8E750EBD2205}"/>
                </c:ext>
              </c:extLst>
            </c:dLbl>
            <c:dLbl>
              <c:idx val="3"/>
              <c:tx>
                <c:rich>
                  <a:bodyPr/>
                  <a:lstStyle/>
                  <a:p>
                    <a:fld id="{2D1F0408-1A45-48D5-94C5-809F7B56A6C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011-436B-8DCD-8E750EBD2205}"/>
                </c:ext>
              </c:extLst>
            </c:dLbl>
            <c:dLbl>
              <c:idx val="4"/>
              <c:tx>
                <c:rich>
                  <a:bodyPr/>
                  <a:lstStyle/>
                  <a:p>
                    <a:fld id="{B4E1E9CC-54BA-40EE-A032-E33CB742BC0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011-436B-8DCD-8E750EBD2205}"/>
                </c:ext>
              </c:extLst>
            </c:dLbl>
            <c:dLbl>
              <c:idx val="5"/>
              <c:tx>
                <c:rich>
                  <a:bodyPr/>
                  <a:lstStyle/>
                  <a:p>
                    <a:fld id="{EAE0F055-FC9B-4EE1-8AFC-D7AFBC95772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3011-436B-8DCD-8E750EBD2205}"/>
                </c:ext>
              </c:extLst>
            </c:dLbl>
            <c:dLbl>
              <c:idx val="6"/>
              <c:tx>
                <c:rich>
                  <a:bodyPr/>
                  <a:lstStyle/>
                  <a:p>
                    <a:fld id="{075FBC71-2896-4EE8-9AAF-4255A9D7C29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3011-436B-8DCD-8E750EBD2205}"/>
                </c:ext>
              </c:extLst>
            </c:dLbl>
            <c:dLbl>
              <c:idx val="7"/>
              <c:tx>
                <c:rich>
                  <a:bodyPr/>
                  <a:lstStyle/>
                  <a:p>
                    <a:fld id="{336AB426-00D3-484B-9D22-9F8E97A63F5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3011-436B-8DCD-8E750EBD2205}"/>
                </c:ext>
              </c:extLst>
            </c:dLbl>
            <c:dLbl>
              <c:idx val="8"/>
              <c:tx>
                <c:rich>
                  <a:bodyPr/>
                  <a:lstStyle/>
                  <a:p>
                    <a:fld id="{C6079D6C-157D-4A7F-87CB-8F8B28396C4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3011-436B-8DCD-8E750EBD2205}"/>
                </c:ext>
              </c:extLst>
            </c:dLbl>
            <c:dLbl>
              <c:idx val="9"/>
              <c:tx>
                <c:rich>
                  <a:bodyPr/>
                  <a:lstStyle/>
                  <a:p>
                    <a:fld id="{795CC3E5-857E-49D1-B02F-502FDAFB8E3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3011-436B-8DCD-8E750EBD2205}"/>
                </c:ext>
              </c:extLst>
            </c:dLbl>
            <c:dLbl>
              <c:idx val="10"/>
              <c:tx>
                <c:rich>
                  <a:bodyPr/>
                  <a:lstStyle/>
                  <a:p>
                    <a:fld id="{D7F4A1D2-5532-414D-9934-E6A85D32F01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3011-436B-8DCD-8E750EBD2205}"/>
                </c:ext>
              </c:extLst>
            </c:dLbl>
            <c:dLbl>
              <c:idx val="11"/>
              <c:tx>
                <c:rich>
                  <a:bodyPr/>
                  <a:lstStyle/>
                  <a:p>
                    <a:fld id="{C8186B31-177F-4B82-8367-8993DC17FFC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3011-436B-8DCD-8E750EBD2205}"/>
                </c:ext>
              </c:extLst>
            </c:dLbl>
            <c:dLbl>
              <c:idx val="12"/>
              <c:tx>
                <c:rich>
                  <a:bodyPr/>
                  <a:lstStyle/>
                  <a:p>
                    <a:fld id="{D0A70C57-BD8F-4C6D-B276-D810D8A8826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3011-436B-8DCD-8E750EBD2205}"/>
                </c:ext>
              </c:extLst>
            </c:dLbl>
            <c:dLbl>
              <c:idx val="13"/>
              <c:tx>
                <c:rich>
                  <a:bodyPr/>
                  <a:lstStyle/>
                  <a:p>
                    <a:fld id="{3E9BEFE9-E3FA-4473-88AB-F6DF36DA56C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3011-436B-8DCD-8E750EBD2205}"/>
                </c:ext>
              </c:extLst>
            </c:dLbl>
            <c:dLbl>
              <c:idx val="14"/>
              <c:tx>
                <c:rich>
                  <a:bodyPr/>
                  <a:lstStyle/>
                  <a:p>
                    <a:endParaRPr lang="en-GB"/>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0-3011-436B-8DCD-8E750EBD2205}"/>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ID4096"/>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'Figure - BioD Disbs &amp; Comms'!$N$30:$N$44</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'Figure - BioD Disbs &amp; Comms'!$Q$30:$Q$44</c:f>
              <c:numCache>
                <c:formatCode>#,##0.0</c:formatCode>
                <c:ptCount val="15"/>
                <c:pt idx="0">
                  <c:v>150.70000000000002</c:v>
                </c:pt>
                <c:pt idx="1">
                  <c:v>161.9</c:v>
                </c:pt>
                <c:pt idx="2">
                  <c:v>153.5</c:v>
                </c:pt>
                <c:pt idx="3">
                  <c:v>152.80000000000001</c:v>
                </c:pt>
                <c:pt idx="4">
                  <c:v>120</c:v>
                </c:pt>
                <c:pt idx="5">
                  <c:v>125</c:v>
                </c:pt>
                <c:pt idx="6">
                  <c:v>125</c:v>
                </c:pt>
                <c:pt idx="7">
                  <c:v>125</c:v>
                </c:pt>
                <c:pt idx="8">
                  <c:v>165</c:v>
                </c:pt>
                <c:pt idx="9">
                  <c:v>130</c:v>
                </c:pt>
                <c:pt idx="10">
                  <c:v>110</c:v>
                </c:pt>
                <c:pt idx="11">
                  <c:v>110.3</c:v>
                </c:pt>
                <c:pt idx="12">
                  <c:v>112.8</c:v>
                </c:pt>
                <c:pt idx="13">
                  <c:v>142.5</c:v>
                </c:pt>
              </c:numCache>
            </c:numRef>
          </c:val>
          <c:extLst>
            <c:ext xmlns:c15="http://schemas.microsoft.com/office/drawing/2012/chart" uri="{02D57815-91ED-43cb-92C2-25804820EDAC}">
              <c15:datalabelsRange>
                <c15:f>'Figure - BioD Disbs &amp; Comms'!$R$30:$R$43</c15:f>
                <c15:dlblRangeCache>
                  <c:ptCount val="14"/>
                  <c:pt idx="0">
                    <c:v>584</c:v>
                  </c:pt>
                  <c:pt idx="1">
                    <c:v>462</c:v>
                  </c:pt>
                  <c:pt idx="2">
                    <c:v>579</c:v>
                  </c:pt>
                  <c:pt idx="3">
                    <c:v>478</c:v>
                  </c:pt>
                  <c:pt idx="4">
                    <c:v>838</c:v>
                  </c:pt>
                  <c:pt idx="5">
                    <c:v>565</c:v>
                  </c:pt>
                  <c:pt idx="6">
                    <c:v>474</c:v>
                  </c:pt>
                  <c:pt idx="7">
                    <c:v>826</c:v>
                  </c:pt>
                  <c:pt idx="8">
                    <c:v>1214</c:v>
                  </c:pt>
                  <c:pt idx="9">
                    <c:v>658</c:v>
                  </c:pt>
                  <c:pt idx="10">
                    <c:v>280</c:v>
                  </c:pt>
                  <c:pt idx="11">
                    <c:v>402</c:v>
                  </c:pt>
                  <c:pt idx="12">
                    <c:v>307</c:v>
                  </c:pt>
                  <c:pt idx="13">
                    <c:v>191</c:v>
                  </c:pt>
                </c15:dlblRangeCache>
              </c15:datalabelsRange>
            </c:ext>
            <c:ext xmlns:c16="http://schemas.microsoft.com/office/drawing/2014/chart" uri="{C3380CC4-5D6E-409C-BE32-E72D297353CC}">
              <c16:uniqueId val="{00000011-3011-436B-8DCD-8E750EBD2205}"/>
            </c:ext>
          </c:extLst>
        </c:ser>
        <c:dLbls>
          <c:showLegendKey val="0"/>
          <c:showVal val="0"/>
          <c:showCatName val="0"/>
          <c:showSerName val="0"/>
          <c:showPercent val="0"/>
          <c:showBubbleSize val="0"/>
        </c:dLbls>
        <c:gapWidth val="150"/>
        <c:overlap val="100"/>
        <c:axId val="2114533295"/>
        <c:axId val="2113927295"/>
      </c:barChart>
      <c:lineChart>
        <c:grouping val="standard"/>
        <c:varyColors val="0"/>
        <c:ser>
          <c:idx val="1"/>
          <c:order val="3"/>
          <c:tx>
            <c:strRef>
              <c:f>'Figure - BioD Disbs &amp; Comms'!$S$28</c:f>
              <c:strCache>
                <c:ptCount val="1"/>
                <c:pt idx="0">
                  <c:v>2006-2010 Baseline</c:v>
                </c:pt>
              </c:strCache>
            </c:strRef>
          </c:tx>
          <c:spPr>
            <a:ln w="12700" cap="rnd">
              <a:solidFill>
                <a:schemeClr val="tx1"/>
              </a:solidFill>
              <a:round/>
            </a:ln>
            <a:effectLst/>
          </c:spPr>
          <c:marker>
            <c:symbol val="none"/>
          </c:marker>
          <c:dLbls>
            <c:dLbl>
              <c:idx val="15"/>
              <c:layout>
                <c:manualLayout>
                  <c:x val="-5.4246751815558956E-3"/>
                  <c:y val="-3.2758384985826193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2-3011-436B-8DCD-8E750EBD2205}"/>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ID4096"/>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 - BioD Disbs &amp; Comms'!$N$34:$N$44</c:f>
              <c:numCache>
                <c:formatCode>General</c:formatCode>
                <c:ptCount val="11"/>
                <c:pt idx="0">
                  <c:v>2010</c:v>
                </c:pt>
                <c:pt idx="1">
                  <c:v>2011</c:v>
                </c:pt>
                <c:pt idx="2">
                  <c:v>2012</c:v>
                </c:pt>
                <c:pt idx="3">
                  <c:v>2013</c:v>
                </c:pt>
                <c:pt idx="4">
                  <c:v>2014</c:v>
                </c:pt>
                <c:pt idx="5">
                  <c:v>2015</c:v>
                </c:pt>
                <c:pt idx="6">
                  <c:v>2016</c:v>
                </c:pt>
                <c:pt idx="7">
                  <c:v>2017</c:v>
                </c:pt>
                <c:pt idx="8">
                  <c:v>2018</c:v>
                </c:pt>
                <c:pt idx="9">
                  <c:v>2019</c:v>
                </c:pt>
              </c:numCache>
            </c:numRef>
          </c:cat>
          <c:val>
            <c:numRef>
              <c:f>'Figure - BioD Disbs &amp; Comms'!$S$29:$S$44</c:f>
              <c:numCache>
                <c:formatCode>0</c:formatCode>
                <c:ptCount val="16"/>
                <c:pt idx="0">
                  <c:v>588.33912916599991</c:v>
                </c:pt>
                <c:pt idx="1">
                  <c:v>588.33912916599991</c:v>
                </c:pt>
                <c:pt idx="2">
                  <c:v>588.33912916599991</c:v>
                </c:pt>
                <c:pt idx="3">
                  <c:v>588.33912916599991</c:v>
                </c:pt>
                <c:pt idx="4">
                  <c:v>588.33912916599991</c:v>
                </c:pt>
                <c:pt idx="5">
                  <c:v>588.33912916599991</c:v>
                </c:pt>
                <c:pt idx="6">
                  <c:v>588.33912916599991</c:v>
                </c:pt>
                <c:pt idx="7">
                  <c:v>588.33912916599991</c:v>
                </c:pt>
                <c:pt idx="8">
                  <c:v>588.33912916599991</c:v>
                </c:pt>
                <c:pt idx="9">
                  <c:v>588.33912916599991</c:v>
                </c:pt>
                <c:pt idx="10">
                  <c:v>588.33912916599991</c:v>
                </c:pt>
                <c:pt idx="11">
                  <c:v>588.33912916599991</c:v>
                </c:pt>
                <c:pt idx="12">
                  <c:v>588.33912916599991</c:v>
                </c:pt>
                <c:pt idx="13">
                  <c:v>588.33912916599991</c:v>
                </c:pt>
                <c:pt idx="14">
                  <c:v>588.33912916599991</c:v>
                </c:pt>
                <c:pt idx="15">
                  <c:v>588.33912916599991</c:v>
                </c:pt>
              </c:numCache>
            </c:numRef>
          </c:val>
          <c:smooth val="0"/>
          <c:extLst>
            <c:ext xmlns:c16="http://schemas.microsoft.com/office/drawing/2014/chart" uri="{C3380CC4-5D6E-409C-BE32-E72D297353CC}">
              <c16:uniqueId val="{00000013-3011-436B-8DCD-8E750EBD2205}"/>
            </c:ext>
          </c:extLst>
        </c:ser>
        <c:ser>
          <c:idx val="2"/>
          <c:order val="4"/>
          <c:tx>
            <c:strRef>
              <c:f>'Figure - BioD Disbs &amp; Comms'!$T$28</c:f>
              <c:strCache>
                <c:ptCount val="1"/>
                <c:pt idx="0">
                  <c:v>Doubling of Baseline</c:v>
                </c:pt>
              </c:strCache>
            </c:strRef>
          </c:tx>
          <c:spPr>
            <a:ln w="12700" cap="rnd">
              <a:solidFill>
                <a:schemeClr val="tx1"/>
              </a:solidFill>
              <a:round/>
            </a:ln>
            <a:effectLst/>
          </c:spPr>
          <c:marker>
            <c:symbol val="none"/>
          </c:marker>
          <c:dLbls>
            <c:dLbl>
              <c:idx val="15"/>
              <c:layout>
                <c:manualLayout>
                  <c:x val="-2.8923311394291366E-4"/>
                  <c:y val="-5.9296084354391883E-2"/>
                </c:manualLayout>
              </c:layout>
              <c:tx>
                <c:rich>
                  <a:bodyPr/>
                  <a:lstStyle/>
                  <a:p>
                    <a:r>
                      <a:rPr lang="en-US" dirty="0"/>
                      <a:t>Theoretical </a:t>
                    </a:r>
                    <a:fld id="{29D7E253-1C80-4ECE-B407-823228EC037B}" type="SERIESNAME">
                      <a:rPr lang="en-US" smtClean="0"/>
                      <a:pPr/>
                      <a:t>[SERIES NAME]</a:t>
                    </a:fld>
                    <a:endParaRPr lang="en-US" dirty="0"/>
                  </a:p>
                </c:rich>
              </c:tx>
              <c:showLegendKey val="0"/>
              <c:showVal val="0"/>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3011-436B-8DCD-8E750EBD2205}"/>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ID4096"/>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 - BioD Disbs &amp; Comms'!$N$34:$N$44</c:f>
              <c:numCache>
                <c:formatCode>General</c:formatCode>
                <c:ptCount val="11"/>
                <c:pt idx="0">
                  <c:v>2010</c:v>
                </c:pt>
                <c:pt idx="1">
                  <c:v>2011</c:v>
                </c:pt>
                <c:pt idx="2">
                  <c:v>2012</c:v>
                </c:pt>
                <c:pt idx="3">
                  <c:v>2013</c:v>
                </c:pt>
                <c:pt idx="4">
                  <c:v>2014</c:v>
                </c:pt>
                <c:pt idx="5">
                  <c:v>2015</c:v>
                </c:pt>
                <c:pt idx="6">
                  <c:v>2016</c:v>
                </c:pt>
                <c:pt idx="7">
                  <c:v>2017</c:v>
                </c:pt>
                <c:pt idx="8">
                  <c:v>2018</c:v>
                </c:pt>
                <c:pt idx="9">
                  <c:v>2019</c:v>
                </c:pt>
              </c:numCache>
            </c:numRef>
          </c:cat>
          <c:val>
            <c:numRef>
              <c:f>'Figure - BioD Disbs &amp; Comms'!$T$29:$T$44</c:f>
              <c:numCache>
                <c:formatCode>0</c:formatCode>
                <c:ptCount val="16"/>
                <c:pt idx="0">
                  <c:v>1176.6782583319998</c:v>
                </c:pt>
                <c:pt idx="1">
                  <c:v>1176.6782583319998</c:v>
                </c:pt>
                <c:pt idx="2">
                  <c:v>1176.6782583319998</c:v>
                </c:pt>
                <c:pt idx="3">
                  <c:v>1176.6782583319998</c:v>
                </c:pt>
                <c:pt idx="4">
                  <c:v>1176.6782583319998</c:v>
                </c:pt>
                <c:pt idx="5">
                  <c:v>1176.6782583319998</c:v>
                </c:pt>
                <c:pt idx="6">
                  <c:v>1176.6782583319998</c:v>
                </c:pt>
                <c:pt idx="7">
                  <c:v>1176.6782583319998</c:v>
                </c:pt>
                <c:pt idx="8">
                  <c:v>1176.6782583319998</c:v>
                </c:pt>
                <c:pt idx="9">
                  <c:v>1176.6782583319998</c:v>
                </c:pt>
                <c:pt idx="10">
                  <c:v>1176.6782583319998</c:v>
                </c:pt>
                <c:pt idx="11">
                  <c:v>1176.6782583319998</c:v>
                </c:pt>
                <c:pt idx="12">
                  <c:v>1176.6782583319998</c:v>
                </c:pt>
                <c:pt idx="13">
                  <c:v>1176.6782583319998</c:v>
                </c:pt>
                <c:pt idx="14">
                  <c:v>1176.6782583319998</c:v>
                </c:pt>
                <c:pt idx="15">
                  <c:v>1176.6782583319998</c:v>
                </c:pt>
              </c:numCache>
            </c:numRef>
          </c:val>
          <c:smooth val="0"/>
          <c:extLst>
            <c:ext xmlns:c16="http://schemas.microsoft.com/office/drawing/2014/chart" uri="{C3380CC4-5D6E-409C-BE32-E72D297353CC}">
              <c16:uniqueId val="{00000015-3011-436B-8DCD-8E750EBD2205}"/>
            </c:ext>
          </c:extLst>
        </c:ser>
        <c:dLbls>
          <c:showLegendKey val="0"/>
          <c:showVal val="1"/>
          <c:showCatName val="0"/>
          <c:showSerName val="0"/>
          <c:showPercent val="0"/>
          <c:showBubbleSize val="0"/>
        </c:dLbls>
        <c:marker val="1"/>
        <c:smooth val="0"/>
        <c:axId val="2114533295"/>
        <c:axId val="2113927295"/>
      </c:lineChart>
      <c:catAx>
        <c:axId val="2114533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ID4096"/>
          </a:p>
        </c:txPr>
        <c:crossAx val="2113927295"/>
        <c:crosses val="autoZero"/>
        <c:auto val="1"/>
        <c:lblAlgn val="ctr"/>
        <c:lblOffset val="100"/>
        <c:noMultiLvlLbl val="0"/>
      </c:catAx>
      <c:valAx>
        <c:axId val="2113927295"/>
        <c:scaling>
          <c:orientation val="minMax"/>
        </c:scaling>
        <c:delete val="0"/>
        <c:axPos val="l"/>
        <c:title>
          <c:tx>
            <c:rich>
              <a:bodyPr rot="-540000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DKK Million</a:t>
                </a:r>
              </a:p>
            </c:rich>
          </c:tx>
          <c:overlay val="0"/>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ID4096"/>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ID4096"/>
          </a:p>
        </c:txPr>
        <c:crossAx val="2114533295"/>
        <c:crosses val="autoZero"/>
        <c:crossBetween val="between"/>
      </c:valAx>
      <c:spPr>
        <a:noFill/>
        <a:ln>
          <a:noFill/>
        </a:ln>
        <a:effectLst/>
      </c:spPr>
    </c:plotArea>
    <c:legend>
      <c:legendPos val="b"/>
      <c:legendEntry>
        <c:idx val="3"/>
        <c:delete val="1"/>
      </c:legendEntry>
      <c:legendEntry>
        <c:idx val="4"/>
        <c:delete val="1"/>
      </c:legendEntry>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ID4096"/>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a:noFill/>
    </a:ln>
    <a:effectLst/>
  </c:spPr>
  <c:txPr>
    <a:bodyPr/>
    <a:lstStyle/>
    <a:p>
      <a:pPr>
        <a:defRPr sz="1800">
          <a:solidFill>
            <a:sysClr val="windowText" lastClr="000000"/>
          </a:solidFill>
          <a:latin typeface="Times New Roman" panose="02020603050405020304" pitchFamily="18" charset="0"/>
          <a:cs typeface="Times New Roman" panose="02020603050405020304" pitchFamily="18" charset="0"/>
        </a:defRPr>
      </a:pPr>
      <a:endParaRPr lang="LID4096"/>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Danish ODA as a share of GNI</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'denmark-oda-as-a-share-o'!$B$1</c:f>
              <c:strCache>
                <c:ptCount val="1"/>
                <c:pt idx="0">
                  <c:v>Net ODA flows as a percentage of GNI</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'denmark-oda-as-a-share-o'!$A$2:$A$13</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'denmark-oda-as-a-share-o'!$B$2:$B$13</c:f>
              <c:numCache>
                <c:formatCode>General</c:formatCode>
                <c:ptCount val="12"/>
                <c:pt idx="0">
                  <c:v>0.88039299999999998</c:v>
                </c:pt>
                <c:pt idx="1">
                  <c:v>0.909219</c:v>
                </c:pt>
                <c:pt idx="2">
                  <c:v>0.85211800000000004</c:v>
                </c:pt>
                <c:pt idx="3">
                  <c:v>0.82999699999999998</c:v>
                </c:pt>
                <c:pt idx="4">
                  <c:v>0.85183500000000001</c:v>
                </c:pt>
                <c:pt idx="5">
                  <c:v>0.85600600000000004</c:v>
                </c:pt>
                <c:pt idx="6">
                  <c:v>0.84736900000000004</c:v>
                </c:pt>
                <c:pt idx="7">
                  <c:v>0.75202899999999995</c:v>
                </c:pt>
                <c:pt idx="8">
                  <c:v>0.73744900000000002</c:v>
                </c:pt>
                <c:pt idx="9">
                  <c:v>0.71848100000000004</c:v>
                </c:pt>
                <c:pt idx="10">
                  <c:v>0.71687199999999995</c:v>
                </c:pt>
                <c:pt idx="11">
                  <c:v>0.72975299999999999</c:v>
                </c:pt>
              </c:numCache>
            </c:numRef>
          </c:val>
          <c:smooth val="0"/>
          <c:extLst>
            <c:ext xmlns:c16="http://schemas.microsoft.com/office/drawing/2014/chart" uri="{C3380CC4-5D6E-409C-BE32-E72D297353CC}">
              <c16:uniqueId val="{00000000-DAED-4780-BBE9-ED9436971625}"/>
            </c:ext>
          </c:extLst>
        </c:ser>
        <c:ser>
          <c:idx val="1"/>
          <c:order val="1"/>
          <c:tx>
            <c:strRef>
              <c:f>'denmark-oda-as-a-share-o'!$C$1</c:f>
              <c:strCache>
                <c:ptCount val="1"/>
                <c:pt idx="0">
                  <c:v>ODA grant equivalent as a percentage of GNI</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cat>
            <c:numRef>
              <c:f>'denmark-oda-as-a-share-o'!$A$2:$A$13</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'denmark-oda-as-a-share-o'!$C$2:$C$13</c:f>
              <c:numCache>
                <c:formatCode>General</c:formatCode>
                <c:ptCount val="12"/>
              </c:numCache>
            </c:numRef>
          </c:val>
          <c:smooth val="0"/>
          <c:extLst>
            <c:ext xmlns:c16="http://schemas.microsoft.com/office/drawing/2014/chart" uri="{C3380CC4-5D6E-409C-BE32-E72D297353CC}">
              <c16:uniqueId val="{00000001-DAED-4780-BBE9-ED9436971625}"/>
            </c:ext>
          </c:extLst>
        </c:ser>
        <c:dLbls>
          <c:showLegendKey val="0"/>
          <c:showVal val="0"/>
          <c:showCatName val="0"/>
          <c:showSerName val="0"/>
          <c:showPercent val="0"/>
          <c:showBubbleSize val="0"/>
        </c:dLbls>
        <c:marker val="1"/>
        <c:smooth val="0"/>
        <c:axId val="129032496"/>
        <c:axId val="129031248"/>
      </c:lineChart>
      <c:catAx>
        <c:axId val="129032496"/>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LID4096"/>
          </a:p>
        </c:txPr>
        <c:crossAx val="129031248"/>
        <c:crosses val="autoZero"/>
        <c:auto val="1"/>
        <c:lblAlgn val="ctr"/>
        <c:lblOffset val="100"/>
        <c:noMultiLvlLbl val="0"/>
      </c:catAx>
      <c:valAx>
        <c:axId val="129031248"/>
        <c:scaling>
          <c:orientation val="minMax"/>
          <c:max val="1"/>
          <c:min val="0.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 share of GNI</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LID4096"/>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LID4096"/>
          </a:p>
        </c:txPr>
        <c:crossAx val="129032496"/>
        <c:crosses val="autoZero"/>
        <c:crossBetween val="between"/>
        <c:majorUnit val="0.1"/>
      </c:valAx>
      <c:spPr>
        <a:noFill/>
        <a:ln>
          <a:noFill/>
        </a:ln>
        <a:effectLst/>
      </c:spPr>
    </c:plotArea>
    <c:plotVisOnly val="1"/>
    <c:dispBlanksAs val="gap"/>
    <c:showDLblsOverMax val="0"/>
  </c:chart>
  <c:spPr>
    <a:solidFill>
      <a:schemeClr val="bg1"/>
    </a:solidFill>
    <a:ln>
      <a:solidFill>
        <a:schemeClr val="tx1"/>
      </a:solidFill>
    </a:ln>
    <a:effectLst/>
  </c:spPr>
  <c:txPr>
    <a:bodyPr/>
    <a:lstStyle/>
    <a:p>
      <a:pPr>
        <a:defRPr sz="1200"/>
      </a:pPr>
      <a:endParaRPr lang="LID4096"/>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Sheet1!$B$46</c:f>
              <c:strCache>
                <c:ptCount val="1"/>
                <c:pt idx="0">
                  <c:v>2006-10 baseline (USD millions) </c:v>
                </c:pt>
              </c:strCache>
            </c:strRef>
          </c:tx>
          <c:spPr>
            <a:solidFill>
              <a:schemeClr val="accent1"/>
            </a:solidFill>
            <a:ln>
              <a:noFill/>
            </a:ln>
            <a:effectLst/>
          </c:spPr>
          <c:invertIfNegative val="0"/>
          <c:cat>
            <c:strRef>
              <c:f>Sheet1!$A$47:$A$58</c:f>
              <c:strCache>
                <c:ptCount val="12"/>
                <c:pt idx="0">
                  <c:v>Canada</c:v>
                </c:pt>
                <c:pt idx="1">
                  <c:v>Denmark</c:v>
                </c:pt>
                <c:pt idx="2">
                  <c:v>European Union</c:v>
                </c:pt>
                <c:pt idx="3">
                  <c:v>France</c:v>
                </c:pt>
                <c:pt idx="4">
                  <c:v>Germany</c:v>
                </c:pt>
                <c:pt idx="5">
                  <c:v>Japan</c:v>
                </c:pt>
                <c:pt idx="6">
                  <c:v>Netherlands</c:v>
                </c:pt>
                <c:pt idx="7">
                  <c:v>Norway</c:v>
                </c:pt>
                <c:pt idx="8">
                  <c:v>Spain</c:v>
                </c:pt>
                <c:pt idx="9">
                  <c:v>Sweden</c:v>
                </c:pt>
                <c:pt idx="10">
                  <c:v>Switzerland</c:v>
                </c:pt>
                <c:pt idx="11">
                  <c:v>United Kingdom</c:v>
                </c:pt>
              </c:strCache>
            </c:strRef>
          </c:cat>
          <c:val>
            <c:numRef>
              <c:f>Sheet1!$B$47:$B$58</c:f>
              <c:numCache>
                <c:formatCode>#,##0</c:formatCode>
                <c:ptCount val="12"/>
                <c:pt idx="0">
                  <c:v>77.16</c:v>
                </c:pt>
                <c:pt idx="1">
                  <c:v>107</c:v>
                </c:pt>
                <c:pt idx="2">
                  <c:v>235.41399999999999</c:v>
                </c:pt>
                <c:pt idx="3">
                  <c:v>144.392</c:v>
                </c:pt>
                <c:pt idx="4">
                  <c:v>266.815</c:v>
                </c:pt>
                <c:pt idx="5">
                  <c:v>1239.2080000000001</c:v>
                </c:pt>
                <c:pt idx="6">
                  <c:v>143.44499999999999</c:v>
                </c:pt>
                <c:pt idx="7">
                  <c:v>117.863</c:v>
                </c:pt>
                <c:pt idx="8">
                  <c:v>69.409000000000006</c:v>
                </c:pt>
                <c:pt idx="9">
                  <c:v>74.171999999999997</c:v>
                </c:pt>
                <c:pt idx="10">
                  <c:v>49.331000000000003</c:v>
                </c:pt>
                <c:pt idx="11">
                  <c:v>133.55799999999999</c:v>
                </c:pt>
              </c:numCache>
            </c:numRef>
          </c:val>
          <c:extLst>
            <c:ext xmlns:c16="http://schemas.microsoft.com/office/drawing/2014/chart" uri="{C3380CC4-5D6E-409C-BE32-E72D297353CC}">
              <c16:uniqueId val="{00000000-60A9-4D77-B63A-A35E866C4292}"/>
            </c:ext>
          </c:extLst>
        </c:ser>
        <c:ser>
          <c:idx val="1"/>
          <c:order val="1"/>
          <c:tx>
            <c:strRef>
              <c:f>Sheet1!$C$46</c:f>
              <c:strCache>
                <c:ptCount val="1"/>
                <c:pt idx="0">
                  <c:v>2015 reported (Current USD millions)</c:v>
                </c:pt>
              </c:strCache>
            </c:strRef>
          </c:tx>
          <c:spPr>
            <a:solidFill>
              <a:schemeClr val="accent2"/>
            </a:solidFill>
            <a:ln>
              <a:noFill/>
            </a:ln>
            <a:effectLst/>
          </c:spPr>
          <c:invertIfNegative val="0"/>
          <c:dLbls>
            <c:dLbl>
              <c:idx val="0"/>
              <c:tx>
                <c:rich>
                  <a:bodyPr/>
                  <a:lstStyle/>
                  <a:p>
                    <a:fld id="{3E3594B5-4918-4EFD-92B4-70CCB9D9535F}"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60A9-4D77-B63A-A35E866C4292}"/>
                </c:ext>
              </c:extLst>
            </c:dLbl>
            <c:dLbl>
              <c:idx val="1"/>
              <c:tx>
                <c:rich>
                  <a:bodyPr/>
                  <a:lstStyle/>
                  <a:p>
                    <a:fld id="{51411577-49BA-4661-BFE4-615D079E84A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0A9-4D77-B63A-A35E866C4292}"/>
                </c:ext>
              </c:extLst>
            </c:dLbl>
            <c:dLbl>
              <c:idx val="2"/>
              <c:tx>
                <c:rich>
                  <a:bodyPr/>
                  <a:lstStyle/>
                  <a:p>
                    <a:fld id="{FDC6574B-085E-4265-B72A-984960DAB76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0A9-4D77-B63A-A35E866C4292}"/>
                </c:ext>
              </c:extLst>
            </c:dLbl>
            <c:dLbl>
              <c:idx val="3"/>
              <c:tx>
                <c:rich>
                  <a:bodyPr/>
                  <a:lstStyle/>
                  <a:p>
                    <a:fld id="{73983261-526B-454A-A12F-C59EDFACEF5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0A9-4D77-B63A-A35E866C4292}"/>
                </c:ext>
              </c:extLst>
            </c:dLbl>
            <c:dLbl>
              <c:idx val="4"/>
              <c:tx>
                <c:rich>
                  <a:bodyPr/>
                  <a:lstStyle/>
                  <a:p>
                    <a:fld id="{EB902C6F-8C8A-4C50-A8AA-11C77FD05CB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0A9-4D77-B63A-A35E866C4292}"/>
                </c:ext>
              </c:extLst>
            </c:dLbl>
            <c:dLbl>
              <c:idx val="5"/>
              <c:tx>
                <c:rich>
                  <a:bodyPr/>
                  <a:lstStyle/>
                  <a:p>
                    <a:fld id="{4D7F0FBF-01CF-43EF-9EB0-08970FEE35E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60A9-4D77-B63A-A35E866C4292}"/>
                </c:ext>
              </c:extLst>
            </c:dLbl>
            <c:dLbl>
              <c:idx val="6"/>
              <c:tx>
                <c:rich>
                  <a:bodyPr/>
                  <a:lstStyle/>
                  <a:p>
                    <a:fld id="{22EE39C4-5C52-4182-BA1C-448CDCF2243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60A9-4D77-B63A-A35E866C4292}"/>
                </c:ext>
              </c:extLst>
            </c:dLbl>
            <c:dLbl>
              <c:idx val="7"/>
              <c:tx>
                <c:rich>
                  <a:bodyPr/>
                  <a:lstStyle/>
                  <a:p>
                    <a:fld id="{A1CAFE3F-A38F-41BC-9167-F9CD8BF4D7A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60A9-4D77-B63A-A35E866C4292}"/>
                </c:ext>
              </c:extLst>
            </c:dLbl>
            <c:dLbl>
              <c:idx val="8"/>
              <c:tx>
                <c:rich>
                  <a:bodyPr/>
                  <a:lstStyle/>
                  <a:p>
                    <a:fld id="{433D72C4-3961-4898-85D2-6424D224FE4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60A9-4D77-B63A-A35E866C4292}"/>
                </c:ext>
              </c:extLst>
            </c:dLbl>
            <c:dLbl>
              <c:idx val="9"/>
              <c:tx>
                <c:rich>
                  <a:bodyPr/>
                  <a:lstStyle/>
                  <a:p>
                    <a:fld id="{2AF3EA2F-1FAD-497C-B0BC-A31C8BD788A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60A9-4D77-B63A-A35E866C4292}"/>
                </c:ext>
              </c:extLst>
            </c:dLbl>
            <c:dLbl>
              <c:idx val="10"/>
              <c:tx>
                <c:rich>
                  <a:bodyPr/>
                  <a:lstStyle/>
                  <a:p>
                    <a:fld id="{2467317F-1D51-4171-A3A6-989702FF71F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60A9-4D77-B63A-A35E866C4292}"/>
                </c:ext>
              </c:extLst>
            </c:dLbl>
            <c:dLbl>
              <c:idx val="11"/>
              <c:tx>
                <c:rich>
                  <a:bodyPr/>
                  <a:lstStyle/>
                  <a:p>
                    <a:fld id="{70DB0FFB-CE90-455D-BC49-B99B297D651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60A9-4D77-B63A-A35E866C4292}"/>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LID4096"/>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Sheet1!$A$47:$A$58</c:f>
              <c:strCache>
                <c:ptCount val="12"/>
                <c:pt idx="0">
                  <c:v>Canada</c:v>
                </c:pt>
                <c:pt idx="1">
                  <c:v>Denmark</c:v>
                </c:pt>
                <c:pt idx="2">
                  <c:v>European Union</c:v>
                </c:pt>
                <c:pt idx="3">
                  <c:v>France</c:v>
                </c:pt>
                <c:pt idx="4">
                  <c:v>Germany</c:v>
                </c:pt>
                <c:pt idx="5">
                  <c:v>Japan</c:v>
                </c:pt>
                <c:pt idx="6">
                  <c:v>Netherlands</c:v>
                </c:pt>
                <c:pt idx="7">
                  <c:v>Norway</c:v>
                </c:pt>
                <c:pt idx="8">
                  <c:v>Spain</c:v>
                </c:pt>
                <c:pt idx="9">
                  <c:v>Sweden</c:v>
                </c:pt>
                <c:pt idx="10">
                  <c:v>Switzerland</c:v>
                </c:pt>
                <c:pt idx="11">
                  <c:v>United Kingdom</c:v>
                </c:pt>
              </c:strCache>
            </c:strRef>
          </c:cat>
          <c:val>
            <c:numRef>
              <c:f>Sheet1!$C$47:$C$58</c:f>
              <c:numCache>
                <c:formatCode>#,##0</c:formatCode>
                <c:ptCount val="12"/>
                <c:pt idx="0">
                  <c:v>94.192999999999998</c:v>
                </c:pt>
                <c:pt idx="1">
                  <c:v>97.665999999999997</c:v>
                </c:pt>
                <c:pt idx="2">
                  <c:v>406.09100000000001</c:v>
                </c:pt>
                <c:pt idx="3">
                  <c:v>333.96300000000002</c:v>
                </c:pt>
                <c:pt idx="4">
                  <c:v>598.56700000000001</c:v>
                </c:pt>
                <c:pt idx="5">
                  <c:v>1863.99</c:v>
                </c:pt>
                <c:pt idx="6">
                  <c:v>56.741999999999997</c:v>
                </c:pt>
                <c:pt idx="7">
                  <c:v>413.11099999999999</c:v>
                </c:pt>
                <c:pt idx="8">
                  <c:v>28.02</c:v>
                </c:pt>
                <c:pt idx="9">
                  <c:v>109.58799999999999</c:v>
                </c:pt>
                <c:pt idx="10">
                  <c:v>74.3</c:v>
                </c:pt>
                <c:pt idx="11">
                  <c:v>279.33100000000002</c:v>
                </c:pt>
              </c:numCache>
            </c:numRef>
          </c:val>
          <c:extLst>
            <c:ext xmlns:c15="http://schemas.microsoft.com/office/drawing/2012/chart" uri="{02D57815-91ED-43cb-92C2-25804820EDAC}">
              <c15:datalabelsRange>
                <c15:f>Sheet1!$D$47:$D$58</c15:f>
                <c15:dlblRangeCache>
                  <c:ptCount val="12"/>
                  <c:pt idx="0">
                    <c:v>1.2</c:v>
                  </c:pt>
                  <c:pt idx="1">
                    <c:v>0.9</c:v>
                  </c:pt>
                  <c:pt idx="2">
                    <c:v>1.7</c:v>
                  </c:pt>
                  <c:pt idx="3">
                    <c:v>2.3</c:v>
                  </c:pt>
                  <c:pt idx="4">
                    <c:v>2.2</c:v>
                  </c:pt>
                  <c:pt idx="5">
                    <c:v>1.5</c:v>
                  </c:pt>
                  <c:pt idx="6">
                    <c:v>0.4</c:v>
                  </c:pt>
                  <c:pt idx="7">
                    <c:v>3.5</c:v>
                  </c:pt>
                  <c:pt idx="8">
                    <c:v>0.4</c:v>
                  </c:pt>
                  <c:pt idx="9">
                    <c:v>1.5</c:v>
                  </c:pt>
                  <c:pt idx="10">
                    <c:v>1.5</c:v>
                  </c:pt>
                  <c:pt idx="11">
                    <c:v>2.1</c:v>
                  </c:pt>
                </c15:dlblRangeCache>
              </c15:datalabelsRange>
            </c:ext>
            <c:ext xmlns:c16="http://schemas.microsoft.com/office/drawing/2014/chart" uri="{C3380CC4-5D6E-409C-BE32-E72D297353CC}">
              <c16:uniqueId val="{0000000D-60A9-4D77-B63A-A35E866C4292}"/>
            </c:ext>
          </c:extLst>
        </c:ser>
        <c:dLbls>
          <c:showLegendKey val="0"/>
          <c:showVal val="0"/>
          <c:showCatName val="0"/>
          <c:showSerName val="0"/>
          <c:showPercent val="0"/>
          <c:showBubbleSize val="0"/>
        </c:dLbls>
        <c:gapWidth val="219"/>
        <c:overlap val="-27"/>
        <c:axId val="2014537952"/>
        <c:axId val="2014942176"/>
      </c:barChart>
      <c:catAx>
        <c:axId val="201453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LID4096"/>
          </a:p>
        </c:txPr>
        <c:crossAx val="2014942176"/>
        <c:crosses val="autoZero"/>
        <c:auto val="1"/>
        <c:lblAlgn val="ctr"/>
        <c:lblOffset val="100"/>
        <c:noMultiLvlLbl val="0"/>
      </c:catAx>
      <c:valAx>
        <c:axId val="20149421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USD Millions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LID4096"/>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LID4096"/>
          </a:p>
        </c:txPr>
        <c:crossAx val="2014537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a:noFill/>
    </a:ln>
    <a:effectLst/>
  </c:spPr>
  <c:txPr>
    <a:bodyPr/>
    <a:lstStyle/>
    <a:p>
      <a:pPr>
        <a:defRPr sz="1800"/>
      </a:pPr>
      <a:endParaRPr lang="LID4096"/>
    </a:p>
  </c:txPr>
  <c:externalData r:id="rId4">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2212AA-B94E-4312-82B7-68FAE760AB1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BAC5F271-7882-49D4-914B-65B329C8AE10}">
      <dgm:prSet phldrT="[Text]" custT="1"/>
      <dgm:spPr/>
      <dgm:t>
        <a:bodyPr/>
        <a:lstStyle/>
        <a:p>
          <a:pPr algn="ctr"/>
          <a:r>
            <a:rPr lang="en-DK" sz="3600" b="1"/>
            <a:t>The Aichi Targets (2011-20)</a:t>
          </a:r>
          <a:endParaRPr lang="en-GB" sz="3600" b="1" dirty="0"/>
        </a:p>
      </dgm:t>
    </dgm:pt>
    <dgm:pt modelId="{86FC0B0B-42C0-4830-930A-E6DEC85637F3}" type="parTrans" cxnId="{57280B67-4442-4BA3-A32B-9A1923C00AA1}">
      <dgm:prSet/>
      <dgm:spPr/>
      <dgm:t>
        <a:bodyPr/>
        <a:lstStyle/>
        <a:p>
          <a:pPr algn="ctr"/>
          <a:endParaRPr lang="en-GB" sz="1800"/>
        </a:p>
      </dgm:t>
    </dgm:pt>
    <dgm:pt modelId="{ECC6A29A-5772-458A-930F-856313ECAE7F}" type="sibTrans" cxnId="{57280B67-4442-4BA3-A32B-9A1923C00AA1}">
      <dgm:prSet custT="1"/>
      <dgm:spPr/>
      <dgm:t>
        <a:bodyPr/>
        <a:lstStyle/>
        <a:p>
          <a:pPr algn="ctr"/>
          <a:endParaRPr lang="en-GB" sz="2800"/>
        </a:p>
      </dgm:t>
    </dgm:pt>
    <dgm:pt modelId="{614A84D8-67FE-4368-946F-DCB8EC101191}">
      <dgm:prSet phldrT="[Text]" custT="1"/>
      <dgm:spPr/>
      <dgm:t>
        <a:bodyPr/>
        <a:lstStyle/>
        <a:p>
          <a:pPr algn="ctr"/>
          <a:r>
            <a:rPr lang="en-DK" sz="2800" b="1" dirty="0"/>
            <a:t>Strategic Goal E</a:t>
          </a:r>
          <a:r>
            <a:rPr lang="en-DK" sz="2000" dirty="0"/>
            <a:t>: </a:t>
          </a:r>
          <a:r>
            <a:rPr lang="en-GB" sz="2000" dirty="0">
              <a:solidFill>
                <a:schemeClr val="bg1"/>
              </a:solidFill>
            </a:rPr>
            <a:t>Enhance implementation through participatory planning, knowledge management and capacity building</a:t>
          </a:r>
        </a:p>
      </dgm:t>
    </dgm:pt>
    <dgm:pt modelId="{3E82C780-C1F1-4AC7-96C6-1028E36AC6A9}" type="parTrans" cxnId="{0FF2603A-1243-41BF-9844-B01A2DE70CDA}">
      <dgm:prSet/>
      <dgm:spPr/>
      <dgm:t>
        <a:bodyPr/>
        <a:lstStyle/>
        <a:p>
          <a:pPr algn="ctr"/>
          <a:endParaRPr lang="en-GB" sz="1800"/>
        </a:p>
      </dgm:t>
    </dgm:pt>
    <dgm:pt modelId="{CDFEBA8A-79DD-4FAB-A946-F6F745481DD6}" type="sibTrans" cxnId="{0FF2603A-1243-41BF-9844-B01A2DE70CDA}">
      <dgm:prSet custT="1"/>
      <dgm:spPr/>
      <dgm:t>
        <a:bodyPr/>
        <a:lstStyle/>
        <a:p>
          <a:pPr algn="ctr"/>
          <a:endParaRPr lang="en-GB" sz="2800"/>
        </a:p>
      </dgm:t>
    </dgm:pt>
    <dgm:pt modelId="{53DBBCA1-44DF-4988-A275-840758203A1E}">
      <dgm:prSet phldrT="[Text]" custT="1"/>
      <dgm:spPr/>
      <dgm:t>
        <a:bodyPr/>
        <a:lstStyle/>
        <a:p>
          <a:pPr algn="ctr"/>
          <a:r>
            <a:rPr lang="en-GB" sz="2800" b="1"/>
            <a:t>T</a:t>
          </a:r>
          <a:r>
            <a:rPr lang="en-DK" sz="2800" b="1"/>
            <a:t>a</a:t>
          </a:r>
          <a:r>
            <a:rPr lang="en-GB" sz="2800" b="1"/>
            <a:t>r</a:t>
          </a:r>
          <a:r>
            <a:rPr lang="en-DK" sz="2800" b="1"/>
            <a:t>g</a:t>
          </a:r>
          <a:r>
            <a:rPr lang="en-GB" sz="2800" b="1"/>
            <a:t>e</a:t>
          </a:r>
          <a:r>
            <a:rPr lang="en-DK" sz="2800" b="1"/>
            <a:t>t 20</a:t>
          </a:r>
          <a:r>
            <a:rPr lang="en-DK" sz="2800"/>
            <a:t>: </a:t>
          </a:r>
          <a:r>
            <a:rPr lang="en-GB" sz="2000"/>
            <a:t>M</a:t>
          </a:r>
          <a:r>
            <a:rPr lang="en-DK" sz="2000"/>
            <a:t>o</a:t>
          </a:r>
          <a:r>
            <a:rPr lang="en-GB" sz="2000"/>
            <a:t>b</a:t>
          </a:r>
          <a:r>
            <a:rPr lang="en-DK" sz="2000"/>
            <a:t>i</a:t>
          </a:r>
          <a:r>
            <a:rPr lang="en-GB" sz="2000"/>
            <a:t>l</a:t>
          </a:r>
          <a:r>
            <a:rPr lang="en-DK" sz="2000"/>
            <a:t>i</a:t>
          </a:r>
          <a:r>
            <a:rPr lang="en-GB" sz="2000"/>
            <a:t>z</a:t>
          </a:r>
          <a:r>
            <a:rPr lang="en-DK" sz="2000"/>
            <a:t>i</a:t>
          </a:r>
          <a:r>
            <a:rPr lang="en-GB" sz="2000"/>
            <a:t>n</a:t>
          </a:r>
          <a:r>
            <a:rPr lang="en-DK" sz="2000"/>
            <a:t>g </a:t>
          </a:r>
          <a:r>
            <a:rPr lang="en-GB" sz="2000"/>
            <a:t>R</a:t>
          </a:r>
          <a:r>
            <a:rPr lang="en-DK" sz="2000"/>
            <a:t>e</a:t>
          </a:r>
          <a:r>
            <a:rPr lang="en-GB" sz="2000"/>
            <a:t>s</a:t>
          </a:r>
          <a:r>
            <a:rPr lang="en-DK" sz="2000"/>
            <a:t>o</a:t>
          </a:r>
          <a:r>
            <a:rPr lang="en-GB" sz="2000"/>
            <a:t>u</a:t>
          </a:r>
          <a:r>
            <a:rPr lang="en-DK" sz="2000"/>
            <a:t>r</a:t>
          </a:r>
          <a:r>
            <a:rPr lang="en-GB" sz="2000"/>
            <a:t>c</a:t>
          </a:r>
          <a:r>
            <a:rPr lang="en-DK" sz="2000"/>
            <a:t>e</a:t>
          </a:r>
          <a:r>
            <a:rPr lang="en-GB" sz="2000"/>
            <a:t>s</a:t>
          </a:r>
          <a:r>
            <a:rPr lang="en-DK" sz="2000"/>
            <a:t> </a:t>
          </a:r>
          <a:r>
            <a:rPr lang="en-GB" sz="2000"/>
            <a:t>f</a:t>
          </a:r>
          <a:r>
            <a:rPr lang="en-DK" sz="2000"/>
            <a:t>r</a:t>
          </a:r>
          <a:r>
            <a:rPr lang="en-GB" sz="2000"/>
            <a:t>o</a:t>
          </a:r>
          <a:r>
            <a:rPr lang="en-DK" sz="2000"/>
            <a:t>m </a:t>
          </a:r>
          <a:r>
            <a:rPr lang="en-GB" sz="2000"/>
            <a:t>a</a:t>
          </a:r>
          <a:r>
            <a:rPr lang="en-DK" sz="2000"/>
            <a:t>l</a:t>
          </a:r>
          <a:r>
            <a:rPr lang="en-GB" sz="2000"/>
            <a:t>l</a:t>
          </a:r>
          <a:r>
            <a:rPr lang="en-DK" sz="2000"/>
            <a:t> </a:t>
          </a:r>
          <a:r>
            <a:rPr lang="en-GB" sz="2000"/>
            <a:t>S</a:t>
          </a:r>
          <a:r>
            <a:rPr lang="en-DK" sz="2000"/>
            <a:t>o</a:t>
          </a:r>
          <a:r>
            <a:rPr lang="en-GB" sz="2000"/>
            <a:t>u</a:t>
          </a:r>
          <a:r>
            <a:rPr lang="en-DK" sz="2000"/>
            <a:t>r</a:t>
          </a:r>
          <a:r>
            <a:rPr lang="en-GB" sz="2000"/>
            <a:t>c</a:t>
          </a:r>
          <a:r>
            <a:rPr lang="en-DK" sz="2000"/>
            <a:t>e</a:t>
          </a:r>
          <a:r>
            <a:rPr lang="en-GB" sz="2000"/>
            <a:t>s</a:t>
          </a:r>
          <a:endParaRPr lang="en-GB" sz="2000" dirty="0"/>
        </a:p>
      </dgm:t>
    </dgm:pt>
    <dgm:pt modelId="{30AF8A02-F3AC-479C-A8EF-FDEBC226BC59}" type="parTrans" cxnId="{10323560-3CB1-4C75-B7C0-57D27BB406A8}">
      <dgm:prSet/>
      <dgm:spPr/>
      <dgm:t>
        <a:bodyPr/>
        <a:lstStyle/>
        <a:p>
          <a:pPr algn="ctr"/>
          <a:endParaRPr lang="en-GB" sz="1800"/>
        </a:p>
      </dgm:t>
    </dgm:pt>
    <dgm:pt modelId="{23D7899F-BF97-4C92-968A-0B1077F1951F}" type="sibTrans" cxnId="{10323560-3CB1-4C75-B7C0-57D27BB406A8}">
      <dgm:prSet custT="1"/>
      <dgm:spPr/>
      <dgm:t>
        <a:bodyPr/>
        <a:lstStyle/>
        <a:p>
          <a:pPr algn="ctr"/>
          <a:endParaRPr lang="en-GB" sz="2800"/>
        </a:p>
      </dgm:t>
    </dgm:pt>
    <dgm:pt modelId="{819C46BF-68D3-487D-9F40-98FC75635CDA}">
      <dgm:prSet phldrT="[Text]" custT="1"/>
      <dgm:spPr/>
      <dgm:t>
        <a:bodyPr/>
        <a:lstStyle/>
        <a:p>
          <a:pPr algn="ctr"/>
          <a:r>
            <a:rPr lang="en-DK" sz="2800" b="1" dirty="0"/>
            <a:t>Target Element 20a</a:t>
          </a:r>
          <a:r>
            <a:rPr lang="en-DK" sz="2800" dirty="0"/>
            <a:t>: </a:t>
          </a:r>
          <a:r>
            <a:rPr lang="en-DK" sz="2000" dirty="0"/>
            <a:t>Double international finance flows by 2015 (and at least maintain this to 2020), compared to the 2006-10 average</a:t>
          </a:r>
          <a:endParaRPr lang="en-GB" sz="2000" dirty="0"/>
        </a:p>
      </dgm:t>
    </dgm:pt>
    <dgm:pt modelId="{D6847D75-AC72-484E-82A7-1B9B39D4FCB2}" type="parTrans" cxnId="{69E6044A-9FF6-44F2-8E62-7B6FF1F0A54B}">
      <dgm:prSet/>
      <dgm:spPr/>
      <dgm:t>
        <a:bodyPr/>
        <a:lstStyle/>
        <a:p>
          <a:pPr algn="ctr"/>
          <a:endParaRPr lang="en-GB" sz="1800"/>
        </a:p>
      </dgm:t>
    </dgm:pt>
    <dgm:pt modelId="{3DFA18A7-C7FB-44C7-8A0F-41E46983D5D8}" type="sibTrans" cxnId="{69E6044A-9FF6-44F2-8E62-7B6FF1F0A54B}">
      <dgm:prSet/>
      <dgm:spPr/>
      <dgm:t>
        <a:bodyPr/>
        <a:lstStyle/>
        <a:p>
          <a:pPr algn="ctr"/>
          <a:endParaRPr lang="en-GB" sz="1800"/>
        </a:p>
      </dgm:t>
    </dgm:pt>
    <dgm:pt modelId="{E31F6A60-D70A-4676-B5AA-DCC4CCF19611}" type="pres">
      <dgm:prSet presAssocID="{832212AA-B94E-4312-82B7-68FAE760AB1C}" presName="outerComposite" presStyleCnt="0">
        <dgm:presLayoutVars>
          <dgm:chMax val="5"/>
          <dgm:dir/>
          <dgm:resizeHandles val="exact"/>
        </dgm:presLayoutVars>
      </dgm:prSet>
      <dgm:spPr/>
    </dgm:pt>
    <dgm:pt modelId="{9D3EA6B4-3A75-44C1-9DEF-686DAE891408}" type="pres">
      <dgm:prSet presAssocID="{832212AA-B94E-4312-82B7-68FAE760AB1C}" presName="dummyMaxCanvas" presStyleCnt="0">
        <dgm:presLayoutVars/>
      </dgm:prSet>
      <dgm:spPr/>
    </dgm:pt>
    <dgm:pt modelId="{3C166C6B-33DB-4127-A63B-13BC74BDB790}" type="pres">
      <dgm:prSet presAssocID="{832212AA-B94E-4312-82B7-68FAE760AB1C}" presName="FourNodes_1" presStyleLbl="node1" presStyleIdx="0" presStyleCnt="4" custScaleX="115812" custScaleY="73095" custLinFactNeighborX="5360" custLinFactNeighborY="-1108">
        <dgm:presLayoutVars>
          <dgm:bulletEnabled val="1"/>
        </dgm:presLayoutVars>
      </dgm:prSet>
      <dgm:spPr/>
    </dgm:pt>
    <dgm:pt modelId="{59728BBF-09EA-429C-8F66-C8C42B24A5A8}" type="pres">
      <dgm:prSet presAssocID="{832212AA-B94E-4312-82B7-68FAE760AB1C}" presName="FourNodes_2" presStyleLbl="node1" presStyleIdx="1" presStyleCnt="4" custScaleX="113331" custLinFactNeighborX="-284" custLinFactNeighborY="-19826">
        <dgm:presLayoutVars>
          <dgm:bulletEnabled val="1"/>
        </dgm:presLayoutVars>
      </dgm:prSet>
      <dgm:spPr/>
    </dgm:pt>
    <dgm:pt modelId="{A9E6D785-06FD-498F-B1CA-E79E3278D73B}" type="pres">
      <dgm:prSet presAssocID="{832212AA-B94E-4312-82B7-68FAE760AB1C}" presName="FourNodes_3" presStyleLbl="node1" presStyleIdx="2" presStyleCnt="4" custScaleX="104587" custLinFactNeighborX="-680" custLinFactNeighborY="-19826">
        <dgm:presLayoutVars>
          <dgm:bulletEnabled val="1"/>
        </dgm:presLayoutVars>
      </dgm:prSet>
      <dgm:spPr/>
    </dgm:pt>
    <dgm:pt modelId="{514A2E7D-F8D3-4845-80E3-C19ABF7DA535}" type="pres">
      <dgm:prSet presAssocID="{832212AA-B94E-4312-82B7-68FAE760AB1C}" presName="FourNodes_4" presStyleLbl="node1" presStyleIdx="3" presStyleCnt="4" custScaleX="94680" custScaleY="121199" custLinFactNeighborX="-1293" custLinFactNeighborY="-14870">
        <dgm:presLayoutVars>
          <dgm:bulletEnabled val="1"/>
        </dgm:presLayoutVars>
      </dgm:prSet>
      <dgm:spPr/>
    </dgm:pt>
    <dgm:pt modelId="{A33F7B32-B46D-45BE-9ABF-F0AA5B75E26D}" type="pres">
      <dgm:prSet presAssocID="{832212AA-B94E-4312-82B7-68FAE760AB1C}" presName="FourConn_1-2" presStyleLbl="fgAccFollowNode1" presStyleIdx="0" presStyleCnt="3">
        <dgm:presLayoutVars>
          <dgm:bulletEnabled val="1"/>
        </dgm:presLayoutVars>
      </dgm:prSet>
      <dgm:spPr/>
    </dgm:pt>
    <dgm:pt modelId="{9C9FBB05-3E89-42F2-98F5-1DF0B85CA1F4}" type="pres">
      <dgm:prSet presAssocID="{832212AA-B94E-4312-82B7-68FAE760AB1C}" presName="FourConn_2-3" presStyleLbl="fgAccFollowNode1" presStyleIdx="1" presStyleCnt="3">
        <dgm:presLayoutVars>
          <dgm:bulletEnabled val="1"/>
        </dgm:presLayoutVars>
      </dgm:prSet>
      <dgm:spPr/>
    </dgm:pt>
    <dgm:pt modelId="{6B6CA8DF-92F6-4C2D-8B94-7D7212CB3D2E}" type="pres">
      <dgm:prSet presAssocID="{832212AA-B94E-4312-82B7-68FAE760AB1C}" presName="FourConn_3-4" presStyleLbl="fgAccFollowNode1" presStyleIdx="2" presStyleCnt="3">
        <dgm:presLayoutVars>
          <dgm:bulletEnabled val="1"/>
        </dgm:presLayoutVars>
      </dgm:prSet>
      <dgm:spPr/>
    </dgm:pt>
    <dgm:pt modelId="{B096AF1F-A757-4E55-A74C-86AD8AA2E606}" type="pres">
      <dgm:prSet presAssocID="{832212AA-B94E-4312-82B7-68FAE760AB1C}" presName="FourNodes_1_text" presStyleLbl="node1" presStyleIdx="3" presStyleCnt="4">
        <dgm:presLayoutVars>
          <dgm:bulletEnabled val="1"/>
        </dgm:presLayoutVars>
      </dgm:prSet>
      <dgm:spPr/>
    </dgm:pt>
    <dgm:pt modelId="{F1497D55-30EC-47BC-A8FA-107A2AECD110}" type="pres">
      <dgm:prSet presAssocID="{832212AA-B94E-4312-82B7-68FAE760AB1C}" presName="FourNodes_2_text" presStyleLbl="node1" presStyleIdx="3" presStyleCnt="4">
        <dgm:presLayoutVars>
          <dgm:bulletEnabled val="1"/>
        </dgm:presLayoutVars>
      </dgm:prSet>
      <dgm:spPr/>
    </dgm:pt>
    <dgm:pt modelId="{866E2D76-EDA7-4F1E-B769-EEF07EE12107}" type="pres">
      <dgm:prSet presAssocID="{832212AA-B94E-4312-82B7-68FAE760AB1C}" presName="FourNodes_3_text" presStyleLbl="node1" presStyleIdx="3" presStyleCnt="4">
        <dgm:presLayoutVars>
          <dgm:bulletEnabled val="1"/>
        </dgm:presLayoutVars>
      </dgm:prSet>
      <dgm:spPr/>
    </dgm:pt>
    <dgm:pt modelId="{486CB085-3EDF-4EF8-9144-9B45D0B83444}" type="pres">
      <dgm:prSet presAssocID="{832212AA-B94E-4312-82B7-68FAE760AB1C}" presName="FourNodes_4_text" presStyleLbl="node1" presStyleIdx="3" presStyleCnt="4">
        <dgm:presLayoutVars>
          <dgm:bulletEnabled val="1"/>
        </dgm:presLayoutVars>
      </dgm:prSet>
      <dgm:spPr/>
    </dgm:pt>
  </dgm:ptLst>
  <dgm:cxnLst>
    <dgm:cxn modelId="{23D21E02-F325-48C7-AC3B-3DC8514850D2}" type="presOf" srcId="{53DBBCA1-44DF-4988-A275-840758203A1E}" destId="{866E2D76-EDA7-4F1E-B769-EEF07EE12107}" srcOrd="1" destOrd="0" presId="urn:microsoft.com/office/officeart/2005/8/layout/vProcess5"/>
    <dgm:cxn modelId="{0FF2603A-1243-41BF-9844-B01A2DE70CDA}" srcId="{832212AA-B94E-4312-82B7-68FAE760AB1C}" destId="{614A84D8-67FE-4368-946F-DCB8EC101191}" srcOrd="1" destOrd="0" parTransId="{3E82C780-C1F1-4AC7-96C6-1028E36AC6A9}" sibTransId="{CDFEBA8A-79DD-4FAB-A946-F6F745481DD6}"/>
    <dgm:cxn modelId="{10323560-3CB1-4C75-B7C0-57D27BB406A8}" srcId="{832212AA-B94E-4312-82B7-68FAE760AB1C}" destId="{53DBBCA1-44DF-4988-A275-840758203A1E}" srcOrd="2" destOrd="0" parTransId="{30AF8A02-F3AC-479C-A8EF-FDEBC226BC59}" sibTransId="{23D7899F-BF97-4C92-968A-0B1077F1951F}"/>
    <dgm:cxn modelId="{7D048C62-3A4B-4477-B00E-539C60F9F752}" type="presOf" srcId="{BAC5F271-7882-49D4-914B-65B329C8AE10}" destId="{3C166C6B-33DB-4127-A63B-13BC74BDB790}" srcOrd="0" destOrd="0" presId="urn:microsoft.com/office/officeart/2005/8/layout/vProcess5"/>
    <dgm:cxn modelId="{39F21745-DC20-4E64-A935-6893AD75BC4B}" type="presOf" srcId="{832212AA-B94E-4312-82B7-68FAE760AB1C}" destId="{E31F6A60-D70A-4676-B5AA-DCC4CCF19611}" srcOrd="0" destOrd="0" presId="urn:microsoft.com/office/officeart/2005/8/layout/vProcess5"/>
    <dgm:cxn modelId="{DC9FE665-20FD-4294-9461-BE6FDCC7C61E}" type="presOf" srcId="{53DBBCA1-44DF-4988-A275-840758203A1E}" destId="{A9E6D785-06FD-498F-B1CA-E79E3278D73B}" srcOrd="0" destOrd="0" presId="urn:microsoft.com/office/officeart/2005/8/layout/vProcess5"/>
    <dgm:cxn modelId="{57280B67-4442-4BA3-A32B-9A1923C00AA1}" srcId="{832212AA-B94E-4312-82B7-68FAE760AB1C}" destId="{BAC5F271-7882-49D4-914B-65B329C8AE10}" srcOrd="0" destOrd="0" parTransId="{86FC0B0B-42C0-4830-930A-E6DEC85637F3}" sibTransId="{ECC6A29A-5772-458A-930F-856313ECAE7F}"/>
    <dgm:cxn modelId="{7BAE3F47-7BEB-49B0-9124-11F48EAF3C35}" type="presOf" srcId="{23D7899F-BF97-4C92-968A-0B1077F1951F}" destId="{6B6CA8DF-92F6-4C2D-8B94-7D7212CB3D2E}" srcOrd="0" destOrd="0" presId="urn:microsoft.com/office/officeart/2005/8/layout/vProcess5"/>
    <dgm:cxn modelId="{69E6044A-9FF6-44F2-8E62-7B6FF1F0A54B}" srcId="{832212AA-B94E-4312-82B7-68FAE760AB1C}" destId="{819C46BF-68D3-487D-9F40-98FC75635CDA}" srcOrd="3" destOrd="0" parTransId="{D6847D75-AC72-484E-82A7-1B9B39D4FCB2}" sibTransId="{3DFA18A7-C7FB-44C7-8A0F-41E46983D5D8}"/>
    <dgm:cxn modelId="{8EEF5697-0B75-4167-8BA0-C45362B2B5B3}" type="presOf" srcId="{819C46BF-68D3-487D-9F40-98FC75635CDA}" destId="{486CB085-3EDF-4EF8-9144-9B45D0B83444}" srcOrd="1" destOrd="0" presId="urn:microsoft.com/office/officeart/2005/8/layout/vProcess5"/>
    <dgm:cxn modelId="{EE99DEAD-3705-47E3-B7BD-6D4766A26D66}" type="presOf" srcId="{614A84D8-67FE-4368-946F-DCB8EC101191}" destId="{F1497D55-30EC-47BC-A8FA-107A2AECD110}" srcOrd="1" destOrd="0" presId="urn:microsoft.com/office/officeart/2005/8/layout/vProcess5"/>
    <dgm:cxn modelId="{E05D22B3-AB40-40EF-B02B-88FF72C0B83D}" type="presOf" srcId="{BAC5F271-7882-49D4-914B-65B329C8AE10}" destId="{B096AF1F-A757-4E55-A74C-86AD8AA2E606}" srcOrd="1" destOrd="0" presId="urn:microsoft.com/office/officeart/2005/8/layout/vProcess5"/>
    <dgm:cxn modelId="{43594FC2-D25A-454D-8E9E-097D9238AEE6}" type="presOf" srcId="{819C46BF-68D3-487D-9F40-98FC75635CDA}" destId="{514A2E7D-F8D3-4845-80E3-C19ABF7DA535}" srcOrd="0" destOrd="0" presId="urn:microsoft.com/office/officeart/2005/8/layout/vProcess5"/>
    <dgm:cxn modelId="{5DB95ED4-8081-487C-AF18-11B08FEBC60D}" type="presOf" srcId="{614A84D8-67FE-4368-946F-DCB8EC101191}" destId="{59728BBF-09EA-429C-8F66-C8C42B24A5A8}" srcOrd="0" destOrd="0" presId="urn:microsoft.com/office/officeart/2005/8/layout/vProcess5"/>
    <dgm:cxn modelId="{311FF0DB-206D-47E1-BF9A-AD94C2D0B181}" type="presOf" srcId="{CDFEBA8A-79DD-4FAB-A946-F6F745481DD6}" destId="{9C9FBB05-3E89-42F2-98F5-1DF0B85CA1F4}" srcOrd="0" destOrd="0" presId="urn:microsoft.com/office/officeart/2005/8/layout/vProcess5"/>
    <dgm:cxn modelId="{364553ED-2059-46F1-BFB4-FAAD0C25A52F}" type="presOf" srcId="{ECC6A29A-5772-458A-930F-856313ECAE7F}" destId="{A33F7B32-B46D-45BE-9ABF-F0AA5B75E26D}" srcOrd="0" destOrd="0" presId="urn:microsoft.com/office/officeart/2005/8/layout/vProcess5"/>
    <dgm:cxn modelId="{583E222E-FEF9-4218-AB54-CAC42BDCB851}" type="presParOf" srcId="{E31F6A60-D70A-4676-B5AA-DCC4CCF19611}" destId="{9D3EA6B4-3A75-44C1-9DEF-686DAE891408}" srcOrd="0" destOrd="0" presId="urn:microsoft.com/office/officeart/2005/8/layout/vProcess5"/>
    <dgm:cxn modelId="{C29A74FE-E7E1-413A-BACB-B3860251CB5C}" type="presParOf" srcId="{E31F6A60-D70A-4676-B5AA-DCC4CCF19611}" destId="{3C166C6B-33DB-4127-A63B-13BC74BDB790}" srcOrd="1" destOrd="0" presId="urn:microsoft.com/office/officeart/2005/8/layout/vProcess5"/>
    <dgm:cxn modelId="{C6227938-F05B-48B8-8407-2ADD82A49C3B}" type="presParOf" srcId="{E31F6A60-D70A-4676-B5AA-DCC4CCF19611}" destId="{59728BBF-09EA-429C-8F66-C8C42B24A5A8}" srcOrd="2" destOrd="0" presId="urn:microsoft.com/office/officeart/2005/8/layout/vProcess5"/>
    <dgm:cxn modelId="{24092491-BEF6-45BE-A0F9-BBF8957BB1E8}" type="presParOf" srcId="{E31F6A60-D70A-4676-B5AA-DCC4CCF19611}" destId="{A9E6D785-06FD-498F-B1CA-E79E3278D73B}" srcOrd="3" destOrd="0" presId="urn:microsoft.com/office/officeart/2005/8/layout/vProcess5"/>
    <dgm:cxn modelId="{E70801D8-C782-4A74-8C6E-45BA7FF68285}" type="presParOf" srcId="{E31F6A60-D70A-4676-B5AA-DCC4CCF19611}" destId="{514A2E7D-F8D3-4845-80E3-C19ABF7DA535}" srcOrd="4" destOrd="0" presId="urn:microsoft.com/office/officeart/2005/8/layout/vProcess5"/>
    <dgm:cxn modelId="{39A64BAA-6C71-4B24-882F-A621A1385998}" type="presParOf" srcId="{E31F6A60-D70A-4676-B5AA-DCC4CCF19611}" destId="{A33F7B32-B46D-45BE-9ABF-F0AA5B75E26D}" srcOrd="5" destOrd="0" presId="urn:microsoft.com/office/officeart/2005/8/layout/vProcess5"/>
    <dgm:cxn modelId="{59647C58-5831-4B36-B8A4-6E4C472E9F22}" type="presParOf" srcId="{E31F6A60-D70A-4676-B5AA-DCC4CCF19611}" destId="{9C9FBB05-3E89-42F2-98F5-1DF0B85CA1F4}" srcOrd="6" destOrd="0" presId="urn:microsoft.com/office/officeart/2005/8/layout/vProcess5"/>
    <dgm:cxn modelId="{2B99D13F-5A70-4170-BB83-1CF4779C32DF}" type="presParOf" srcId="{E31F6A60-D70A-4676-B5AA-DCC4CCF19611}" destId="{6B6CA8DF-92F6-4C2D-8B94-7D7212CB3D2E}" srcOrd="7" destOrd="0" presId="urn:microsoft.com/office/officeart/2005/8/layout/vProcess5"/>
    <dgm:cxn modelId="{0736718F-305C-40E9-B04E-8F974DB28F95}" type="presParOf" srcId="{E31F6A60-D70A-4676-B5AA-DCC4CCF19611}" destId="{B096AF1F-A757-4E55-A74C-86AD8AA2E606}" srcOrd="8" destOrd="0" presId="urn:microsoft.com/office/officeart/2005/8/layout/vProcess5"/>
    <dgm:cxn modelId="{44AD3E0D-5D64-4EC0-ACA8-A8042266B44A}" type="presParOf" srcId="{E31F6A60-D70A-4676-B5AA-DCC4CCF19611}" destId="{F1497D55-30EC-47BC-A8FA-107A2AECD110}" srcOrd="9" destOrd="0" presId="urn:microsoft.com/office/officeart/2005/8/layout/vProcess5"/>
    <dgm:cxn modelId="{A9C47C39-5233-4C0E-BDEB-214532D7D6E6}" type="presParOf" srcId="{E31F6A60-D70A-4676-B5AA-DCC4CCF19611}" destId="{866E2D76-EDA7-4F1E-B769-EEF07EE12107}" srcOrd="10" destOrd="0" presId="urn:microsoft.com/office/officeart/2005/8/layout/vProcess5"/>
    <dgm:cxn modelId="{27D986CB-B3F2-40A1-824F-C0F85D345243}" type="presParOf" srcId="{E31F6A60-D70A-4676-B5AA-DCC4CCF19611}" destId="{486CB085-3EDF-4EF8-9144-9B45D0B83444}" srcOrd="11"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66C6B-33DB-4127-A63B-13BC74BDB790}">
      <dsp:nvSpPr>
        <dsp:cNvPr id="0" name=""/>
        <dsp:cNvSpPr/>
      </dsp:nvSpPr>
      <dsp:spPr>
        <a:xfrm>
          <a:off x="129742" y="53642"/>
          <a:ext cx="10679274" cy="55658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DK" sz="3600" b="1" kern="1200"/>
            <a:t>The Aichi Targets (2011-20)</a:t>
          </a:r>
          <a:endParaRPr lang="en-GB" sz="3600" b="1" kern="1200" dirty="0"/>
        </a:p>
      </dsp:txBody>
      <dsp:txXfrm>
        <a:off x="146044" y="69944"/>
        <a:ext cx="9672227" cy="523977"/>
      </dsp:txXfrm>
    </dsp:sp>
    <dsp:sp modelId="{59728BBF-09EA-429C-8F66-C8C42B24A5A8}">
      <dsp:nvSpPr>
        <dsp:cNvPr id="0" name=""/>
        <dsp:cNvSpPr/>
      </dsp:nvSpPr>
      <dsp:spPr>
        <a:xfrm>
          <a:off x="495963" y="708574"/>
          <a:ext cx="10450496" cy="76144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DK" sz="2800" b="1" kern="1200" dirty="0"/>
            <a:t>Strategic Goal E</a:t>
          </a:r>
          <a:r>
            <a:rPr lang="en-DK" sz="2000" kern="1200" dirty="0"/>
            <a:t>: </a:t>
          </a:r>
          <a:r>
            <a:rPr lang="en-GB" sz="2000" kern="1200" dirty="0">
              <a:solidFill>
                <a:schemeClr val="bg1"/>
              </a:solidFill>
            </a:rPr>
            <a:t>Enhance implementation through participatory planning, knowledge management and capacity building</a:t>
          </a:r>
        </a:p>
      </dsp:txBody>
      <dsp:txXfrm>
        <a:off x="518265" y="730876"/>
        <a:ext cx="8969740" cy="716844"/>
      </dsp:txXfrm>
    </dsp:sp>
    <dsp:sp modelId="{A9E6D785-06FD-498F-B1CA-E79E3278D73B}">
      <dsp:nvSpPr>
        <dsp:cNvPr id="0" name=""/>
        <dsp:cNvSpPr/>
      </dsp:nvSpPr>
      <dsp:spPr>
        <a:xfrm>
          <a:off x="1623348" y="1608468"/>
          <a:ext cx="9644193" cy="76144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a:t>T</a:t>
          </a:r>
          <a:r>
            <a:rPr lang="en-DK" sz="2800" b="1" kern="1200"/>
            <a:t>a</a:t>
          </a:r>
          <a:r>
            <a:rPr lang="en-GB" sz="2800" b="1" kern="1200"/>
            <a:t>r</a:t>
          </a:r>
          <a:r>
            <a:rPr lang="en-DK" sz="2800" b="1" kern="1200"/>
            <a:t>g</a:t>
          </a:r>
          <a:r>
            <a:rPr lang="en-GB" sz="2800" b="1" kern="1200"/>
            <a:t>e</a:t>
          </a:r>
          <a:r>
            <a:rPr lang="en-DK" sz="2800" b="1" kern="1200"/>
            <a:t>t 20</a:t>
          </a:r>
          <a:r>
            <a:rPr lang="en-DK" sz="2800" kern="1200"/>
            <a:t>: </a:t>
          </a:r>
          <a:r>
            <a:rPr lang="en-GB" sz="2000" kern="1200"/>
            <a:t>M</a:t>
          </a:r>
          <a:r>
            <a:rPr lang="en-DK" sz="2000" kern="1200"/>
            <a:t>o</a:t>
          </a:r>
          <a:r>
            <a:rPr lang="en-GB" sz="2000" kern="1200"/>
            <a:t>b</a:t>
          </a:r>
          <a:r>
            <a:rPr lang="en-DK" sz="2000" kern="1200"/>
            <a:t>i</a:t>
          </a:r>
          <a:r>
            <a:rPr lang="en-GB" sz="2000" kern="1200"/>
            <a:t>l</a:t>
          </a:r>
          <a:r>
            <a:rPr lang="en-DK" sz="2000" kern="1200"/>
            <a:t>i</a:t>
          </a:r>
          <a:r>
            <a:rPr lang="en-GB" sz="2000" kern="1200"/>
            <a:t>z</a:t>
          </a:r>
          <a:r>
            <a:rPr lang="en-DK" sz="2000" kern="1200"/>
            <a:t>i</a:t>
          </a:r>
          <a:r>
            <a:rPr lang="en-GB" sz="2000" kern="1200"/>
            <a:t>n</a:t>
          </a:r>
          <a:r>
            <a:rPr lang="en-DK" sz="2000" kern="1200"/>
            <a:t>g </a:t>
          </a:r>
          <a:r>
            <a:rPr lang="en-GB" sz="2000" kern="1200"/>
            <a:t>R</a:t>
          </a:r>
          <a:r>
            <a:rPr lang="en-DK" sz="2000" kern="1200"/>
            <a:t>e</a:t>
          </a:r>
          <a:r>
            <a:rPr lang="en-GB" sz="2000" kern="1200"/>
            <a:t>s</a:t>
          </a:r>
          <a:r>
            <a:rPr lang="en-DK" sz="2000" kern="1200"/>
            <a:t>o</a:t>
          </a:r>
          <a:r>
            <a:rPr lang="en-GB" sz="2000" kern="1200"/>
            <a:t>u</a:t>
          </a:r>
          <a:r>
            <a:rPr lang="en-DK" sz="2000" kern="1200"/>
            <a:t>r</a:t>
          </a:r>
          <a:r>
            <a:rPr lang="en-GB" sz="2000" kern="1200"/>
            <a:t>c</a:t>
          </a:r>
          <a:r>
            <a:rPr lang="en-DK" sz="2000" kern="1200"/>
            <a:t>e</a:t>
          </a:r>
          <a:r>
            <a:rPr lang="en-GB" sz="2000" kern="1200"/>
            <a:t>s</a:t>
          </a:r>
          <a:r>
            <a:rPr lang="en-DK" sz="2000" kern="1200"/>
            <a:t> </a:t>
          </a:r>
          <a:r>
            <a:rPr lang="en-GB" sz="2000" kern="1200"/>
            <a:t>f</a:t>
          </a:r>
          <a:r>
            <a:rPr lang="en-DK" sz="2000" kern="1200"/>
            <a:t>r</a:t>
          </a:r>
          <a:r>
            <a:rPr lang="en-GB" sz="2000" kern="1200"/>
            <a:t>o</a:t>
          </a:r>
          <a:r>
            <a:rPr lang="en-DK" sz="2000" kern="1200"/>
            <a:t>m </a:t>
          </a:r>
          <a:r>
            <a:rPr lang="en-GB" sz="2000" kern="1200"/>
            <a:t>a</a:t>
          </a:r>
          <a:r>
            <a:rPr lang="en-DK" sz="2000" kern="1200"/>
            <a:t>l</a:t>
          </a:r>
          <a:r>
            <a:rPr lang="en-GB" sz="2000" kern="1200"/>
            <a:t>l</a:t>
          </a:r>
          <a:r>
            <a:rPr lang="en-DK" sz="2000" kern="1200"/>
            <a:t> </a:t>
          </a:r>
          <a:r>
            <a:rPr lang="en-GB" sz="2000" kern="1200"/>
            <a:t>S</a:t>
          </a:r>
          <a:r>
            <a:rPr lang="en-DK" sz="2000" kern="1200"/>
            <a:t>o</a:t>
          </a:r>
          <a:r>
            <a:rPr lang="en-GB" sz="2000" kern="1200"/>
            <a:t>u</a:t>
          </a:r>
          <a:r>
            <a:rPr lang="en-DK" sz="2000" kern="1200"/>
            <a:t>r</a:t>
          </a:r>
          <a:r>
            <a:rPr lang="en-GB" sz="2000" kern="1200"/>
            <a:t>c</a:t>
          </a:r>
          <a:r>
            <a:rPr lang="en-DK" sz="2000" kern="1200"/>
            <a:t>e</a:t>
          </a:r>
          <a:r>
            <a:rPr lang="en-GB" sz="2000" kern="1200"/>
            <a:t>s</a:t>
          </a:r>
          <a:endParaRPr lang="en-GB" sz="2000" kern="1200" dirty="0"/>
        </a:p>
      </dsp:txBody>
      <dsp:txXfrm>
        <a:off x="1645650" y="1630770"/>
        <a:ext cx="8286298" cy="716844"/>
      </dsp:txXfrm>
    </dsp:sp>
    <dsp:sp modelId="{514A2E7D-F8D3-4845-80E3-C19ABF7DA535}">
      <dsp:nvSpPr>
        <dsp:cNvPr id="0" name=""/>
        <dsp:cNvSpPr/>
      </dsp:nvSpPr>
      <dsp:spPr>
        <a:xfrm>
          <a:off x="2795872" y="2465390"/>
          <a:ext cx="8730647" cy="92286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DK" sz="2800" b="1" kern="1200" dirty="0"/>
            <a:t>Target Element 20a</a:t>
          </a:r>
          <a:r>
            <a:rPr lang="en-DK" sz="2800" kern="1200" dirty="0"/>
            <a:t>: </a:t>
          </a:r>
          <a:r>
            <a:rPr lang="en-DK" sz="2000" kern="1200" dirty="0"/>
            <a:t>Double international finance flows by 2015 (and at least maintain this to 2020), compared to the 2006-10 average</a:t>
          </a:r>
          <a:endParaRPr lang="en-GB" sz="2000" kern="1200" dirty="0"/>
        </a:p>
      </dsp:txBody>
      <dsp:txXfrm>
        <a:off x="2822902" y="2492420"/>
        <a:ext cx="7476784" cy="868808"/>
      </dsp:txXfrm>
    </dsp:sp>
    <dsp:sp modelId="{A33F7B32-B46D-45BE-9ABF-F0AA5B75E26D}">
      <dsp:nvSpPr>
        <dsp:cNvPr id="0" name=""/>
        <dsp:cNvSpPr/>
      </dsp:nvSpPr>
      <dsp:spPr>
        <a:xfrm>
          <a:off x="9090788" y="542845"/>
          <a:ext cx="494941" cy="494941"/>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GB" sz="2800" kern="1200"/>
        </a:p>
      </dsp:txBody>
      <dsp:txXfrm>
        <a:off x="9202150" y="542845"/>
        <a:ext cx="272217" cy="372443"/>
      </dsp:txXfrm>
    </dsp:sp>
    <dsp:sp modelId="{9C9FBB05-3E89-42F2-98F5-1DF0B85CA1F4}">
      <dsp:nvSpPr>
        <dsp:cNvPr id="0" name=""/>
        <dsp:cNvSpPr/>
      </dsp:nvSpPr>
      <dsp:spPr>
        <a:xfrm>
          <a:off x="9863065" y="1442739"/>
          <a:ext cx="494941" cy="494941"/>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GB" sz="2800" kern="1200"/>
        </a:p>
      </dsp:txBody>
      <dsp:txXfrm>
        <a:off x="9974427" y="1442739"/>
        <a:ext cx="272217" cy="372443"/>
      </dsp:txXfrm>
    </dsp:sp>
    <dsp:sp modelId="{6B6CA8DF-92F6-4C2D-8B94-7D7212CB3D2E}">
      <dsp:nvSpPr>
        <dsp:cNvPr id="0" name=""/>
        <dsp:cNvSpPr/>
      </dsp:nvSpPr>
      <dsp:spPr>
        <a:xfrm>
          <a:off x="10623816" y="2342633"/>
          <a:ext cx="494941" cy="494941"/>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GB" sz="2800" kern="1200"/>
        </a:p>
      </dsp:txBody>
      <dsp:txXfrm>
        <a:off x="10735178" y="2342633"/>
        <a:ext cx="272217" cy="37244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A2E700-5B17-4C9A-808B-E227215958C0}" type="datetimeFigureOut">
              <a:rPr lang="en-GB" smtClean="0"/>
              <a:t>15/06/2021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B99EA3-E50F-4B76-A5AD-275B5191A09A}" type="slidenum">
              <a:rPr lang="en-GB" smtClean="0"/>
              <a:t>‹#›</a:t>
            </a:fld>
            <a:endParaRPr lang="en-GB"/>
          </a:p>
        </p:txBody>
      </p:sp>
    </p:spTree>
    <p:extLst>
      <p:ext uri="{BB962C8B-B14F-4D97-AF65-F5344CB8AC3E}">
        <p14:creationId xmlns:p14="http://schemas.microsoft.com/office/powerpoint/2010/main" val="1224342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5BB99EA3-E50F-4B76-A5AD-275B5191A09A}" type="slidenum">
              <a:rPr lang="en-GB" smtClean="0"/>
              <a:t>1</a:t>
            </a:fld>
            <a:endParaRPr lang="en-GB"/>
          </a:p>
        </p:txBody>
      </p:sp>
    </p:spTree>
    <p:extLst>
      <p:ext uri="{BB962C8B-B14F-4D97-AF65-F5344CB8AC3E}">
        <p14:creationId xmlns:p14="http://schemas.microsoft.com/office/powerpoint/2010/main" val="55537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BB99EA3-E50F-4B76-A5AD-275B5191A09A}" type="slidenum">
              <a:rPr lang="en-GB" smtClean="0"/>
              <a:t>2</a:t>
            </a:fld>
            <a:endParaRPr lang="en-GB"/>
          </a:p>
        </p:txBody>
      </p:sp>
    </p:spTree>
    <p:extLst>
      <p:ext uri="{BB962C8B-B14F-4D97-AF65-F5344CB8AC3E}">
        <p14:creationId xmlns:p14="http://schemas.microsoft.com/office/powerpoint/2010/main" val="749411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a:t>
            </a:r>
            <a:r>
              <a:rPr lang="en-DK" dirty="0" err="1"/>
              <a:t>i</a:t>
            </a:r>
            <a:r>
              <a:rPr lang="en-GB" dirty="0"/>
              <a:t>c</a:t>
            </a:r>
            <a:r>
              <a:rPr lang="en-DK" dirty="0"/>
              <a:t>h</a:t>
            </a:r>
            <a:r>
              <a:rPr lang="en-GB" dirty="0" err="1"/>
              <a:t>i</a:t>
            </a:r>
            <a:r>
              <a:rPr lang="en-DK" dirty="0"/>
              <a:t> </a:t>
            </a:r>
            <a:r>
              <a:rPr lang="en-GB" dirty="0"/>
              <a:t>T</a:t>
            </a:r>
            <a:r>
              <a:rPr lang="en-DK" dirty="0"/>
              <a:t>a</a:t>
            </a:r>
            <a:r>
              <a:rPr lang="en-GB" dirty="0"/>
              <a:t>r</a:t>
            </a:r>
            <a:r>
              <a:rPr lang="en-DK" dirty="0"/>
              <a:t>g</a:t>
            </a:r>
            <a:r>
              <a:rPr lang="en-GB" dirty="0"/>
              <a:t>e</a:t>
            </a:r>
            <a:r>
              <a:rPr lang="en-DK" dirty="0"/>
              <a:t>t</a:t>
            </a:r>
            <a:r>
              <a:rPr lang="en-GB" dirty="0"/>
              <a:t>s</a:t>
            </a:r>
            <a:r>
              <a:rPr lang="en-DK" dirty="0"/>
              <a:t>: 2011-2020, ad</a:t>
            </a:r>
            <a:r>
              <a:rPr lang="en-GB" dirty="0"/>
              <a:t>o</a:t>
            </a:r>
            <a:r>
              <a:rPr lang="en-DK" dirty="0"/>
              <a:t>p</a:t>
            </a:r>
            <a:r>
              <a:rPr lang="en-GB" dirty="0"/>
              <a:t>t</a:t>
            </a:r>
            <a:r>
              <a:rPr lang="en-DK" dirty="0"/>
              <a:t>e</a:t>
            </a:r>
            <a:r>
              <a:rPr lang="en-GB" dirty="0"/>
              <a:t>d</a:t>
            </a:r>
            <a:r>
              <a:rPr lang="en-DK" dirty="0"/>
              <a:t> </a:t>
            </a:r>
            <a:r>
              <a:rPr lang="en-GB" dirty="0"/>
              <a:t>b</a:t>
            </a:r>
            <a:r>
              <a:rPr lang="en-DK" dirty="0"/>
              <a:t>y </a:t>
            </a:r>
            <a:r>
              <a:rPr lang="en-GB" dirty="0"/>
              <a:t>t</a:t>
            </a:r>
            <a:r>
              <a:rPr lang="en-DK" dirty="0"/>
              <a:t>h</a:t>
            </a:r>
            <a:r>
              <a:rPr lang="en-GB" dirty="0"/>
              <a:t>e</a:t>
            </a:r>
            <a:r>
              <a:rPr lang="en-DK" dirty="0"/>
              <a:t> </a:t>
            </a:r>
            <a:r>
              <a:rPr lang="en-GB" dirty="0"/>
              <a:t>E</a:t>
            </a:r>
            <a:r>
              <a:rPr lang="en-DK" dirty="0"/>
              <a:t>U </a:t>
            </a:r>
            <a:r>
              <a:rPr lang="en-GB" dirty="0"/>
              <a:t>B</a:t>
            </a:r>
            <a:r>
              <a:rPr lang="en-DK" dirty="0" err="1"/>
              <a:t>i</a:t>
            </a:r>
            <a:r>
              <a:rPr lang="en-GB" dirty="0"/>
              <a:t>o</a:t>
            </a:r>
            <a:r>
              <a:rPr lang="en-DK" dirty="0"/>
              <a:t>d</a:t>
            </a:r>
            <a:r>
              <a:rPr lang="en-GB" dirty="0" err="1"/>
              <a:t>i</a:t>
            </a:r>
            <a:r>
              <a:rPr lang="en-DK" dirty="0"/>
              <a:t>v</a:t>
            </a:r>
            <a:r>
              <a:rPr lang="en-GB" dirty="0"/>
              <a:t>e</a:t>
            </a:r>
            <a:r>
              <a:rPr lang="en-DK" dirty="0"/>
              <a:t>r</a:t>
            </a:r>
            <a:r>
              <a:rPr lang="en-GB" dirty="0"/>
              <a:t>s</a:t>
            </a:r>
            <a:r>
              <a:rPr lang="en-DK" dirty="0" err="1"/>
              <a:t>i</a:t>
            </a:r>
            <a:r>
              <a:rPr lang="en-GB" dirty="0"/>
              <a:t>t</a:t>
            </a:r>
            <a:r>
              <a:rPr lang="en-DK" dirty="0"/>
              <a:t>y </a:t>
            </a:r>
            <a:r>
              <a:rPr lang="en-GB" dirty="0"/>
              <a:t>S</a:t>
            </a:r>
            <a:r>
              <a:rPr lang="en-DK" dirty="0"/>
              <a:t>t</a:t>
            </a:r>
            <a:r>
              <a:rPr lang="en-GB" dirty="0"/>
              <a:t>r</a:t>
            </a:r>
            <a:r>
              <a:rPr lang="en-DK" dirty="0"/>
              <a:t>a</a:t>
            </a:r>
            <a:r>
              <a:rPr lang="en-GB" dirty="0"/>
              <a:t>t</a:t>
            </a:r>
            <a:r>
              <a:rPr lang="en-DK" dirty="0"/>
              <a:t>e</a:t>
            </a:r>
            <a:r>
              <a:rPr lang="en-GB" dirty="0"/>
              <a:t>g</a:t>
            </a:r>
            <a:r>
              <a:rPr lang="en-DK" dirty="0"/>
              <a:t>y.</a:t>
            </a:r>
          </a:p>
          <a:p>
            <a:endParaRPr lang="en-DK" dirty="0">
              <a:solidFill>
                <a:schemeClr val="tx1"/>
              </a:solidFill>
            </a:endParaRPr>
          </a:p>
          <a:p>
            <a:r>
              <a:rPr lang="en-GB" dirty="0">
                <a:solidFill>
                  <a:schemeClr val="tx1"/>
                </a:solidFill>
              </a:rPr>
              <a:t>Strategic Goal E: Enhance implementation through participatory planning, knowledge management and capacity building</a:t>
            </a:r>
            <a:endParaRPr lang="en-DK" dirty="0">
              <a:solidFill>
                <a:schemeClr val="tx1"/>
              </a:solidFill>
            </a:endParaRPr>
          </a:p>
          <a:p>
            <a:r>
              <a:rPr lang="en-GB" dirty="0"/>
              <a:t>T</a:t>
            </a:r>
            <a:r>
              <a:rPr lang="en-DK" dirty="0"/>
              <a:t>a</a:t>
            </a:r>
            <a:r>
              <a:rPr lang="en-GB" dirty="0"/>
              <a:t>r</a:t>
            </a:r>
            <a:r>
              <a:rPr lang="en-DK" dirty="0"/>
              <a:t>g</a:t>
            </a:r>
            <a:r>
              <a:rPr lang="en-GB" dirty="0"/>
              <a:t>e</a:t>
            </a:r>
            <a:r>
              <a:rPr lang="en-DK" dirty="0"/>
              <a:t>t 20: </a:t>
            </a:r>
            <a:r>
              <a:rPr lang="en-GB" dirty="0"/>
              <a:t>M</a:t>
            </a:r>
            <a:r>
              <a:rPr lang="en-DK" dirty="0"/>
              <a:t>o</a:t>
            </a:r>
            <a:r>
              <a:rPr lang="en-GB" dirty="0"/>
              <a:t>b</a:t>
            </a:r>
            <a:r>
              <a:rPr lang="en-DK" dirty="0" err="1"/>
              <a:t>i</a:t>
            </a:r>
            <a:r>
              <a:rPr lang="en-GB" dirty="0"/>
              <a:t>l</a:t>
            </a:r>
            <a:r>
              <a:rPr lang="en-DK" dirty="0" err="1"/>
              <a:t>i</a:t>
            </a:r>
            <a:r>
              <a:rPr lang="en-GB" dirty="0"/>
              <a:t>z</a:t>
            </a:r>
            <a:r>
              <a:rPr lang="en-DK" dirty="0" err="1"/>
              <a:t>i</a:t>
            </a:r>
            <a:r>
              <a:rPr lang="en-GB" dirty="0"/>
              <a:t>n</a:t>
            </a:r>
            <a:r>
              <a:rPr lang="en-DK" dirty="0"/>
              <a:t>g </a:t>
            </a:r>
            <a:r>
              <a:rPr lang="en-GB" dirty="0"/>
              <a:t>R</a:t>
            </a:r>
            <a:r>
              <a:rPr lang="en-DK" dirty="0"/>
              <a:t>e</a:t>
            </a:r>
            <a:r>
              <a:rPr lang="en-GB" dirty="0"/>
              <a:t>s</a:t>
            </a:r>
            <a:r>
              <a:rPr lang="en-DK" dirty="0"/>
              <a:t>o</a:t>
            </a:r>
            <a:r>
              <a:rPr lang="en-GB" dirty="0"/>
              <a:t>u</a:t>
            </a:r>
            <a:r>
              <a:rPr lang="en-DK" dirty="0"/>
              <a:t>r</a:t>
            </a:r>
            <a:r>
              <a:rPr lang="en-GB" dirty="0"/>
              <a:t>c</a:t>
            </a:r>
            <a:r>
              <a:rPr lang="en-DK" dirty="0"/>
              <a:t>e</a:t>
            </a:r>
            <a:r>
              <a:rPr lang="en-GB" dirty="0"/>
              <a:t>s</a:t>
            </a:r>
            <a:r>
              <a:rPr lang="en-DK" dirty="0"/>
              <a:t> </a:t>
            </a:r>
            <a:r>
              <a:rPr lang="en-GB" dirty="0"/>
              <a:t>f</a:t>
            </a:r>
            <a:r>
              <a:rPr lang="en-DK" dirty="0"/>
              <a:t>r</a:t>
            </a:r>
            <a:r>
              <a:rPr lang="en-GB" dirty="0"/>
              <a:t>o</a:t>
            </a:r>
            <a:r>
              <a:rPr lang="en-DK" dirty="0"/>
              <a:t>m </a:t>
            </a:r>
            <a:r>
              <a:rPr lang="en-GB" dirty="0"/>
              <a:t>a</a:t>
            </a:r>
            <a:r>
              <a:rPr lang="en-DK" dirty="0"/>
              <a:t>l</a:t>
            </a:r>
            <a:r>
              <a:rPr lang="en-GB" dirty="0"/>
              <a:t>l</a:t>
            </a:r>
            <a:r>
              <a:rPr lang="en-DK" dirty="0"/>
              <a:t> </a:t>
            </a:r>
            <a:r>
              <a:rPr lang="en-GB" dirty="0"/>
              <a:t>S</a:t>
            </a:r>
            <a:r>
              <a:rPr lang="en-DK" dirty="0"/>
              <a:t>o</a:t>
            </a:r>
            <a:r>
              <a:rPr lang="en-GB" dirty="0"/>
              <a:t>u</a:t>
            </a:r>
            <a:r>
              <a:rPr lang="en-DK" dirty="0"/>
              <a:t>r</a:t>
            </a:r>
            <a:r>
              <a:rPr lang="en-GB" dirty="0"/>
              <a:t>c</a:t>
            </a:r>
            <a:r>
              <a:rPr lang="en-DK" dirty="0"/>
              <a:t>e</a:t>
            </a:r>
            <a:r>
              <a:rPr lang="en-GB" dirty="0"/>
              <a:t>s</a:t>
            </a:r>
            <a:endParaRPr lang="en-DK" dirty="0"/>
          </a:p>
          <a:p>
            <a:endParaRPr lang="en-DK" dirty="0"/>
          </a:p>
          <a:p>
            <a:r>
              <a:rPr lang="en-GB" dirty="0"/>
              <a:t>E</a:t>
            </a:r>
            <a:r>
              <a:rPr lang="en-DK" dirty="0"/>
              <a:t>l</a:t>
            </a:r>
            <a:r>
              <a:rPr lang="en-GB" dirty="0"/>
              <a:t>e</a:t>
            </a:r>
            <a:r>
              <a:rPr lang="en-DK" dirty="0"/>
              <a:t>m</a:t>
            </a:r>
            <a:r>
              <a:rPr lang="en-GB" dirty="0"/>
              <a:t>e</a:t>
            </a:r>
            <a:r>
              <a:rPr lang="en-DK" dirty="0"/>
              <a:t>n</a:t>
            </a:r>
            <a:r>
              <a:rPr lang="en-GB" dirty="0"/>
              <a:t>t</a:t>
            </a:r>
            <a:r>
              <a:rPr lang="en-DK" dirty="0"/>
              <a:t> a </a:t>
            </a:r>
            <a:r>
              <a:rPr lang="en-GB" dirty="0"/>
              <a:t>o</a:t>
            </a:r>
            <a:r>
              <a:rPr lang="en-DK" dirty="0"/>
              <a:t>f </a:t>
            </a:r>
            <a:r>
              <a:rPr lang="en-GB" dirty="0"/>
              <a:t>T</a:t>
            </a:r>
            <a:r>
              <a:rPr lang="en-DK" dirty="0"/>
              <a:t>a</a:t>
            </a:r>
            <a:r>
              <a:rPr lang="en-GB" dirty="0"/>
              <a:t>r</a:t>
            </a:r>
            <a:r>
              <a:rPr lang="en-DK" dirty="0"/>
              <a:t>g</a:t>
            </a:r>
            <a:r>
              <a:rPr lang="en-GB" dirty="0"/>
              <a:t>e</a:t>
            </a:r>
            <a:r>
              <a:rPr lang="en-DK" dirty="0"/>
              <a:t>t 20: (Hyderabad Commitments) </a:t>
            </a:r>
            <a:r>
              <a:rPr lang="en-GB" dirty="0" err="1"/>
              <a:t>i</a:t>
            </a:r>
            <a:r>
              <a:rPr lang="en-DK" dirty="0"/>
              <a:t>s </a:t>
            </a:r>
            <a:r>
              <a:rPr lang="en-GB" dirty="0"/>
              <a:t>t</a:t>
            </a:r>
            <a:r>
              <a:rPr lang="en-DK" dirty="0"/>
              <a:t>o </a:t>
            </a:r>
            <a:r>
              <a:rPr lang="en-GB" dirty="0"/>
              <a:t>d</a:t>
            </a:r>
            <a:r>
              <a:rPr lang="en-DK" dirty="0"/>
              <a:t>o</a:t>
            </a:r>
            <a:r>
              <a:rPr lang="en-GB" dirty="0"/>
              <a:t>u</a:t>
            </a:r>
            <a:r>
              <a:rPr lang="en-DK" dirty="0"/>
              <a:t>b</a:t>
            </a:r>
            <a:r>
              <a:rPr lang="en-GB" dirty="0"/>
              <a:t>l</a:t>
            </a:r>
            <a:r>
              <a:rPr lang="en-DK" dirty="0"/>
              <a:t>e </a:t>
            </a:r>
            <a:r>
              <a:rPr lang="en-GB" dirty="0" err="1"/>
              <a:t>i</a:t>
            </a:r>
            <a:r>
              <a:rPr lang="en-DK" dirty="0"/>
              <a:t>n</a:t>
            </a:r>
            <a:r>
              <a:rPr lang="en-GB" dirty="0"/>
              <a:t>t</a:t>
            </a:r>
            <a:r>
              <a:rPr lang="en-DK" dirty="0"/>
              <a:t>e</a:t>
            </a:r>
            <a:r>
              <a:rPr lang="en-GB" dirty="0"/>
              <a:t>r</a:t>
            </a:r>
            <a:r>
              <a:rPr lang="en-DK" dirty="0"/>
              <a:t>n</a:t>
            </a:r>
            <a:r>
              <a:rPr lang="en-GB" dirty="0"/>
              <a:t>a</a:t>
            </a:r>
            <a:r>
              <a:rPr lang="en-DK" dirty="0"/>
              <a:t>t</a:t>
            </a:r>
            <a:r>
              <a:rPr lang="en-GB" dirty="0" err="1"/>
              <a:t>i</a:t>
            </a:r>
            <a:r>
              <a:rPr lang="en-DK" dirty="0"/>
              <a:t>o</a:t>
            </a:r>
            <a:r>
              <a:rPr lang="en-GB" dirty="0"/>
              <a:t>n</a:t>
            </a:r>
            <a:r>
              <a:rPr lang="en-DK" dirty="0"/>
              <a:t>a</a:t>
            </a:r>
            <a:r>
              <a:rPr lang="en-GB" dirty="0"/>
              <a:t>l</a:t>
            </a:r>
            <a:r>
              <a:rPr lang="en-DK" dirty="0"/>
              <a:t> </a:t>
            </a:r>
            <a:r>
              <a:rPr lang="en-GB" dirty="0"/>
              <a:t>f</a:t>
            </a:r>
            <a:r>
              <a:rPr lang="en-DK" dirty="0" err="1"/>
              <a:t>i</a:t>
            </a:r>
            <a:r>
              <a:rPr lang="en-GB" dirty="0"/>
              <a:t>n</a:t>
            </a:r>
            <a:r>
              <a:rPr lang="en-DK" dirty="0"/>
              <a:t>a</a:t>
            </a:r>
            <a:r>
              <a:rPr lang="en-GB" dirty="0"/>
              <a:t>n</a:t>
            </a:r>
            <a:r>
              <a:rPr lang="en-DK" dirty="0"/>
              <a:t>c</a:t>
            </a:r>
            <a:r>
              <a:rPr lang="en-GB" dirty="0"/>
              <a:t>e</a:t>
            </a:r>
            <a:r>
              <a:rPr lang="en-DK" dirty="0"/>
              <a:t> </a:t>
            </a:r>
            <a:r>
              <a:rPr lang="en-GB" dirty="0"/>
              <a:t>f</a:t>
            </a:r>
            <a:r>
              <a:rPr lang="en-DK" dirty="0"/>
              <a:t>l</a:t>
            </a:r>
            <a:r>
              <a:rPr lang="en-GB" dirty="0"/>
              <a:t>o</a:t>
            </a:r>
            <a:r>
              <a:rPr lang="en-DK" dirty="0"/>
              <a:t>w</a:t>
            </a:r>
            <a:r>
              <a:rPr lang="en-GB" dirty="0"/>
              <a:t>s</a:t>
            </a:r>
            <a:r>
              <a:rPr lang="en-DK" dirty="0"/>
              <a:t> </a:t>
            </a:r>
            <a:r>
              <a:rPr lang="en-GB" dirty="0"/>
              <a:t>b</a:t>
            </a:r>
            <a:r>
              <a:rPr lang="en-DK" dirty="0"/>
              <a:t>y </a:t>
            </a:r>
            <a:r>
              <a:rPr lang="en-GB" dirty="0"/>
              <a:t>t</a:t>
            </a:r>
            <a:r>
              <a:rPr lang="en-DK" dirty="0"/>
              <a:t>h</a:t>
            </a:r>
            <a:r>
              <a:rPr lang="en-GB" dirty="0"/>
              <a:t>e</a:t>
            </a:r>
            <a:r>
              <a:rPr lang="en-DK" dirty="0"/>
              <a:t> </a:t>
            </a:r>
            <a:r>
              <a:rPr lang="en-GB" dirty="0"/>
              <a:t>y</a:t>
            </a:r>
            <a:r>
              <a:rPr lang="en-DK" dirty="0"/>
              <a:t>e</a:t>
            </a:r>
            <a:r>
              <a:rPr lang="en-GB" dirty="0"/>
              <a:t>a</a:t>
            </a:r>
            <a:r>
              <a:rPr lang="en-DK" dirty="0"/>
              <a:t>r 2015, </a:t>
            </a:r>
            <a:r>
              <a:rPr lang="en-GB" dirty="0"/>
              <a:t>a</a:t>
            </a:r>
            <a:r>
              <a:rPr lang="en-DK" dirty="0"/>
              <a:t>n</a:t>
            </a:r>
            <a:r>
              <a:rPr lang="en-GB" dirty="0"/>
              <a:t>d</a:t>
            </a:r>
            <a:r>
              <a:rPr lang="en-DK" dirty="0"/>
              <a:t> maintain that doubling up </a:t>
            </a:r>
            <a:r>
              <a:rPr lang="en-GB" dirty="0"/>
              <a:t>u</a:t>
            </a:r>
            <a:r>
              <a:rPr lang="en-DK" dirty="0"/>
              <a:t>n</a:t>
            </a:r>
            <a:r>
              <a:rPr lang="en-GB" dirty="0"/>
              <a:t>t</a:t>
            </a:r>
            <a:r>
              <a:rPr lang="en-DK" dirty="0" err="1"/>
              <a:t>i</a:t>
            </a:r>
            <a:r>
              <a:rPr lang="en-GB" dirty="0"/>
              <a:t>l</a:t>
            </a:r>
            <a:r>
              <a:rPr lang="en-DK" dirty="0"/>
              <a:t> 2020. </a:t>
            </a:r>
            <a:r>
              <a:rPr lang="en-GB" dirty="0"/>
              <a:t>T</a:t>
            </a:r>
            <a:r>
              <a:rPr lang="en-DK" dirty="0"/>
              <a:t>h</a:t>
            </a:r>
            <a:r>
              <a:rPr lang="en-GB" dirty="0"/>
              <a:t>a</a:t>
            </a:r>
            <a:r>
              <a:rPr lang="en-DK" dirty="0"/>
              <a:t>t </a:t>
            </a:r>
            <a:r>
              <a:rPr lang="en-GB" dirty="0"/>
              <a:t>d</a:t>
            </a:r>
            <a:r>
              <a:rPr lang="en-DK" dirty="0"/>
              <a:t>o</a:t>
            </a:r>
            <a:r>
              <a:rPr lang="en-GB" dirty="0"/>
              <a:t>u</a:t>
            </a:r>
            <a:r>
              <a:rPr lang="en-DK" dirty="0"/>
              <a:t>b</a:t>
            </a:r>
            <a:r>
              <a:rPr lang="en-GB" dirty="0"/>
              <a:t>l</a:t>
            </a:r>
            <a:r>
              <a:rPr lang="en-DK" dirty="0" err="1"/>
              <a:t>i</a:t>
            </a:r>
            <a:r>
              <a:rPr lang="en-GB" dirty="0"/>
              <a:t>n</a:t>
            </a:r>
            <a:r>
              <a:rPr lang="en-DK" dirty="0"/>
              <a:t>g </a:t>
            </a:r>
            <a:r>
              <a:rPr lang="en-GB" dirty="0"/>
              <a:t>w</a:t>
            </a:r>
            <a:r>
              <a:rPr lang="en-DK" dirty="0"/>
              <a:t>o</a:t>
            </a:r>
            <a:r>
              <a:rPr lang="en-GB" dirty="0"/>
              <a:t>u</a:t>
            </a:r>
            <a:r>
              <a:rPr lang="en-DK" dirty="0"/>
              <a:t>l</a:t>
            </a:r>
            <a:r>
              <a:rPr lang="en-GB" dirty="0"/>
              <a:t>d</a:t>
            </a:r>
            <a:r>
              <a:rPr lang="en-DK" dirty="0"/>
              <a:t> </a:t>
            </a:r>
            <a:r>
              <a:rPr lang="en-GB" dirty="0"/>
              <a:t>b</a:t>
            </a:r>
            <a:r>
              <a:rPr lang="en-DK" dirty="0"/>
              <a:t>e </a:t>
            </a:r>
            <a:r>
              <a:rPr lang="en-GB" dirty="0" err="1"/>
              <a:t>i</a:t>
            </a:r>
            <a:r>
              <a:rPr lang="en-DK" dirty="0"/>
              <a:t>n </a:t>
            </a:r>
            <a:r>
              <a:rPr lang="en-GB" dirty="0"/>
              <a:t>c</a:t>
            </a:r>
            <a:r>
              <a:rPr lang="en-DK" dirty="0"/>
              <a:t>o</a:t>
            </a:r>
            <a:r>
              <a:rPr lang="en-GB" dirty="0"/>
              <a:t>m</a:t>
            </a:r>
            <a:r>
              <a:rPr lang="en-DK" dirty="0"/>
              <a:t>p</a:t>
            </a:r>
            <a:r>
              <a:rPr lang="en-GB" dirty="0"/>
              <a:t>a</a:t>
            </a:r>
            <a:r>
              <a:rPr lang="en-DK" dirty="0"/>
              <a:t>r</a:t>
            </a:r>
            <a:r>
              <a:rPr lang="en-GB" dirty="0" err="1"/>
              <a:t>i</a:t>
            </a:r>
            <a:r>
              <a:rPr lang="en-DK" dirty="0"/>
              <a:t>s</a:t>
            </a:r>
            <a:r>
              <a:rPr lang="en-GB" dirty="0"/>
              <a:t>o</a:t>
            </a:r>
            <a:r>
              <a:rPr lang="en-DK" dirty="0"/>
              <a:t>n to a baseline which is the average of 2006-2010. </a:t>
            </a:r>
          </a:p>
          <a:p>
            <a:endParaRPr lang="en-DK" dirty="0"/>
          </a:p>
          <a:p>
            <a:r>
              <a:rPr lang="en-GB" dirty="0"/>
              <a:t>T</a:t>
            </a:r>
            <a:r>
              <a:rPr lang="en-DK" dirty="0"/>
              <a:t>o </a:t>
            </a:r>
            <a:r>
              <a:rPr lang="en-GB" dirty="0"/>
              <a:t>b</a:t>
            </a:r>
            <a:r>
              <a:rPr lang="en-DK" dirty="0"/>
              <a:t>e reported </a:t>
            </a:r>
            <a:r>
              <a:rPr lang="en-GB" dirty="0"/>
              <a:t>t</a:t>
            </a:r>
            <a:r>
              <a:rPr lang="en-DK" dirty="0"/>
              <a:t>o </a:t>
            </a:r>
            <a:r>
              <a:rPr lang="en-GB" dirty="0"/>
              <a:t>t</a:t>
            </a:r>
            <a:r>
              <a:rPr lang="en-DK" dirty="0"/>
              <a:t>h</a:t>
            </a:r>
            <a:r>
              <a:rPr lang="en-GB" dirty="0"/>
              <a:t>e</a:t>
            </a:r>
            <a:r>
              <a:rPr lang="en-DK" dirty="0"/>
              <a:t> </a:t>
            </a:r>
            <a:r>
              <a:rPr lang="en-GB" dirty="0"/>
              <a:t>U</a:t>
            </a:r>
            <a:r>
              <a:rPr lang="en-DK" dirty="0"/>
              <a:t>N</a:t>
            </a:r>
            <a:r>
              <a:rPr lang="en-GB" dirty="0"/>
              <a:t>C</a:t>
            </a:r>
            <a:r>
              <a:rPr lang="en-DK" dirty="0"/>
              <a:t>B</a:t>
            </a:r>
            <a:r>
              <a:rPr lang="en-GB" dirty="0"/>
              <a:t>D</a:t>
            </a:r>
            <a:r>
              <a:rPr lang="en-DK" dirty="0"/>
              <a:t> </a:t>
            </a:r>
            <a:r>
              <a:rPr lang="en-GB" dirty="0"/>
              <a:t>F</a:t>
            </a:r>
            <a:r>
              <a:rPr lang="en-DK" dirty="0" err="1"/>
              <a:t>i</a:t>
            </a:r>
            <a:r>
              <a:rPr lang="en-GB" dirty="0"/>
              <a:t>n</a:t>
            </a:r>
            <a:r>
              <a:rPr lang="en-DK" dirty="0"/>
              <a:t>a</a:t>
            </a:r>
            <a:r>
              <a:rPr lang="en-GB" dirty="0"/>
              <a:t>n</a:t>
            </a:r>
            <a:r>
              <a:rPr lang="en-DK" dirty="0"/>
              <a:t>c</a:t>
            </a:r>
            <a:r>
              <a:rPr lang="en-GB" dirty="0" err="1"/>
              <a:t>i</a:t>
            </a:r>
            <a:r>
              <a:rPr lang="en-DK" dirty="0"/>
              <a:t>a</a:t>
            </a:r>
            <a:r>
              <a:rPr lang="en-GB" dirty="0"/>
              <a:t>l</a:t>
            </a:r>
            <a:r>
              <a:rPr lang="en-DK" dirty="0"/>
              <a:t> </a:t>
            </a:r>
            <a:r>
              <a:rPr lang="en-GB" dirty="0"/>
              <a:t>R</a:t>
            </a:r>
            <a:r>
              <a:rPr lang="en-DK" dirty="0"/>
              <a:t>e</a:t>
            </a:r>
            <a:r>
              <a:rPr lang="en-GB" dirty="0"/>
              <a:t>p</a:t>
            </a:r>
            <a:r>
              <a:rPr lang="en-DK" dirty="0"/>
              <a:t>o</a:t>
            </a:r>
            <a:r>
              <a:rPr lang="en-GB" dirty="0"/>
              <a:t>r</a:t>
            </a:r>
            <a:r>
              <a:rPr lang="en-DK" dirty="0"/>
              <a:t>t</a:t>
            </a:r>
            <a:r>
              <a:rPr lang="en-GB" dirty="0" err="1"/>
              <a:t>i</a:t>
            </a:r>
            <a:r>
              <a:rPr lang="en-DK" dirty="0"/>
              <a:t>n</a:t>
            </a:r>
            <a:r>
              <a:rPr lang="en-GB" dirty="0"/>
              <a:t>g</a:t>
            </a:r>
            <a:r>
              <a:rPr lang="en-DK" dirty="0"/>
              <a:t> </a:t>
            </a:r>
            <a:r>
              <a:rPr lang="en-GB" dirty="0"/>
              <a:t>F</a:t>
            </a:r>
            <a:r>
              <a:rPr lang="en-DK" dirty="0"/>
              <a:t>r</a:t>
            </a:r>
            <a:r>
              <a:rPr lang="en-GB" dirty="0"/>
              <a:t>a</a:t>
            </a:r>
            <a:r>
              <a:rPr lang="en-DK" dirty="0"/>
              <a:t>m</a:t>
            </a:r>
            <a:r>
              <a:rPr lang="en-GB" dirty="0"/>
              <a:t>e</a:t>
            </a:r>
            <a:r>
              <a:rPr lang="en-DK" dirty="0"/>
              <a:t>w</a:t>
            </a:r>
            <a:r>
              <a:rPr lang="en-GB" dirty="0"/>
              <a:t>o</a:t>
            </a:r>
            <a:r>
              <a:rPr lang="en-DK" dirty="0"/>
              <a:t>r</a:t>
            </a:r>
            <a:r>
              <a:rPr lang="en-GB" dirty="0"/>
              <a:t>k</a:t>
            </a:r>
            <a:r>
              <a:rPr lang="en-DK" dirty="0"/>
              <a:t> every second year </a:t>
            </a:r>
            <a:r>
              <a:rPr lang="en-GB" dirty="0"/>
              <a:t>a</a:t>
            </a:r>
            <a:r>
              <a:rPr lang="en-DK" dirty="0"/>
              <a:t>s </a:t>
            </a:r>
            <a:r>
              <a:rPr lang="en-GB" dirty="0"/>
              <a:t>a</a:t>
            </a:r>
            <a:r>
              <a:rPr lang="en-DK" dirty="0" err="1"/>
              <a:t>ggregate</a:t>
            </a:r>
            <a:r>
              <a:rPr lang="en-GB" dirty="0"/>
              <a:t>d</a:t>
            </a:r>
            <a:r>
              <a:rPr lang="en-DK" dirty="0"/>
              <a:t> data (</a:t>
            </a:r>
            <a:r>
              <a:rPr lang="en-GB" dirty="0"/>
              <a:t>j</a:t>
            </a:r>
            <a:r>
              <a:rPr lang="en-DK" dirty="0"/>
              <a:t>u</a:t>
            </a:r>
            <a:r>
              <a:rPr lang="en-GB" dirty="0"/>
              <a:t>s</a:t>
            </a:r>
            <a:r>
              <a:rPr lang="en-DK" dirty="0"/>
              <a:t>t </a:t>
            </a:r>
            <a:r>
              <a:rPr lang="en-GB" dirty="0"/>
              <a:t>t</a:t>
            </a:r>
            <a:r>
              <a:rPr lang="en-DK" dirty="0"/>
              <a:t>h</a:t>
            </a:r>
            <a:r>
              <a:rPr lang="en-GB" dirty="0"/>
              <a:t>e</a:t>
            </a:r>
            <a:r>
              <a:rPr lang="en-DK" dirty="0"/>
              <a:t> </a:t>
            </a:r>
            <a:r>
              <a:rPr lang="en-GB" dirty="0"/>
              <a:t>t</a:t>
            </a:r>
            <a:r>
              <a:rPr lang="en-DK" dirty="0"/>
              <a:t>o</a:t>
            </a:r>
            <a:r>
              <a:rPr lang="en-GB" dirty="0"/>
              <a:t>t</a:t>
            </a:r>
            <a:r>
              <a:rPr lang="en-DK" dirty="0"/>
              <a:t>a</a:t>
            </a:r>
            <a:r>
              <a:rPr lang="en-GB" dirty="0"/>
              <a:t>l</a:t>
            </a:r>
            <a:r>
              <a:rPr lang="en-DK" dirty="0"/>
              <a:t>s). </a:t>
            </a:r>
          </a:p>
          <a:p>
            <a:endParaRPr lang="en-DK" i="1" dirty="0"/>
          </a:p>
          <a:p>
            <a:r>
              <a:rPr lang="en-GB" i="1" dirty="0"/>
              <a:t>E</a:t>
            </a:r>
            <a:r>
              <a:rPr lang="en-DK" i="1" dirty="0"/>
              <a:t>x</a:t>
            </a:r>
            <a:r>
              <a:rPr lang="en-GB" i="1" dirty="0"/>
              <a:t>t</a:t>
            </a:r>
            <a:r>
              <a:rPr lang="en-DK" i="1" dirty="0"/>
              <a:t>r</a:t>
            </a:r>
            <a:r>
              <a:rPr lang="en-GB" i="1" dirty="0"/>
              <a:t>a</a:t>
            </a:r>
            <a:r>
              <a:rPr lang="en-DK" i="1" dirty="0"/>
              <a:t> info…</a:t>
            </a:r>
          </a:p>
          <a:p>
            <a:pPr marL="0" marR="0" lvl="0" indent="0" algn="l" defTabSz="914400" rtl="0" eaLnBrk="1" fontAlgn="auto" latinLnBrk="0" hangingPunct="1">
              <a:lnSpc>
                <a:spcPct val="100000"/>
              </a:lnSpc>
              <a:spcBef>
                <a:spcPts val="0"/>
              </a:spcBef>
              <a:spcAft>
                <a:spcPts val="0"/>
              </a:spcAft>
              <a:buClrTx/>
              <a:buSzTx/>
              <a:buFontTx/>
              <a:buNone/>
              <a:tabLst/>
              <a:defRPr/>
            </a:pPr>
            <a:r>
              <a:rPr lang="en-DK" i="1" dirty="0"/>
              <a:t>This target was adopted at COP 12 – </a:t>
            </a:r>
            <a:r>
              <a:rPr lang="en-GB" i="1" dirty="0"/>
              <a:t>P</a:t>
            </a:r>
            <a:r>
              <a:rPr lang="en-DK" i="1" dirty="0"/>
              <a:t>y</a:t>
            </a:r>
            <a:r>
              <a:rPr lang="en-GB" i="1" dirty="0"/>
              <a:t>e</a:t>
            </a:r>
            <a:r>
              <a:rPr lang="en-DK" i="1" dirty="0"/>
              <a:t>o</a:t>
            </a:r>
            <a:r>
              <a:rPr lang="en-GB" i="1" dirty="0"/>
              <a:t>n</a:t>
            </a:r>
            <a:r>
              <a:rPr lang="en-DK" i="1" dirty="0"/>
              <a:t>g</a:t>
            </a:r>
            <a:r>
              <a:rPr lang="en-GB" i="1" dirty="0"/>
              <a:t>c</a:t>
            </a:r>
            <a:r>
              <a:rPr lang="en-DK" i="1" dirty="0"/>
              <a:t>h</a:t>
            </a:r>
            <a:r>
              <a:rPr lang="en-GB" i="1" dirty="0"/>
              <a:t>a</a:t>
            </a:r>
            <a:r>
              <a:rPr lang="en-DK" i="1" dirty="0"/>
              <a:t>n</a:t>
            </a:r>
            <a:r>
              <a:rPr lang="en-GB" i="1" dirty="0"/>
              <a:t>g</a:t>
            </a:r>
            <a:r>
              <a:rPr lang="en-DK" i="1" dirty="0"/>
              <a:t> </a:t>
            </a:r>
            <a:r>
              <a:rPr lang="en-GB" i="1" dirty="0" err="1"/>
              <a:t>i</a:t>
            </a:r>
            <a:r>
              <a:rPr lang="en-DK" i="1" dirty="0"/>
              <a:t>n 2014. At the same COP, t</a:t>
            </a:r>
            <a:r>
              <a:rPr lang="en-GB" i="1" dirty="0"/>
              <a:t>h</a:t>
            </a:r>
            <a:r>
              <a:rPr lang="en-DK" i="1" dirty="0"/>
              <a:t>e </a:t>
            </a:r>
            <a:r>
              <a:rPr lang="en-GB" i="1" dirty="0"/>
              <a:t>r</a:t>
            </a:r>
            <a:r>
              <a:rPr lang="en-DK" i="1" dirty="0"/>
              <a:t>e</a:t>
            </a:r>
            <a:r>
              <a:rPr lang="en-GB" i="1" dirty="0"/>
              <a:t>p</a:t>
            </a:r>
            <a:r>
              <a:rPr lang="en-DK" i="1" dirty="0"/>
              <a:t>o</a:t>
            </a:r>
            <a:r>
              <a:rPr lang="en-GB" i="1" dirty="0"/>
              <a:t>r</a:t>
            </a:r>
            <a:r>
              <a:rPr lang="en-DK" i="1" dirty="0"/>
              <a:t>t</a:t>
            </a:r>
            <a:r>
              <a:rPr lang="en-GB" i="1" dirty="0" err="1"/>
              <a:t>i</a:t>
            </a:r>
            <a:r>
              <a:rPr lang="en-DK" i="1" dirty="0"/>
              <a:t>n</a:t>
            </a:r>
            <a:r>
              <a:rPr lang="en-GB" i="1" dirty="0"/>
              <a:t>g</a:t>
            </a:r>
            <a:r>
              <a:rPr lang="en-DK" i="1" dirty="0"/>
              <a:t> </a:t>
            </a:r>
            <a:r>
              <a:rPr lang="en-GB" i="1" dirty="0"/>
              <a:t>f</a:t>
            </a:r>
            <a:r>
              <a:rPr lang="en-DK" i="1" dirty="0"/>
              <a:t>r</a:t>
            </a:r>
            <a:r>
              <a:rPr lang="en-GB" i="1" dirty="0"/>
              <a:t>a</a:t>
            </a:r>
            <a:r>
              <a:rPr lang="en-DK" i="1" dirty="0"/>
              <a:t>m</a:t>
            </a:r>
            <a:r>
              <a:rPr lang="en-GB" i="1" dirty="0"/>
              <a:t>e</a:t>
            </a:r>
            <a:r>
              <a:rPr lang="en-DK" i="1" dirty="0"/>
              <a:t>w</a:t>
            </a:r>
            <a:r>
              <a:rPr lang="en-GB" i="1" dirty="0"/>
              <a:t>o</a:t>
            </a:r>
            <a:r>
              <a:rPr lang="en-DK" i="1" dirty="0"/>
              <a:t>r</a:t>
            </a:r>
            <a:r>
              <a:rPr lang="en-GB" i="1" dirty="0"/>
              <a:t>k</a:t>
            </a:r>
            <a:r>
              <a:rPr lang="en-DK" i="1" dirty="0"/>
              <a:t> was also adopted. </a:t>
            </a:r>
          </a:p>
          <a:p>
            <a:endParaRPr lang="en-DK" dirty="0"/>
          </a:p>
          <a:p>
            <a:endParaRPr lang="en-GB" dirty="0"/>
          </a:p>
        </p:txBody>
      </p:sp>
      <p:sp>
        <p:nvSpPr>
          <p:cNvPr id="4" name="Slide Number Placeholder 3"/>
          <p:cNvSpPr>
            <a:spLocks noGrp="1"/>
          </p:cNvSpPr>
          <p:nvPr>
            <p:ph type="sldNum" sz="quarter" idx="5"/>
          </p:nvPr>
        </p:nvSpPr>
        <p:spPr/>
        <p:txBody>
          <a:bodyPr/>
          <a:lstStyle/>
          <a:p>
            <a:fld id="{5BB99EA3-E50F-4B76-A5AD-275B5191A09A}" type="slidenum">
              <a:rPr lang="en-GB" smtClean="0"/>
              <a:t>4</a:t>
            </a:fld>
            <a:endParaRPr lang="en-GB"/>
          </a:p>
        </p:txBody>
      </p:sp>
    </p:spTree>
    <p:extLst>
      <p:ext uri="{BB962C8B-B14F-4D97-AF65-F5344CB8AC3E}">
        <p14:creationId xmlns:p14="http://schemas.microsoft.com/office/powerpoint/2010/main" val="1856778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P</a:t>
            </a:r>
            <a:r>
              <a:rPr lang="en-DK" dirty="0"/>
              <a:t>R</a:t>
            </a:r>
            <a:r>
              <a:rPr lang="en-GB" dirty="0"/>
              <a:t>O</a:t>
            </a:r>
            <a:r>
              <a:rPr lang="en-DK" dirty="0"/>
              <a:t>B</a:t>
            </a:r>
            <a:r>
              <a:rPr lang="en-GB" dirty="0"/>
              <a:t>L</a:t>
            </a:r>
            <a:r>
              <a:rPr lang="en-DK" dirty="0"/>
              <a:t>E</a:t>
            </a:r>
            <a:r>
              <a:rPr lang="en-GB" dirty="0"/>
              <a:t>M</a:t>
            </a:r>
            <a:r>
              <a:rPr lang="en-DK" dirty="0"/>
              <a:t> – </a:t>
            </a:r>
            <a:r>
              <a:rPr lang="en-GB" dirty="0"/>
              <a:t>r</a:t>
            </a:r>
            <a:r>
              <a:rPr lang="en-DK" dirty="0"/>
              <a:t>e</a:t>
            </a:r>
            <a:r>
              <a:rPr lang="en-GB" dirty="0"/>
              <a:t>p</a:t>
            </a:r>
            <a:r>
              <a:rPr lang="en-DK" dirty="0"/>
              <a:t>o</a:t>
            </a:r>
            <a:r>
              <a:rPr lang="en-GB" dirty="0"/>
              <a:t>r</a:t>
            </a:r>
            <a:r>
              <a:rPr lang="en-DK" dirty="0"/>
              <a:t>t</a:t>
            </a:r>
            <a:r>
              <a:rPr lang="en-GB" dirty="0" err="1"/>
              <a:t>i</a:t>
            </a:r>
            <a:r>
              <a:rPr lang="en-DK" dirty="0"/>
              <a:t>n</a:t>
            </a:r>
            <a:r>
              <a:rPr lang="en-GB" dirty="0"/>
              <a:t>g</a:t>
            </a:r>
            <a:r>
              <a:rPr lang="en-DK" dirty="0"/>
              <a:t> </a:t>
            </a:r>
            <a:r>
              <a:rPr lang="en-GB" dirty="0"/>
              <a:t>t</a:t>
            </a:r>
            <a:r>
              <a:rPr lang="en-DK" dirty="0"/>
              <a:t>o </a:t>
            </a:r>
            <a:r>
              <a:rPr lang="en-GB" dirty="0"/>
              <a:t>U</a:t>
            </a:r>
            <a:r>
              <a:rPr lang="en-DK" dirty="0"/>
              <a:t>N</a:t>
            </a:r>
            <a:r>
              <a:rPr lang="en-GB" dirty="0"/>
              <a:t>C</a:t>
            </a:r>
            <a:r>
              <a:rPr lang="en-DK" dirty="0"/>
              <a:t>B</a:t>
            </a:r>
            <a:r>
              <a:rPr lang="en-GB" dirty="0"/>
              <a:t>D</a:t>
            </a:r>
            <a:r>
              <a:rPr lang="en-DK" dirty="0"/>
              <a:t> </a:t>
            </a:r>
            <a:r>
              <a:rPr lang="en-GB" dirty="0" err="1"/>
              <a:t>i</a:t>
            </a:r>
            <a:r>
              <a:rPr lang="en-DK" dirty="0"/>
              <a:t>s </a:t>
            </a:r>
            <a:r>
              <a:rPr lang="en-GB" dirty="0"/>
              <a:t>n</a:t>
            </a:r>
            <a:r>
              <a:rPr lang="en-DK" dirty="0"/>
              <a:t>o</a:t>
            </a:r>
            <a:r>
              <a:rPr lang="en-GB" dirty="0"/>
              <a:t>t</a:t>
            </a:r>
            <a:r>
              <a:rPr lang="en-DK" dirty="0"/>
              <a:t> </a:t>
            </a:r>
            <a:r>
              <a:rPr lang="en-GB" dirty="0"/>
              <a:t>g</a:t>
            </a:r>
            <a:r>
              <a:rPr lang="en-DK" dirty="0"/>
              <a:t>o</a:t>
            </a:r>
            <a:r>
              <a:rPr lang="en-GB" dirty="0"/>
              <a:t>o</a:t>
            </a:r>
            <a:r>
              <a:rPr lang="en-DK" dirty="0"/>
              <a:t>d (</a:t>
            </a:r>
            <a:r>
              <a:rPr lang="en-GB" dirty="0"/>
              <a:t>l</a:t>
            </a:r>
            <a:r>
              <a:rPr lang="en-DK" dirty="0"/>
              <a:t>a</a:t>
            </a:r>
            <a:r>
              <a:rPr lang="en-GB" dirty="0"/>
              <a:t>t</a:t>
            </a:r>
            <a:r>
              <a:rPr lang="en-DK" dirty="0"/>
              <a:t>e</a:t>
            </a:r>
            <a:r>
              <a:rPr lang="en-GB" dirty="0"/>
              <a:t>s</a:t>
            </a:r>
            <a:r>
              <a:rPr lang="en-DK" dirty="0"/>
              <a:t>t </a:t>
            </a:r>
            <a:r>
              <a:rPr lang="en-GB" dirty="0"/>
              <a:t>f</a:t>
            </a:r>
            <a:r>
              <a:rPr lang="en-DK" dirty="0" err="1"/>
              <a:t>i</a:t>
            </a:r>
            <a:r>
              <a:rPr lang="en-GB" dirty="0"/>
              <a:t>g</a:t>
            </a:r>
            <a:r>
              <a:rPr lang="en-DK" dirty="0"/>
              <a:t>u</a:t>
            </a:r>
            <a:r>
              <a:rPr lang="en-GB" dirty="0"/>
              <a:t>r</a:t>
            </a:r>
            <a:r>
              <a:rPr lang="en-DK" dirty="0"/>
              <a:t>e</a:t>
            </a:r>
            <a:r>
              <a:rPr lang="en-GB" dirty="0"/>
              <a:t>s</a:t>
            </a:r>
            <a:r>
              <a:rPr lang="en-DK" dirty="0"/>
              <a:t> </a:t>
            </a:r>
            <a:r>
              <a:rPr lang="en-GB" dirty="0"/>
              <a:t>f</a:t>
            </a:r>
            <a:r>
              <a:rPr lang="en-DK" dirty="0"/>
              <a:t>r</a:t>
            </a:r>
            <a:r>
              <a:rPr lang="en-GB" dirty="0"/>
              <a:t>o</a:t>
            </a:r>
            <a:r>
              <a:rPr lang="en-DK" dirty="0"/>
              <a:t>m 2015, </a:t>
            </a:r>
            <a:r>
              <a:rPr lang="en-GB" dirty="0"/>
              <a:t>U</a:t>
            </a:r>
            <a:r>
              <a:rPr lang="en-DK" dirty="0"/>
              <a:t>N</a:t>
            </a:r>
            <a:r>
              <a:rPr lang="en-GB" dirty="0"/>
              <a:t>C</a:t>
            </a:r>
            <a:r>
              <a:rPr lang="en-DK" dirty="0"/>
              <a:t>B</a:t>
            </a:r>
            <a:r>
              <a:rPr lang="en-GB" dirty="0"/>
              <a:t>D</a:t>
            </a:r>
            <a:r>
              <a:rPr lang="en-DK" dirty="0"/>
              <a:t> still asking for reports from some parties </a:t>
            </a:r>
            <a:r>
              <a:rPr lang="en-GB" dirty="0"/>
              <a:t>f</a:t>
            </a:r>
            <a:r>
              <a:rPr lang="en-DK" dirty="0"/>
              <a:t>o</a:t>
            </a:r>
            <a:r>
              <a:rPr lang="en-GB" dirty="0"/>
              <a:t>r</a:t>
            </a:r>
            <a:r>
              <a:rPr lang="en-DK" dirty="0"/>
              <a:t> 2016-17 </a:t>
            </a:r>
            <a:r>
              <a:rPr lang="en-GB" dirty="0"/>
              <a:t>p</a:t>
            </a:r>
            <a:r>
              <a:rPr lang="en-DK" dirty="0"/>
              <a:t>e</a:t>
            </a:r>
            <a:r>
              <a:rPr lang="en-GB" dirty="0"/>
              <a:t>r</a:t>
            </a:r>
            <a:r>
              <a:rPr lang="en-DK" dirty="0" err="1"/>
              <a:t>i</a:t>
            </a:r>
            <a:r>
              <a:rPr lang="en-GB" dirty="0"/>
              <a:t>o</a:t>
            </a:r>
            <a:r>
              <a:rPr lang="en-DK" dirty="0"/>
              <a:t>d). </a:t>
            </a:r>
            <a:endParaRPr lang="en-GB" dirty="0"/>
          </a:p>
          <a:p>
            <a:pPr marL="171450" indent="-171450">
              <a:buFont typeface="Arial" panose="020B0604020202020204" pitchFamily="34" charset="0"/>
              <a:buChar char="•"/>
            </a:pPr>
            <a:r>
              <a:rPr lang="en-GB" dirty="0"/>
              <a:t>There will be a report due from the UNCBD secretariat on the reported amounts to the UNCBD framework, published for COP15. </a:t>
            </a:r>
          </a:p>
          <a:p>
            <a:pPr marL="171450" indent="-171450">
              <a:buFont typeface="Arial" panose="020B0604020202020204" pitchFamily="34" charset="0"/>
              <a:buChar char="•"/>
            </a:pPr>
            <a:endParaRPr lang="en-DK" dirty="0"/>
          </a:p>
          <a:p>
            <a:pPr marL="171450" indent="-171450">
              <a:buFont typeface="Arial" panose="020B0604020202020204" pitchFamily="34" charset="0"/>
              <a:buChar char="•"/>
            </a:pPr>
            <a:endParaRPr lang="en-DK" dirty="0"/>
          </a:p>
          <a:p>
            <a:pPr marL="171450" indent="-171450">
              <a:buFont typeface="Arial" panose="020B0604020202020204" pitchFamily="34" charset="0"/>
              <a:buChar char="•"/>
            </a:pPr>
            <a:r>
              <a:rPr lang="en-DK" dirty="0"/>
              <a:t>A</a:t>
            </a:r>
            <a:r>
              <a:rPr lang="en-GB" dirty="0"/>
              <a:t>L</a:t>
            </a:r>
            <a:r>
              <a:rPr lang="en-DK" dirty="0"/>
              <a:t>T</a:t>
            </a:r>
            <a:r>
              <a:rPr lang="en-GB" dirty="0"/>
              <a:t>E</a:t>
            </a:r>
            <a:r>
              <a:rPr lang="en-DK" dirty="0"/>
              <a:t>R</a:t>
            </a:r>
            <a:r>
              <a:rPr lang="en-GB" dirty="0"/>
              <a:t>N</a:t>
            </a:r>
            <a:r>
              <a:rPr lang="en-DK" dirty="0"/>
              <a:t>A</a:t>
            </a:r>
            <a:r>
              <a:rPr lang="en-GB" dirty="0"/>
              <a:t>T</a:t>
            </a:r>
            <a:r>
              <a:rPr lang="en-DK" dirty="0"/>
              <a:t>I</a:t>
            </a:r>
            <a:r>
              <a:rPr lang="en-GB" dirty="0"/>
              <a:t>V</a:t>
            </a:r>
            <a:r>
              <a:rPr lang="en-DK" dirty="0"/>
              <a:t>E: </a:t>
            </a:r>
            <a:r>
              <a:rPr lang="en-GB" dirty="0"/>
              <a:t>C</a:t>
            </a:r>
            <a:r>
              <a:rPr lang="en-DK" dirty="0"/>
              <a:t>R</a:t>
            </a:r>
            <a:r>
              <a:rPr lang="en-GB" dirty="0"/>
              <a:t>S</a:t>
            </a:r>
            <a:r>
              <a:rPr lang="en-DK" dirty="0"/>
              <a:t> </a:t>
            </a:r>
            <a:r>
              <a:rPr lang="en-GB" dirty="0"/>
              <a:t>d</a:t>
            </a:r>
            <a:r>
              <a:rPr lang="en-DK" dirty="0"/>
              <a:t>a</a:t>
            </a:r>
            <a:r>
              <a:rPr lang="en-GB" dirty="0"/>
              <a:t>t</a:t>
            </a:r>
            <a:r>
              <a:rPr lang="en-DK" dirty="0"/>
              <a:t>a </a:t>
            </a:r>
            <a:r>
              <a:rPr lang="en-GB" dirty="0" err="1"/>
              <a:t>i</a:t>
            </a:r>
            <a:r>
              <a:rPr lang="en-DK" dirty="0"/>
              <a:t>s </a:t>
            </a:r>
            <a:r>
              <a:rPr lang="en-GB" dirty="0"/>
              <a:t>a</a:t>
            </a:r>
            <a:r>
              <a:rPr lang="en-DK" dirty="0"/>
              <a:t>v</a:t>
            </a:r>
            <a:r>
              <a:rPr lang="en-GB" dirty="0"/>
              <a:t>a</a:t>
            </a:r>
            <a:r>
              <a:rPr lang="en-DK" dirty="0" err="1"/>
              <a:t>i</a:t>
            </a:r>
            <a:r>
              <a:rPr lang="en-GB" dirty="0"/>
              <a:t>l</a:t>
            </a:r>
            <a:r>
              <a:rPr lang="en-DK" dirty="0"/>
              <a:t>a</a:t>
            </a:r>
            <a:r>
              <a:rPr lang="en-GB" dirty="0"/>
              <a:t>b</a:t>
            </a:r>
            <a:r>
              <a:rPr lang="en-DK" dirty="0"/>
              <a:t>l</a:t>
            </a:r>
            <a:r>
              <a:rPr lang="en-GB" dirty="0"/>
              <a:t>e</a:t>
            </a:r>
            <a:r>
              <a:rPr lang="en-DK" dirty="0"/>
              <a:t> </a:t>
            </a:r>
            <a:r>
              <a:rPr lang="en-GB" dirty="0"/>
              <a:t>u</a:t>
            </a:r>
            <a:r>
              <a:rPr lang="en-DK" dirty="0"/>
              <a:t>p </a:t>
            </a:r>
            <a:r>
              <a:rPr lang="en-GB" dirty="0"/>
              <a:t>t</a:t>
            </a:r>
            <a:r>
              <a:rPr lang="en-DK" dirty="0"/>
              <a:t>o 2019, </a:t>
            </a:r>
            <a:r>
              <a:rPr lang="en-GB" dirty="0"/>
              <a:t>c</a:t>
            </a:r>
            <a:r>
              <a:rPr lang="en-DK" dirty="0"/>
              <a:t>a</a:t>
            </a:r>
            <a:r>
              <a:rPr lang="en-GB" dirty="0"/>
              <a:t>n</a:t>
            </a:r>
            <a:r>
              <a:rPr lang="en-DK" dirty="0"/>
              <a:t> </a:t>
            </a:r>
            <a:r>
              <a:rPr lang="en-GB" dirty="0"/>
              <a:t>u</a:t>
            </a:r>
            <a:r>
              <a:rPr lang="en-DK" dirty="0"/>
              <a:t>s</a:t>
            </a:r>
            <a:r>
              <a:rPr lang="en-GB" dirty="0"/>
              <a:t>e</a:t>
            </a:r>
            <a:r>
              <a:rPr lang="en-DK" dirty="0"/>
              <a:t> </a:t>
            </a:r>
            <a:r>
              <a:rPr lang="en-GB" dirty="0"/>
              <a:t>t</a:t>
            </a:r>
            <a:r>
              <a:rPr lang="en-DK" dirty="0"/>
              <a:t>h</a:t>
            </a:r>
            <a:r>
              <a:rPr lang="en-GB" dirty="0"/>
              <a:t>a</a:t>
            </a:r>
            <a:r>
              <a:rPr lang="en-DK" dirty="0"/>
              <a:t>t </a:t>
            </a:r>
            <a:r>
              <a:rPr lang="en-GB" dirty="0"/>
              <a:t>t</a:t>
            </a:r>
            <a:r>
              <a:rPr lang="en-DK" dirty="0"/>
              <a:t>o </a:t>
            </a:r>
            <a:r>
              <a:rPr lang="en-GB" dirty="0"/>
              <a:t>e</a:t>
            </a:r>
            <a:r>
              <a:rPr lang="en-DK" dirty="0"/>
              <a:t>s</a:t>
            </a:r>
            <a:r>
              <a:rPr lang="en-GB" dirty="0"/>
              <a:t>t</a:t>
            </a:r>
            <a:r>
              <a:rPr lang="en-DK" dirty="0" err="1"/>
              <a:t>i</a:t>
            </a:r>
            <a:r>
              <a:rPr lang="en-GB" dirty="0"/>
              <a:t>m</a:t>
            </a:r>
            <a:r>
              <a:rPr lang="en-DK" dirty="0"/>
              <a:t>a</a:t>
            </a:r>
            <a:r>
              <a:rPr lang="en-GB" dirty="0"/>
              <a:t>t</a:t>
            </a:r>
            <a:r>
              <a:rPr lang="en-DK" dirty="0"/>
              <a:t>e </a:t>
            </a:r>
            <a:r>
              <a:rPr lang="en-GB" dirty="0"/>
              <a:t>p</a:t>
            </a:r>
            <a:r>
              <a:rPr lang="en-DK" dirty="0"/>
              <a:t>r</a:t>
            </a:r>
            <a:r>
              <a:rPr lang="en-GB" dirty="0"/>
              <a:t>o</a:t>
            </a:r>
            <a:r>
              <a:rPr lang="en-DK" dirty="0"/>
              <a:t>g</a:t>
            </a:r>
            <a:r>
              <a:rPr lang="en-GB" dirty="0"/>
              <a:t>r</a:t>
            </a:r>
            <a:r>
              <a:rPr lang="en-DK" dirty="0"/>
              <a:t>e</a:t>
            </a:r>
            <a:r>
              <a:rPr lang="en-GB" dirty="0"/>
              <a:t>s</a:t>
            </a:r>
            <a:r>
              <a:rPr lang="en-DK" dirty="0"/>
              <a:t>s (</a:t>
            </a:r>
            <a:r>
              <a:rPr lang="en-GB" dirty="0"/>
              <a:t>U</a:t>
            </a:r>
            <a:r>
              <a:rPr lang="en-DK" dirty="0"/>
              <a:t>N</a:t>
            </a:r>
            <a:r>
              <a:rPr lang="en-GB" dirty="0"/>
              <a:t>C</a:t>
            </a:r>
            <a:r>
              <a:rPr lang="en-DK" dirty="0"/>
              <a:t>B</a:t>
            </a:r>
            <a:r>
              <a:rPr lang="en-GB" dirty="0"/>
              <a:t>D</a:t>
            </a:r>
            <a:r>
              <a:rPr lang="en-DK" dirty="0"/>
              <a:t> </a:t>
            </a:r>
            <a:r>
              <a:rPr lang="en-GB" dirty="0"/>
              <a:t>u</a:t>
            </a:r>
            <a:r>
              <a:rPr lang="en-DK" dirty="0" err="1"/>
              <a:t>tilise</a:t>
            </a:r>
            <a:r>
              <a:rPr lang="en-DK" dirty="0"/>
              <a:t> OECD figures). </a:t>
            </a:r>
          </a:p>
          <a:p>
            <a:pPr marL="171450" indent="-171450">
              <a:buFont typeface="Arial" panose="020B0604020202020204" pitchFamily="34" charset="0"/>
              <a:buChar char="•"/>
            </a:pPr>
            <a:endParaRPr lang="en-DK"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DK" dirty="0"/>
              <a:t>Claim of 104% </a:t>
            </a:r>
            <a:r>
              <a:rPr lang="en-GB" dirty="0"/>
              <a:t>f</a:t>
            </a:r>
            <a:r>
              <a:rPr lang="en-DK" dirty="0"/>
              <a:t>r</a:t>
            </a:r>
            <a:r>
              <a:rPr lang="en-GB" dirty="0"/>
              <a:t>o</a:t>
            </a:r>
            <a:r>
              <a:rPr lang="en-DK" dirty="0"/>
              <a:t>m </a:t>
            </a:r>
            <a:r>
              <a:rPr lang="en-GB" dirty="0"/>
              <a:t>U</a:t>
            </a:r>
            <a:r>
              <a:rPr lang="en-DK" dirty="0"/>
              <a:t>N</a:t>
            </a:r>
            <a:r>
              <a:rPr lang="en-GB" dirty="0"/>
              <a:t>C</a:t>
            </a:r>
            <a:r>
              <a:rPr lang="en-DK" dirty="0"/>
              <a:t>B</a:t>
            </a:r>
            <a:r>
              <a:rPr lang="en-GB" dirty="0"/>
              <a:t>D</a:t>
            </a:r>
            <a:r>
              <a:rPr lang="en-DK" dirty="0"/>
              <a:t> </a:t>
            </a:r>
            <a:r>
              <a:rPr lang="en-GB" dirty="0"/>
              <a:t>G</a:t>
            </a:r>
            <a:r>
              <a:rPr lang="en-DK" dirty="0"/>
              <a:t>B</a:t>
            </a:r>
            <a:r>
              <a:rPr lang="en-GB" dirty="0"/>
              <a:t>O</a:t>
            </a:r>
            <a:r>
              <a:rPr lang="en-DK" dirty="0"/>
              <a:t> </a:t>
            </a:r>
            <a:r>
              <a:rPr lang="en-GB" dirty="0"/>
              <a:t>b</a:t>
            </a:r>
            <a:r>
              <a:rPr lang="en-DK" dirty="0"/>
              <a:t>y 2015. Headline = the bigger donors have been increasing their biodiversity finances by double, and some cases over double, e.g. United Kingdom, France, Germany, Norway x3.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DK"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DK" dirty="0"/>
              <a:t>Importantly – these are estimates. There are differences between what donors report to </a:t>
            </a:r>
            <a:r>
              <a:rPr lang="en-GB" dirty="0"/>
              <a:t>O</a:t>
            </a:r>
            <a:r>
              <a:rPr lang="en-DK" dirty="0"/>
              <a:t>E</a:t>
            </a:r>
            <a:r>
              <a:rPr lang="en-GB" dirty="0"/>
              <a:t>C</a:t>
            </a:r>
            <a:r>
              <a:rPr lang="en-DK" dirty="0"/>
              <a:t>D and UNCBD. Generally, donors report more to the UNCBD </a:t>
            </a:r>
            <a:r>
              <a:rPr lang="en-GB" dirty="0"/>
              <a:t>t</a:t>
            </a:r>
            <a:r>
              <a:rPr lang="en-DK" dirty="0"/>
              <a:t>h</a:t>
            </a:r>
            <a:r>
              <a:rPr lang="en-GB" dirty="0"/>
              <a:t>a</a:t>
            </a:r>
            <a:r>
              <a:rPr lang="en-DK" dirty="0"/>
              <a:t>n </a:t>
            </a:r>
            <a:r>
              <a:rPr lang="en-GB" dirty="0"/>
              <a:t>t</a:t>
            </a:r>
            <a:r>
              <a:rPr lang="en-DK" dirty="0"/>
              <a:t>o </a:t>
            </a:r>
            <a:r>
              <a:rPr lang="en-GB" dirty="0"/>
              <a:t>t</a:t>
            </a:r>
            <a:r>
              <a:rPr lang="en-DK" dirty="0"/>
              <a:t>h</a:t>
            </a:r>
            <a:r>
              <a:rPr lang="en-GB" dirty="0"/>
              <a:t>e</a:t>
            </a:r>
            <a:r>
              <a:rPr lang="en-DK" dirty="0"/>
              <a:t> </a:t>
            </a:r>
            <a:r>
              <a:rPr lang="en-GB" dirty="0"/>
              <a:t>O</a:t>
            </a:r>
            <a:r>
              <a:rPr lang="en-DK" dirty="0"/>
              <a:t>E</a:t>
            </a:r>
            <a:r>
              <a:rPr lang="en-GB" dirty="0"/>
              <a:t>C</a:t>
            </a:r>
            <a:r>
              <a:rPr lang="en-DK" dirty="0"/>
              <a:t>D. </a:t>
            </a:r>
            <a:r>
              <a:rPr lang="en-GB" dirty="0"/>
              <a:t>C</a:t>
            </a:r>
            <a:r>
              <a:rPr lang="en-DK" dirty="0"/>
              <a:t>a</a:t>
            </a:r>
            <a:r>
              <a:rPr lang="en-GB" dirty="0"/>
              <a:t>p</a:t>
            </a:r>
            <a:r>
              <a:rPr lang="en-DK" dirty="0"/>
              <a:t>t</a:t>
            </a:r>
            <a:r>
              <a:rPr lang="en-GB" dirty="0"/>
              <a:t>u</a:t>
            </a:r>
            <a:r>
              <a:rPr lang="en-DK" dirty="0"/>
              <a:t>r</a:t>
            </a:r>
            <a:r>
              <a:rPr lang="en-GB" dirty="0"/>
              <a:t>e</a:t>
            </a:r>
            <a:r>
              <a:rPr lang="en-DK" dirty="0"/>
              <a:t>s </a:t>
            </a:r>
            <a:r>
              <a:rPr lang="en-GB" dirty="0"/>
              <a:t>o</a:t>
            </a:r>
            <a:r>
              <a:rPr lang="en-DK" dirty="0"/>
              <a:t>t</a:t>
            </a:r>
            <a:r>
              <a:rPr lang="en-GB" dirty="0"/>
              <a:t>h</a:t>
            </a:r>
            <a:r>
              <a:rPr lang="en-DK" dirty="0"/>
              <a:t>e</a:t>
            </a:r>
            <a:r>
              <a:rPr lang="en-GB" dirty="0"/>
              <a:t>r</a:t>
            </a:r>
            <a:r>
              <a:rPr lang="en-DK" dirty="0"/>
              <a:t> </a:t>
            </a:r>
            <a:r>
              <a:rPr lang="en-GB" dirty="0"/>
              <a:t>f</a:t>
            </a:r>
            <a:r>
              <a:rPr lang="en-DK" dirty="0"/>
              <a:t>l</a:t>
            </a:r>
            <a:r>
              <a:rPr lang="en-GB" dirty="0"/>
              <a:t>o</a:t>
            </a:r>
            <a:r>
              <a:rPr lang="en-DK" dirty="0"/>
              <a:t>w</a:t>
            </a:r>
            <a:r>
              <a:rPr lang="en-GB" dirty="0"/>
              <a:t>s</a:t>
            </a:r>
            <a:r>
              <a:rPr lang="en-DK" dirty="0"/>
              <a:t> (e.g. OOF)</a:t>
            </a:r>
            <a:endParaRPr lang="en-GB" dirty="0"/>
          </a:p>
          <a:p>
            <a:pPr marL="0" indent="0">
              <a:buFont typeface="Arial" panose="020B0604020202020204" pitchFamily="34" charset="0"/>
              <a:buNone/>
            </a:pPr>
            <a:endParaRPr lang="en-DK" dirty="0"/>
          </a:p>
          <a:p>
            <a:endParaRPr lang="en-DK" dirty="0"/>
          </a:p>
          <a:p>
            <a:endParaRPr lang="en-DK" dirty="0"/>
          </a:p>
          <a:p>
            <a:endParaRPr lang="en-DK" dirty="0"/>
          </a:p>
          <a:p>
            <a:endParaRPr lang="en-DK" dirty="0"/>
          </a:p>
          <a:p>
            <a:endParaRPr lang="en-DK" dirty="0"/>
          </a:p>
          <a:p>
            <a:r>
              <a:rPr lang="en-DK" i="1" dirty="0"/>
              <a:t>E</a:t>
            </a:r>
            <a:r>
              <a:rPr lang="en-GB" i="1" dirty="0"/>
              <a:t>x</a:t>
            </a:r>
            <a:r>
              <a:rPr lang="en-DK" i="1" dirty="0"/>
              <a:t>t</a:t>
            </a:r>
            <a:r>
              <a:rPr lang="en-GB" i="1" dirty="0"/>
              <a:t>r</a:t>
            </a:r>
            <a:r>
              <a:rPr lang="en-DK" i="1" dirty="0"/>
              <a:t>a </a:t>
            </a:r>
            <a:r>
              <a:rPr lang="en-GB" i="1" dirty="0" err="1"/>
              <a:t>i</a:t>
            </a:r>
            <a:r>
              <a:rPr lang="en-DK" i="1" dirty="0"/>
              <a:t>n</a:t>
            </a:r>
            <a:r>
              <a:rPr lang="en-GB" i="1" dirty="0"/>
              <a:t>f</a:t>
            </a:r>
            <a:r>
              <a:rPr lang="en-DK" i="1" dirty="0"/>
              <a:t>o...</a:t>
            </a:r>
            <a:endParaRPr lang="en-GB" i="1" dirty="0"/>
          </a:p>
          <a:p>
            <a:r>
              <a:rPr lang="en-GB" i="1" dirty="0"/>
              <a:t>While 28 countries have reported their biodiversity-related ODA and OOF through the CBD financial reporting framework under section one “international financial resource flows”, the majority of entries date to 2015. Only 11 countries have provided information on international flows from 2016-2017.</a:t>
            </a:r>
          </a:p>
          <a:p>
            <a:r>
              <a:rPr lang="en-GB" i="1" dirty="0"/>
              <a:t>1. The estimate for international public finance for biodiversity was calculated from the commitments reported by DAC and non-DAC member providers to OECD CRS database</a:t>
            </a:r>
          </a:p>
          <a:p>
            <a:r>
              <a:rPr lang="en-GB" i="1" dirty="0"/>
              <a:t>The mid-range estimate includes 100% of principal flows and applies a coefficient of 40% to the flows marked as significant, which is consistent with the approach taken by many donor countries in their CBD financial reports.</a:t>
            </a:r>
          </a:p>
          <a:p>
            <a:endParaRPr lang="en-DK" i="1" dirty="0"/>
          </a:p>
          <a:p>
            <a:endParaRPr lang="en-DK" dirty="0"/>
          </a:p>
          <a:p>
            <a:endParaRPr lang="en-DK" dirty="0"/>
          </a:p>
          <a:p>
            <a:endParaRPr lang="en-DK" dirty="0"/>
          </a:p>
          <a:p>
            <a:endParaRPr lang="en-DK" dirty="0"/>
          </a:p>
          <a:p>
            <a:endParaRPr lang="en-DK" dirty="0"/>
          </a:p>
        </p:txBody>
      </p:sp>
      <p:sp>
        <p:nvSpPr>
          <p:cNvPr id="4" name="Slide Number Placeholder 3"/>
          <p:cNvSpPr>
            <a:spLocks noGrp="1"/>
          </p:cNvSpPr>
          <p:nvPr>
            <p:ph type="sldNum" sz="quarter" idx="5"/>
          </p:nvPr>
        </p:nvSpPr>
        <p:spPr/>
        <p:txBody>
          <a:bodyPr/>
          <a:lstStyle/>
          <a:p>
            <a:fld id="{5BB99EA3-E50F-4B76-A5AD-275B5191A09A}" type="slidenum">
              <a:rPr lang="en-GB" smtClean="0"/>
              <a:t>5</a:t>
            </a:fld>
            <a:endParaRPr lang="en-GB"/>
          </a:p>
        </p:txBody>
      </p:sp>
    </p:spTree>
    <p:extLst>
      <p:ext uri="{BB962C8B-B14F-4D97-AF65-F5344CB8AC3E}">
        <p14:creationId xmlns:p14="http://schemas.microsoft.com/office/powerpoint/2010/main" val="3705633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DK" b="0" dirty="0"/>
              <a:t>D</a:t>
            </a:r>
            <a:r>
              <a:rPr lang="en-GB" b="0" dirty="0"/>
              <a:t>e</a:t>
            </a:r>
            <a:r>
              <a:rPr lang="en-DK" b="0" dirty="0"/>
              <a:t>n</a:t>
            </a:r>
            <a:r>
              <a:rPr lang="en-GB" b="0" dirty="0"/>
              <a:t>m</a:t>
            </a:r>
            <a:r>
              <a:rPr lang="en-DK" b="0" dirty="0"/>
              <a:t>ark – moved now to DKK million (instead of USD). </a:t>
            </a:r>
          </a:p>
          <a:p>
            <a:pPr marL="0" indent="0">
              <a:buFont typeface="Arial" panose="020B0604020202020204" pitchFamily="34" charset="0"/>
              <a:buNone/>
            </a:pPr>
            <a:endParaRPr lang="en-DK" b="1" dirty="0"/>
          </a:p>
          <a:p>
            <a:pPr marL="171450" indent="-171450">
              <a:buFont typeface="Arial" panose="020B0604020202020204" pitchFamily="34" charset="0"/>
              <a:buChar char="•"/>
            </a:pPr>
            <a:r>
              <a:rPr lang="en-DK" b="1" dirty="0"/>
              <a:t>N</a:t>
            </a:r>
            <a:r>
              <a:rPr lang="en-GB" b="1" dirty="0"/>
              <a:t>o</a:t>
            </a:r>
            <a:r>
              <a:rPr lang="en-DK" b="1" dirty="0"/>
              <a:t>t</a:t>
            </a:r>
            <a:r>
              <a:rPr lang="en-GB" b="1" dirty="0"/>
              <a:t>e</a:t>
            </a:r>
            <a:r>
              <a:rPr lang="en-DK" b="1" dirty="0"/>
              <a:t>: 2018 </a:t>
            </a:r>
            <a:r>
              <a:rPr lang="en-GB" b="1" dirty="0"/>
              <a:t>a</a:t>
            </a:r>
            <a:r>
              <a:rPr lang="en-DK" b="1" dirty="0"/>
              <a:t>n</a:t>
            </a:r>
            <a:r>
              <a:rPr lang="en-GB" b="1" dirty="0"/>
              <a:t>d</a:t>
            </a:r>
            <a:r>
              <a:rPr lang="en-DK" b="1" dirty="0"/>
              <a:t> 2019 </a:t>
            </a:r>
            <a:r>
              <a:rPr lang="en-GB" b="1" dirty="0"/>
              <a:t>f</a:t>
            </a:r>
            <a:r>
              <a:rPr lang="en-DK" b="1" dirty="0" err="1"/>
              <a:t>i</a:t>
            </a:r>
            <a:r>
              <a:rPr lang="en-GB" b="1" dirty="0"/>
              <a:t>n</a:t>
            </a:r>
            <a:r>
              <a:rPr lang="en-DK" b="1" dirty="0"/>
              <a:t>a</a:t>
            </a:r>
            <a:r>
              <a:rPr lang="en-GB" b="1" dirty="0"/>
              <a:t>n</a:t>
            </a:r>
            <a:r>
              <a:rPr lang="en-DK" b="1" dirty="0"/>
              <a:t>c</a:t>
            </a:r>
            <a:r>
              <a:rPr lang="en-GB" b="1" dirty="0"/>
              <a:t>e</a:t>
            </a:r>
            <a:r>
              <a:rPr lang="en-DK" b="1" dirty="0"/>
              <a:t> </a:t>
            </a:r>
            <a:r>
              <a:rPr lang="en-GB" b="1" dirty="0" err="1"/>
              <a:t>i</a:t>
            </a:r>
            <a:r>
              <a:rPr lang="en-DK" b="1" dirty="0"/>
              <a:t>s </a:t>
            </a:r>
            <a:r>
              <a:rPr lang="en-GB" b="1" dirty="0"/>
              <a:t>n</a:t>
            </a:r>
            <a:r>
              <a:rPr lang="en-DK" b="1" dirty="0"/>
              <a:t>o</a:t>
            </a:r>
            <a:r>
              <a:rPr lang="en-GB" b="1" dirty="0"/>
              <a:t>t</a:t>
            </a:r>
            <a:r>
              <a:rPr lang="en-DK" b="1" dirty="0"/>
              <a:t> </a:t>
            </a:r>
            <a:r>
              <a:rPr lang="en-GB" b="1" dirty="0"/>
              <a:t>y</a:t>
            </a:r>
            <a:r>
              <a:rPr lang="en-DK" b="1" dirty="0"/>
              <a:t>e</a:t>
            </a:r>
            <a:r>
              <a:rPr lang="en-GB" b="1" dirty="0"/>
              <a:t>t</a:t>
            </a:r>
            <a:r>
              <a:rPr lang="en-DK" b="1" dirty="0"/>
              <a:t> </a:t>
            </a:r>
            <a:r>
              <a:rPr lang="en-GB" b="1" dirty="0"/>
              <a:t>r</a:t>
            </a:r>
            <a:r>
              <a:rPr lang="en-DK" b="1" dirty="0"/>
              <a:t>e</a:t>
            </a:r>
            <a:r>
              <a:rPr lang="en-GB" b="1" dirty="0"/>
              <a:t>p</a:t>
            </a:r>
            <a:r>
              <a:rPr lang="en-DK" b="1" dirty="0"/>
              <a:t>o</a:t>
            </a:r>
            <a:r>
              <a:rPr lang="en-GB" b="1" dirty="0"/>
              <a:t>r</a:t>
            </a:r>
            <a:r>
              <a:rPr lang="en-DK" b="1" dirty="0"/>
              <a:t>t</a:t>
            </a:r>
            <a:r>
              <a:rPr lang="en-GB" b="1" dirty="0"/>
              <a:t>e</a:t>
            </a:r>
            <a:r>
              <a:rPr lang="en-DK" b="1" dirty="0"/>
              <a:t>d, </a:t>
            </a:r>
            <a:r>
              <a:rPr lang="en-GB" b="1" dirty="0"/>
              <a:t>a</a:t>
            </a:r>
            <a:r>
              <a:rPr lang="en-DK" b="1" dirty="0"/>
              <a:t>n</a:t>
            </a:r>
            <a:r>
              <a:rPr lang="en-GB" b="1" dirty="0"/>
              <a:t>d</a:t>
            </a:r>
            <a:r>
              <a:rPr lang="en-DK" b="1" dirty="0"/>
              <a:t> </a:t>
            </a:r>
            <a:r>
              <a:rPr lang="en-GB" b="1" dirty="0" err="1"/>
              <a:t>i</a:t>
            </a:r>
            <a:r>
              <a:rPr lang="en-DK" b="1" dirty="0"/>
              <a:t>s </a:t>
            </a:r>
            <a:r>
              <a:rPr lang="en-GB" b="1" dirty="0"/>
              <a:t>t</a:t>
            </a:r>
            <a:r>
              <a:rPr lang="en-DK" b="1" dirty="0"/>
              <a:t>h</a:t>
            </a:r>
            <a:r>
              <a:rPr lang="en-GB" b="1" dirty="0"/>
              <a:t>e</a:t>
            </a:r>
            <a:r>
              <a:rPr lang="en-DK" b="1" dirty="0"/>
              <a:t>r</a:t>
            </a:r>
            <a:r>
              <a:rPr lang="en-GB" b="1" dirty="0"/>
              <a:t>e</a:t>
            </a:r>
            <a:r>
              <a:rPr lang="en-DK" b="1" dirty="0"/>
              <a:t>f</a:t>
            </a:r>
            <a:r>
              <a:rPr lang="en-GB" b="1" dirty="0"/>
              <a:t>o</a:t>
            </a:r>
            <a:r>
              <a:rPr lang="en-DK" b="1" dirty="0"/>
              <a:t>r</a:t>
            </a:r>
            <a:r>
              <a:rPr lang="en-GB" b="1" dirty="0"/>
              <a:t>e</a:t>
            </a:r>
            <a:r>
              <a:rPr lang="en-DK" b="1" dirty="0"/>
              <a:t> </a:t>
            </a:r>
            <a:r>
              <a:rPr lang="en-GB" b="1" dirty="0"/>
              <a:t>a</a:t>
            </a:r>
            <a:r>
              <a:rPr lang="en-DK" b="1" dirty="0"/>
              <a:t>n </a:t>
            </a:r>
            <a:r>
              <a:rPr lang="en-GB" b="1" dirty="0"/>
              <a:t>e</a:t>
            </a:r>
            <a:r>
              <a:rPr lang="en-DK" b="1" dirty="0"/>
              <a:t>s</a:t>
            </a:r>
            <a:r>
              <a:rPr lang="en-GB" b="1" dirty="0"/>
              <a:t>t</a:t>
            </a:r>
            <a:r>
              <a:rPr lang="en-DK" b="1" dirty="0" err="1"/>
              <a:t>i</a:t>
            </a:r>
            <a:r>
              <a:rPr lang="en-GB" b="1" dirty="0"/>
              <a:t>m</a:t>
            </a:r>
            <a:r>
              <a:rPr lang="en-DK" b="1" dirty="0"/>
              <a:t>a</a:t>
            </a:r>
            <a:r>
              <a:rPr lang="en-GB" b="1" dirty="0"/>
              <a:t>t</a:t>
            </a:r>
            <a:r>
              <a:rPr lang="en-DK" b="1" dirty="0"/>
              <a:t>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DK"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G</a:t>
            </a:r>
            <a:r>
              <a:rPr lang="en-DK" dirty="0"/>
              <a:t>L</a:t>
            </a:r>
            <a:r>
              <a:rPr lang="en-GB" dirty="0"/>
              <a:t>O</a:t>
            </a:r>
            <a:r>
              <a:rPr lang="en-DK" dirty="0"/>
              <a:t>B</a:t>
            </a:r>
            <a:r>
              <a:rPr lang="en-GB" dirty="0"/>
              <a:t>A</a:t>
            </a:r>
            <a:r>
              <a:rPr lang="en-DK" dirty="0"/>
              <a:t>L</a:t>
            </a:r>
            <a:r>
              <a:rPr lang="en-GB" dirty="0"/>
              <a:t>L</a:t>
            </a:r>
            <a:r>
              <a:rPr lang="en-DK" dirty="0"/>
              <a:t>Y: 63% </a:t>
            </a:r>
            <a:r>
              <a:rPr lang="en-GB" dirty="0"/>
              <a:t>o</a:t>
            </a:r>
            <a:r>
              <a:rPr lang="en-DK" dirty="0"/>
              <a:t>f </a:t>
            </a:r>
            <a:r>
              <a:rPr lang="en-GB" dirty="0"/>
              <a:t>b</a:t>
            </a:r>
            <a:r>
              <a:rPr lang="en-DK" dirty="0" err="1"/>
              <a:t>i</a:t>
            </a:r>
            <a:r>
              <a:rPr lang="en-GB" dirty="0"/>
              <a:t>o</a:t>
            </a:r>
            <a:r>
              <a:rPr lang="en-DK" dirty="0"/>
              <a:t>d</a:t>
            </a:r>
            <a:r>
              <a:rPr lang="en-GB" dirty="0" err="1"/>
              <a:t>i</a:t>
            </a:r>
            <a:r>
              <a:rPr lang="en-DK" dirty="0"/>
              <a:t>v</a:t>
            </a:r>
            <a:r>
              <a:rPr lang="en-GB" dirty="0"/>
              <a:t>e</a:t>
            </a:r>
            <a:r>
              <a:rPr lang="en-DK" dirty="0"/>
              <a:t>r</a:t>
            </a:r>
            <a:r>
              <a:rPr lang="en-GB" dirty="0"/>
              <a:t>s</a:t>
            </a:r>
            <a:r>
              <a:rPr lang="en-DK" dirty="0" err="1"/>
              <a:t>i</a:t>
            </a:r>
            <a:r>
              <a:rPr lang="en-GB" dirty="0"/>
              <a:t>t</a:t>
            </a:r>
            <a:r>
              <a:rPr lang="en-DK" dirty="0"/>
              <a:t>y </a:t>
            </a:r>
            <a:r>
              <a:rPr lang="en-GB" dirty="0"/>
              <a:t>f</a:t>
            </a:r>
            <a:r>
              <a:rPr lang="en-DK" dirty="0" err="1"/>
              <a:t>i</a:t>
            </a:r>
            <a:r>
              <a:rPr lang="en-GB" dirty="0"/>
              <a:t>n</a:t>
            </a:r>
            <a:r>
              <a:rPr lang="en-DK" dirty="0"/>
              <a:t>a</a:t>
            </a:r>
            <a:r>
              <a:rPr lang="en-GB" dirty="0"/>
              <a:t>n</a:t>
            </a:r>
            <a:r>
              <a:rPr lang="en-DK" dirty="0"/>
              <a:t>c</a:t>
            </a:r>
            <a:r>
              <a:rPr lang="en-GB" dirty="0"/>
              <a:t>e</a:t>
            </a:r>
            <a:r>
              <a:rPr lang="en-DK" dirty="0"/>
              <a:t> </a:t>
            </a:r>
            <a:r>
              <a:rPr lang="en-GB" dirty="0"/>
              <a:t>p</a:t>
            </a:r>
            <a:r>
              <a:rPr lang="en-DK" dirty="0"/>
              <a:t>r</a:t>
            </a:r>
            <a:r>
              <a:rPr lang="en-GB" dirty="0"/>
              <a:t>o</a:t>
            </a:r>
            <a:r>
              <a:rPr lang="en-DK" dirty="0"/>
              <a:t>v</a:t>
            </a:r>
            <a:r>
              <a:rPr lang="en-GB" dirty="0" err="1"/>
              <a:t>i</a:t>
            </a:r>
            <a:r>
              <a:rPr lang="en-DK" dirty="0"/>
              <a:t>d</a:t>
            </a:r>
            <a:r>
              <a:rPr lang="en-GB" dirty="0"/>
              <a:t>e</a:t>
            </a:r>
            <a:r>
              <a:rPr lang="en-DK" dirty="0"/>
              <a:t>d </a:t>
            </a:r>
            <a:r>
              <a:rPr lang="en-GB" dirty="0"/>
              <a:t>a</a:t>
            </a:r>
            <a:r>
              <a:rPr lang="en-DK" dirty="0"/>
              <a:t>s </a:t>
            </a:r>
            <a:r>
              <a:rPr lang="en-GB" dirty="0"/>
              <a:t>s</a:t>
            </a:r>
            <a:r>
              <a:rPr lang="en-DK" dirty="0" err="1"/>
              <a:t>ignificant</a:t>
            </a:r>
            <a:r>
              <a:rPr lang="en-DK" dirty="0"/>
              <a:t>, 37% principal. </a:t>
            </a:r>
            <a:r>
              <a:rPr lang="en-GB" dirty="0"/>
              <a:t>C</a:t>
            </a:r>
            <a:r>
              <a:rPr lang="en-DK" dirty="0"/>
              <a:t>l</a:t>
            </a:r>
            <a:r>
              <a:rPr lang="en-GB" dirty="0"/>
              <a:t>e</a:t>
            </a:r>
            <a:r>
              <a:rPr lang="en-DK" dirty="0"/>
              <a:t>a</a:t>
            </a:r>
            <a:r>
              <a:rPr lang="en-GB" dirty="0"/>
              <a:t>r</a:t>
            </a:r>
            <a:r>
              <a:rPr lang="en-DK" dirty="0"/>
              <a:t>l</a:t>
            </a:r>
            <a:r>
              <a:rPr lang="en-GB" dirty="0"/>
              <a:t>y</a:t>
            </a:r>
            <a:r>
              <a:rPr lang="en-DK" dirty="0"/>
              <a:t> </a:t>
            </a:r>
            <a:r>
              <a:rPr lang="en-GB" dirty="0"/>
              <a:t>n</a:t>
            </a:r>
            <a:r>
              <a:rPr lang="en-DK" dirty="0"/>
              <a:t>o</a:t>
            </a:r>
            <a:r>
              <a:rPr lang="en-GB" dirty="0"/>
              <a:t>t</a:t>
            </a:r>
            <a:r>
              <a:rPr lang="en-DK" dirty="0"/>
              <a:t> </a:t>
            </a:r>
            <a:r>
              <a:rPr lang="en-GB" dirty="0"/>
              <a:t>t</a:t>
            </a:r>
            <a:r>
              <a:rPr lang="en-DK" dirty="0"/>
              <a:t>h</a:t>
            </a:r>
            <a:r>
              <a:rPr lang="en-GB" dirty="0"/>
              <a:t>e</a:t>
            </a:r>
            <a:r>
              <a:rPr lang="en-DK" dirty="0"/>
              <a:t> </a:t>
            </a:r>
            <a:r>
              <a:rPr lang="en-GB" dirty="0"/>
              <a:t>c</a:t>
            </a:r>
            <a:r>
              <a:rPr lang="en-DK" dirty="0"/>
              <a:t>a</a:t>
            </a:r>
            <a:r>
              <a:rPr lang="en-GB" dirty="0"/>
              <a:t>s</a:t>
            </a:r>
            <a:r>
              <a:rPr lang="en-DK" dirty="0"/>
              <a:t>e </a:t>
            </a:r>
            <a:r>
              <a:rPr lang="en-GB" dirty="0"/>
              <a:t>f</a:t>
            </a:r>
            <a:r>
              <a:rPr lang="en-DK" dirty="0"/>
              <a:t>o</a:t>
            </a:r>
            <a:r>
              <a:rPr lang="en-GB" dirty="0"/>
              <a:t>r</a:t>
            </a:r>
            <a:r>
              <a:rPr lang="en-DK" dirty="0"/>
              <a:t> </a:t>
            </a:r>
            <a:r>
              <a:rPr lang="en-GB" dirty="0"/>
              <a:t>D</a:t>
            </a:r>
            <a:r>
              <a:rPr lang="en-DK" dirty="0"/>
              <a:t>e</a:t>
            </a:r>
            <a:r>
              <a:rPr lang="en-GB" dirty="0"/>
              <a:t>n</a:t>
            </a:r>
            <a:r>
              <a:rPr lang="en-DK" dirty="0"/>
              <a:t>m</a:t>
            </a:r>
            <a:r>
              <a:rPr lang="en-GB" dirty="0"/>
              <a:t>a</a:t>
            </a:r>
            <a:r>
              <a:rPr lang="en-DK" dirty="0"/>
              <a:t>r</a:t>
            </a:r>
            <a:r>
              <a:rPr lang="en-GB" dirty="0"/>
              <a:t>k</a:t>
            </a:r>
            <a:r>
              <a:rPr lang="en-DK" dirty="0"/>
              <a:t>.</a:t>
            </a:r>
          </a:p>
          <a:p>
            <a:endParaRPr lang="en-DK" dirty="0"/>
          </a:p>
          <a:p>
            <a:pPr marL="171450" indent="-171450">
              <a:buFont typeface="Arial" panose="020B0604020202020204" pitchFamily="34" charset="0"/>
              <a:buChar char="•"/>
            </a:pPr>
            <a:r>
              <a:rPr lang="en-DK" dirty="0"/>
              <a:t>Big story here = the last 4 years in particular are very low. 2019 is the lowest of any year we looked at, going back to 2006</a:t>
            </a:r>
          </a:p>
          <a:p>
            <a:pPr marL="171450" indent="-171450">
              <a:buFont typeface="Arial" panose="020B0604020202020204" pitchFamily="34" charset="0"/>
              <a:buChar char="•"/>
            </a:pPr>
            <a:endParaRPr lang="en-DK" dirty="0"/>
          </a:p>
          <a:p>
            <a:pPr marL="171450" indent="-171450">
              <a:buFont typeface="Arial" panose="020B0604020202020204" pitchFamily="34" charset="0"/>
              <a:buChar char="•"/>
            </a:pPr>
            <a:r>
              <a:rPr lang="en-DK" dirty="0"/>
              <a:t>Relatively high baseline – as Denmark were quite strong on this issue in the years 2006-10</a:t>
            </a:r>
          </a:p>
        </p:txBody>
      </p:sp>
      <p:sp>
        <p:nvSpPr>
          <p:cNvPr id="4" name="Slide Number Placeholder 3"/>
          <p:cNvSpPr>
            <a:spLocks noGrp="1"/>
          </p:cNvSpPr>
          <p:nvPr>
            <p:ph type="sldNum" sz="quarter" idx="5"/>
          </p:nvPr>
        </p:nvSpPr>
        <p:spPr/>
        <p:txBody>
          <a:bodyPr/>
          <a:lstStyle/>
          <a:p>
            <a:fld id="{5BB99EA3-E50F-4B76-A5AD-275B5191A09A}" type="slidenum">
              <a:rPr lang="en-GB" smtClean="0"/>
              <a:t>6</a:t>
            </a:fld>
            <a:endParaRPr lang="en-GB"/>
          </a:p>
        </p:txBody>
      </p:sp>
    </p:spTree>
    <p:extLst>
      <p:ext uri="{BB962C8B-B14F-4D97-AF65-F5344CB8AC3E}">
        <p14:creationId xmlns:p14="http://schemas.microsoft.com/office/powerpoint/2010/main" val="3471498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DK" dirty="0"/>
          </a:p>
        </p:txBody>
      </p:sp>
      <p:sp>
        <p:nvSpPr>
          <p:cNvPr id="4" name="Slide Number Placeholder 3"/>
          <p:cNvSpPr>
            <a:spLocks noGrp="1"/>
          </p:cNvSpPr>
          <p:nvPr>
            <p:ph type="sldNum" sz="quarter" idx="5"/>
          </p:nvPr>
        </p:nvSpPr>
        <p:spPr/>
        <p:txBody>
          <a:bodyPr/>
          <a:lstStyle/>
          <a:p>
            <a:fld id="{5BB99EA3-E50F-4B76-A5AD-275B5191A09A}" type="slidenum">
              <a:rPr lang="en-GB" smtClean="0"/>
              <a:t>7</a:t>
            </a:fld>
            <a:endParaRPr lang="en-GB"/>
          </a:p>
        </p:txBody>
      </p:sp>
    </p:spTree>
    <p:extLst>
      <p:ext uri="{BB962C8B-B14F-4D97-AF65-F5344CB8AC3E}">
        <p14:creationId xmlns:p14="http://schemas.microsoft.com/office/powerpoint/2010/main" val="1554662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P</a:t>
            </a:r>
            <a:r>
              <a:rPr lang="en-DK" dirty="0"/>
              <a:t>R</a:t>
            </a:r>
            <a:r>
              <a:rPr lang="en-GB" dirty="0"/>
              <a:t>O</a:t>
            </a:r>
            <a:r>
              <a:rPr lang="en-DK" dirty="0"/>
              <a:t>B</a:t>
            </a:r>
            <a:r>
              <a:rPr lang="en-GB" dirty="0"/>
              <a:t>L</a:t>
            </a:r>
            <a:r>
              <a:rPr lang="en-DK" dirty="0"/>
              <a:t>E</a:t>
            </a:r>
            <a:r>
              <a:rPr lang="en-GB" dirty="0"/>
              <a:t>M</a:t>
            </a:r>
            <a:r>
              <a:rPr lang="en-DK" dirty="0"/>
              <a:t> – </a:t>
            </a:r>
            <a:r>
              <a:rPr lang="en-GB" dirty="0"/>
              <a:t>r</a:t>
            </a:r>
            <a:r>
              <a:rPr lang="en-DK" dirty="0"/>
              <a:t>e</a:t>
            </a:r>
            <a:r>
              <a:rPr lang="en-GB" dirty="0"/>
              <a:t>p</a:t>
            </a:r>
            <a:r>
              <a:rPr lang="en-DK" dirty="0"/>
              <a:t>o</a:t>
            </a:r>
            <a:r>
              <a:rPr lang="en-GB" dirty="0"/>
              <a:t>r</a:t>
            </a:r>
            <a:r>
              <a:rPr lang="en-DK" dirty="0"/>
              <a:t>t</a:t>
            </a:r>
            <a:r>
              <a:rPr lang="en-GB" dirty="0" err="1"/>
              <a:t>i</a:t>
            </a:r>
            <a:r>
              <a:rPr lang="en-DK" dirty="0"/>
              <a:t>n</a:t>
            </a:r>
            <a:r>
              <a:rPr lang="en-GB" dirty="0"/>
              <a:t>g</a:t>
            </a:r>
            <a:r>
              <a:rPr lang="en-DK" dirty="0"/>
              <a:t> </a:t>
            </a:r>
            <a:r>
              <a:rPr lang="en-GB" dirty="0"/>
              <a:t>t</a:t>
            </a:r>
            <a:r>
              <a:rPr lang="en-DK" dirty="0"/>
              <a:t>o </a:t>
            </a:r>
            <a:r>
              <a:rPr lang="en-GB" dirty="0"/>
              <a:t>U</a:t>
            </a:r>
            <a:r>
              <a:rPr lang="en-DK" dirty="0"/>
              <a:t>N</a:t>
            </a:r>
            <a:r>
              <a:rPr lang="en-GB" dirty="0"/>
              <a:t>C</a:t>
            </a:r>
            <a:r>
              <a:rPr lang="en-DK" dirty="0"/>
              <a:t>B</a:t>
            </a:r>
            <a:r>
              <a:rPr lang="en-GB" dirty="0"/>
              <a:t>D</a:t>
            </a:r>
            <a:r>
              <a:rPr lang="en-DK" dirty="0"/>
              <a:t> </a:t>
            </a:r>
            <a:r>
              <a:rPr lang="en-GB" dirty="0" err="1"/>
              <a:t>i</a:t>
            </a:r>
            <a:r>
              <a:rPr lang="en-DK" dirty="0"/>
              <a:t>s </a:t>
            </a:r>
            <a:r>
              <a:rPr lang="en-GB" dirty="0"/>
              <a:t>n</a:t>
            </a:r>
            <a:r>
              <a:rPr lang="en-DK" dirty="0"/>
              <a:t>o</a:t>
            </a:r>
            <a:r>
              <a:rPr lang="en-GB" dirty="0"/>
              <a:t>t</a:t>
            </a:r>
            <a:r>
              <a:rPr lang="en-DK" dirty="0"/>
              <a:t> </a:t>
            </a:r>
            <a:r>
              <a:rPr lang="en-GB" dirty="0"/>
              <a:t>g</a:t>
            </a:r>
            <a:r>
              <a:rPr lang="en-DK" dirty="0"/>
              <a:t>o</a:t>
            </a:r>
            <a:r>
              <a:rPr lang="en-GB" dirty="0"/>
              <a:t>o</a:t>
            </a:r>
            <a:r>
              <a:rPr lang="en-DK" dirty="0"/>
              <a:t>d (</a:t>
            </a:r>
            <a:r>
              <a:rPr lang="en-GB" dirty="0"/>
              <a:t>l</a:t>
            </a:r>
            <a:r>
              <a:rPr lang="en-DK" dirty="0"/>
              <a:t>a</a:t>
            </a:r>
            <a:r>
              <a:rPr lang="en-GB" dirty="0"/>
              <a:t>t</a:t>
            </a:r>
            <a:r>
              <a:rPr lang="en-DK" dirty="0"/>
              <a:t>e</a:t>
            </a:r>
            <a:r>
              <a:rPr lang="en-GB" dirty="0"/>
              <a:t>s</a:t>
            </a:r>
            <a:r>
              <a:rPr lang="en-DK" dirty="0"/>
              <a:t>t </a:t>
            </a:r>
            <a:r>
              <a:rPr lang="en-GB" dirty="0"/>
              <a:t>f</a:t>
            </a:r>
            <a:r>
              <a:rPr lang="en-DK" dirty="0" err="1"/>
              <a:t>i</a:t>
            </a:r>
            <a:r>
              <a:rPr lang="en-GB" dirty="0"/>
              <a:t>g</a:t>
            </a:r>
            <a:r>
              <a:rPr lang="en-DK" dirty="0"/>
              <a:t>u</a:t>
            </a:r>
            <a:r>
              <a:rPr lang="en-GB" dirty="0"/>
              <a:t>r</a:t>
            </a:r>
            <a:r>
              <a:rPr lang="en-DK" dirty="0"/>
              <a:t>e</a:t>
            </a:r>
            <a:r>
              <a:rPr lang="en-GB" dirty="0"/>
              <a:t>s</a:t>
            </a:r>
            <a:r>
              <a:rPr lang="en-DK" dirty="0"/>
              <a:t> </a:t>
            </a:r>
            <a:r>
              <a:rPr lang="en-GB" dirty="0"/>
              <a:t>f</a:t>
            </a:r>
            <a:r>
              <a:rPr lang="en-DK" dirty="0"/>
              <a:t>r</a:t>
            </a:r>
            <a:r>
              <a:rPr lang="en-GB" dirty="0"/>
              <a:t>o</a:t>
            </a:r>
            <a:r>
              <a:rPr lang="en-DK" dirty="0"/>
              <a:t>m 2015, </a:t>
            </a:r>
            <a:r>
              <a:rPr lang="en-GB" dirty="0"/>
              <a:t>U</a:t>
            </a:r>
            <a:r>
              <a:rPr lang="en-DK" dirty="0"/>
              <a:t>N</a:t>
            </a:r>
            <a:r>
              <a:rPr lang="en-GB" dirty="0"/>
              <a:t>C</a:t>
            </a:r>
            <a:r>
              <a:rPr lang="en-DK" dirty="0"/>
              <a:t>B</a:t>
            </a:r>
            <a:r>
              <a:rPr lang="en-GB" dirty="0"/>
              <a:t>D</a:t>
            </a:r>
            <a:r>
              <a:rPr lang="en-DK" dirty="0"/>
              <a:t> still asking for reports from some parties </a:t>
            </a:r>
            <a:r>
              <a:rPr lang="en-GB" dirty="0"/>
              <a:t>f</a:t>
            </a:r>
            <a:r>
              <a:rPr lang="en-DK" dirty="0"/>
              <a:t>o</a:t>
            </a:r>
            <a:r>
              <a:rPr lang="en-GB" dirty="0"/>
              <a:t>r</a:t>
            </a:r>
            <a:r>
              <a:rPr lang="en-DK" dirty="0"/>
              <a:t> 2016-17 </a:t>
            </a:r>
            <a:r>
              <a:rPr lang="en-GB" dirty="0"/>
              <a:t>p</a:t>
            </a:r>
            <a:r>
              <a:rPr lang="en-DK" dirty="0"/>
              <a:t>e</a:t>
            </a:r>
            <a:r>
              <a:rPr lang="en-GB" dirty="0"/>
              <a:t>r</a:t>
            </a:r>
            <a:r>
              <a:rPr lang="en-DK" dirty="0" err="1"/>
              <a:t>i</a:t>
            </a:r>
            <a:r>
              <a:rPr lang="en-GB" dirty="0"/>
              <a:t>o</a:t>
            </a:r>
            <a:r>
              <a:rPr lang="en-DK" dirty="0"/>
              <a:t>d). </a:t>
            </a:r>
            <a:endParaRPr lang="en-GB" dirty="0"/>
          </a:p>
          <a:p>
            <a:pPr marL="171450" indent="-171450">
              <a:buFont typeface="Arial" panose="020B0604020202020204" pitchFamily="34" charset="0"/>
              <a:buChar char="•"/>
            </a:pPr>
            <a:r>
              <a:rPr lang="en-GB" dirty="0"/>
              <a:t>There will be a report due from the UNCBD secretariat on the reported amounts to the UNCBD framework, published for COP15. </a:t>
            </a:r>
          </a:p>
          <a:p>
            <a:pPr marL="0" indent="0">
              <a:buFont typeface="Arial" panose="020B0604020202020204" pitchFamily="34" charset="0"/>
              <a:buNone/>
            </a:pPr>
            <a:endParaRPr lang="en-DK" dirty="0"/>
          </a:p>
          <a:p>
            <a:pPr marL="171450" indent="-171450">
              <a:buFont typeface="Arial" panose="020B0604020202020204" pitchFamily="34" charset="0"/>
              <a:buChar char="•"/>
            </a:pPr>
            <a:r>
              <a:rPr lang="en-DK" dirty="0"/>
              <a:t>(Explain graph)</a:t>
            </a:r>
          </a:p>
          <a:p>
            <a:endParaRPr lang="en-DK" dirty="0"/>
          </a:p>
          <a:p>
            <a:pPr marL="0" marR="0" lvl="0" indent="0" algn="l" defTabSz="914400" rtl="0" eaLnBrk="1" fontAlgn="auto" latinLnBrk="0" hangingPunct="1">
              <a:lnSpc>
                <a:spcPct val="100000"/>
              </a:lnSpc>
              <a:spcBef>
                <a:spcPts val="0"/>
              </a:spcBef>
              <a:spcAft>
                <a:spcPts val="0"/>
              </a:spcAft>
              <a:buClrTx/>
              <a:buSzTx/>
              <a:buFontTx/>
              <a:buNone/>
              <a:tabLst/>
              <a:defRPr/>
            </a:pPr>
            <a:r>
              <a:rPr lang="en-DK" dirty="0"/>
              <a:t>Coefficient for all don</a:t>
            </a:r>
            <a:r>
              <a:rPr lang="en-GB" dirty="0"/>
              <a:t>o</a:t>
            </a:r>
            <a:r>
              <a:rPr lang="en-DK" dirty="0"/>
              <a:t>r</a:t>
            </a:r>
            <a:r>
              <a:rPr lang="en-GB" dirty="0"/>
              <a:t>s</a:t>
            </a:r>
            <a:r>
              <a:rPr lang="en-DK" dirty="0"/>
              <a:t> </a:t>
            </a:r>
            <a:r>
              <a:rPr lang="en-GB" dirty="0"/>
              <a:t>r</a:t>
            </a:r>
            <a:r>
              <a:rPr lang="en-DK" dirty="0" err="1"/>
              <a:t>eporting</a:t>
            </a:r>
            <a:r>
              <a:rPr lang="en-DK" dirty="0"/>
              <a:t> in 2015 was 1.7x </a:t>
            </a:r>
          </a:p>
          <a:p>
            <a:endParaRPr lang="en-DK" dirty="0"/>
          </a:p>
          <a:p>
            <a:r>
              <a:rPr lang="en-DK" u="sng" dirty="0"/>
              <a:t>Extra info</a:t>
            </a:r>
          </a:p>
          <a:p>
            <a:r>
              <a:rPr lang="en-DK" dirty="0"/>
              <a:t>Reporting methods vary!</a:t>
            </a:r>
          </a:p>
          <a:p>
            <a:r>
              <a:rPr lang="en-DK" dirty="0"/>
              <a:t>Japan uses 100% </a:t>
            </a:r>
            <a:r>
              <a:rPr lang="en-DK" dirty="0" err="1"/>
              <a:t>coeffici</a:t>
            </a:r>
            <a:r>
              <a:rPr lang="en-GB" dirty="0"/>
              <a:t>e</a:t>
            </a:r>
            <a:r>
              <a:rPr lang="en-DK" dirty="0"/>
              <a:t>n</a:t>
            </a:r>
            <a:r>
              <a:rPr lang="en-GB" dirty="0"/>
              <a:t>t</a:t>
            </a:r>
            <a:r>
              <a:rPr lang="en-DK" dirty="0"/>
              <a:t> </a:t>
            </a:r>
            <a:r>
              <a:rPr lang="en-GB" dirty="0"/>
              <a:t>f</a:t>
            </a:r>
            <a:r>
              <a:rPr lang="en-DK" dirty="0"/>
              <a:t>o</a:t>
            </a:r>
            <a:r>
              <a:rPr lang="en-GB" dirty="0"/>
              <a:t>r</a:t>
            </a:r>
            <a:r>
              <a:rPr lang="en-DK" dirty="0"/>
              <a:t> </a:t>
            </a:r>
            <a:r>
              <a:rPr lang="en-GB" dirty="0"/>
              <a:t>s</a:t>
            </a:r>
            <a:r>
              <a:rPr lang="en-DK" dirty="0" err="1"/>
              <a:t>i</a:t>
            </a:r>
            <a:r>
              <a:rPr lang="en-GB" dirty="0"/>
              <a:t>g</a:t>
            </a:r>
            <a:r>
              <a:rPr lang="en-DK" dirty="0"/>
              <a:t>n</a:t>
            </a:r>
            <a:r>
              <a:rPr lang="en-GB" dirty="0" err="1"/>
              <a:t>i</a:t>
            </a:r>
            <a:r>
              <a:rPr lang="en-DK" dirty="0"/>
              <a:t>f</a:t>
            </a:r>
            <a:r>
              <a:rPr lang="en-GB" dirty="0" err="1"/>
              <a:t>i</a:t>
            </a:r>
            <a:r>
              <a:rPr lang="en-DK" dirty="0"/>
              <a:t>c</a:t>
            </a:r>
            <a:r>
              <a:rPr lang="en-GB" dirty="0"/>
              <a:t>a</a:t>
            </a:r>
            <a:r>
              <a:rPr lang="en-DK" dirty="0"/>
              <a:t>n</a:t>
            </a:r>
            <a:r>
              <a:rPr lang="en-GB" dirty="0"/>
              <a:t>t</a:t>
            </a:r>
            <a:r>
              <a:rPr lang="en-DK" dirty="0"/>
              <a:t> </a:t>
            </a:r>
            <a:r>
              <a:rPr lang="en-GB" dirty="0"/>
              <a:t>R</a:t>
            </a:r>
            <a:r>
              <a:rPr lang="en-DK" dirty="0" err="1"/>
              <a:t>i</a:t>
            </a:r>
            <a:r>
              <a:rPr lang="en-GB" dirty="0"/>
              <a:t>o</a:t>
            </a:r>
            <a:r>
              <a:rPr lang="en-DK" dirty="0"/>
              <a:t> </a:t>
            </a:r>
            <a:r>
              <a:rPr lang="en-GB" dirty="0"/>
              <a:t>M</a:t>
            </a:r>
            <a:r>
              <a:rPr lang="en-DK" dirty="0"/>
              <a:t>a</a:t>
            </a:r>
            <a:r>
              <a:rPr lang="en-GB" dirty="0"/>
              <a:t>r</a:t>
            </a:r>
            <a:r>
              <a:rPr lang="en-DK" dirty="0"/>
              <a:t>k</a:t>
            </a:r>
            <a:r>
              <a:rPr lang="en-GB" dirty="0"/>
              <a:t>e</a:t>
            </a:r>
            <a:r>
              <a:rPr lang="en-DK" dirty="0"/>
              <a:t>r</a:t>
            </a:r>
            <a:r>
              <a:rPr lang="en-GB" dirty="0"/>
              <a:t>s</a:t>
            </a:r>
            <a:r>
              <a:rPr lang="en-DK" dirty="0"/>
              <a:t>. </a:t>
            </a:r>
          </a:p>
          <a:p>
            <a:r>
              <a:rPr lang="en-DK" dirty="0"/>
              <a:t>They’re also generous with their application of the Rio Markers. Trend we see in Climate Finance also. </a:t>
            </a:r>
          </a:p>
          <a:p>
            <a:endParaRPr lang="en-DK" dirty="0"/>
          </a:p>
        </p:txBody>
      </p:sp>
      <p:sp>
        <p:nvSpPr>
          <p:cNvPr id="4" name="Slide Number Placeholder 3"/>
          <p:cNvSpPr>
            <a:spLocks noGrp="1"/>
          </p:cNvSpPr>
          <p:nvPr>
            <p:ph type="sldNum" sz="quarter" idx="5"/>
          </p:nvPr>
        </p:nvSpPr>
        <p:spPr/>
        <p:txBody>
          <a:bodyPr/>
          <a:lstStyle/>
          <a:p>
            <a:fld id="{5BB99EA3-E50F-4B76-A5AD-275B5191A09A}" type="slidenum">
              <a:rPr lang="en-GB" smtClean="0"/>
              <a:t>8</a:t>
            </a:fld>
            <a:endParaRPr lang="en-GB"/>
          </a:p>
        </p:txBody>
      </p:sp>
    </p:spTree>
    <p:extLst>
      <p:ext uri="{BB962C8B-B14F-4D97-AF65-F5344CB8AC3E}">
        <p14:creationId xmlns:p14="http://schemas.microsoft.com/office/powerpoint/2010/main" val="1489401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DK" dirty="0"/>
              <a:t>1. </a:t>
            </a:r>
            <a:r>
              <a:rPr lang="en-GB" sz="18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The current Danida strategy </a:t>
            </a:r>
            <a:r>
              <a:rPr lang="en-GB" sz="1800" i="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‘Verden 2030’</a:t>
            </a:r>
            <a:r>
              <a:rPr lang="en-GB" sz="18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is relatively weak on biodiversity. With the new Danida strategy being formulated in 2021, there is an opportunity to significantly increase Danish biodiversity interventions and finance, including mainstreaming into other sectors. </a:t>
            </a:r>
            <a:endParaRPr lang="en-DK" sz="18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endParaRPr>
          </a:p>
          <a:p>
            <a:endParaRPr lang="en-DK" dirty="0"/>
          </a:p>
          <a:p>
            <a:r>
              <a:rPr lang="en-DK" i="1" dirty="0"/>
              <a:t>“</a:t>
            </a:r>
            <a:r>
              <a:rPr lang="en-US" i="1" dirty="0"/>
              <a:t>Nevertheless, climate-related ODA for biodiversity conservation efforts such as natural climate solutions remains significantly underfunded relative to the potential contribution that the land use sector can make to climate mitigation (see section on Nature-Based Solutions and Carbon Markets). Recent analyses indicate that up to 30% of the world’s cost-effective, near-team mitigation potential can be provided by the </a:t>
            </a:r>
            <a:r>
              <a:rPr lang="en-US" i="1" dirty="0" err="1"/>
              <a:t>landuse</a:t>
            </a:r>
            <a:r>
              <a:rPr lang="en-US" i="1" dirty="0"/>
              <a:t> sector by stopping deforestation, restoring forests, and improving agricultural practices.</a:t>
            </a:r>
            <a:r>
              <a:rPr lang="en-DK" i="1" dirty="0"/>
              <a:t>”</a:t>
            </a:r>
          </a:p>
          <a:p>
            <a:endParaRPr lang="en-DK" dirty="0"/>
          </a:p>
          <a:p>
            <a:r>
              <a:rPr lang="en-DK" dirty="0"/>
              <a:t>2. Make up for the disappointing levels of biodiversity finance over the past 10 years. </a:t>
            </a:r>
          </a:p>
          <a:p>
            <a:endParaRPr lang="en-DK" dirty="0"/>
          </a:p>
          <a:p>
            <a:r>
              <a:rPr lang="en-DK" dirty="0"/>
              <a:t>3. More future looking, need to show that Denmark is serious about biodiversity. The opportunity to do so is available at Kunming. We’ve lost a year because of covid, so waiting for a new collective goal to inform Denmark’s own ambitions is perhaps problematic. As we see with many of the previous pledges they are for a time in the future e.g. Doubling by 2015. So there needs to be an interim ambition to get Denmark back on track, and set Denmark up to meet the new collective ambitions, whatever they may be. </a:t>
            </a:r>
          </a:p>
          <a:p>
            <a:endParaRPr lang="en-DK" dirty="0"/>
          </a:p>
          <a:p>
            <a:r>
              <a:rPr lang="en-DK" dirty="0"/>
              <a:t>4. Needs to be harmonisation of reporting methods at the UNCBD level. </a:t>
            </a:r>
          </a:p>
          <a:p>
            <a:endParaRPr lang="en-DK" dirty="0"/>
          </a:p>
          <a:p>
            <a:r>
              <a:rPr lang="en-DK" dirty="0"/>
              <a:t>5. Denmark needs to improve its won methods to be granular assessments. </a:t>
            </a:r>
          </a:p>
        </p:txBody>
      </p:sp>
      <p:sp>
        <p:nvSpPr>
          <p:cNvPr id="4" name="Slide Number Placeholder 3"/>
          <p:cNvSpPr>
            <a:spLocks noGrp="1"/>
          </p:cNvSpPr>
          <p:nvPr>
            <p:ph type="sldNum" sz="quarter" idx="5"/>
          </p:nvPr>
        </p:nvSpPr>
        <p:spPr/>
        <p:txBody>
          <a:bodyPr/>
          <a:lstStyle/>
          <a:p>
            <a:fld id="{5BB99EA3-E50F-4B76-A5AD-275B5191A09A}" type="slidenum">
              <a:rPr lang="en-GB" smtClean="0"/>
              <a:t>9</a:t>
            </a:fld>
            <a:endParaRPr lang="en-GB"/>
          </a:p>
        </p:txBody>
      </p:sp>
    </p:spTree>
    <p:extLst>
      <p:ext uri="{BB962C8B-B14F-4D97-AF65-F5344CB8AC3E}">
        <p14:creationId xmlns:p14="http://schemas.microsoft.com/office/powerpoint/2010/main" val="2244159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DK" dirty="0"/>
              <a:t>At COP15 in Kunming, a new post-Aichi set of targets will be discussed – called Post-2020 Global Biodiversity Framework. Including the issue of resource mobilisation. </a:t>
            </a:r>
          </a:p>
          <a:p>
            <a:endParaRPr lang="en-DK" dirty="0"/>
          </a:p>
          <a:p>
            <a:endParaRPr lang="en-DK" dirty="0"/>
          </a:p>
          <a:p>
            <a:r>
              <a:rPr lang="en-DK" dirty="0"/>
              <a:t>There is not much information to go on what the post-2020 financial targets might look like if they are made. The Paulson Institute made the recommendation to double again to 2030. “Double the doubling”. </a:t>
            </a:r>
          </a:p>
        </p:txBody>
      </p:sp>
      <p:sp>
        <p:nvSpPr>
          <p:cNvPr id="4" name="Slide Number Placeholder 3"/>
          <p:cNvSpPr>
            <a:spLocks noGrp="1"/>
          </p:cNvSpPr>
          <p:nvPr>
            <p:ph type="sldNum" sz="quarter" idx="5"/>
          </p:nvPr>
        </p:nvSpPr>
        <p:spPr/>
        <p:txBody>
          <a:bodyPr/>
          <a:lstStyle/>
          <a:p>
            <a:fld id="{5BB99EA3-E50F-4B76-A5AD-275B5191A09A}" type="slidenum">
              <a:rPr lang="en-GB" smtClean="0"/>
              <a:t>11</a:t>
            </a:fld>
            <a:endParaRPr lang="en-GB"/>
          </a:p>
        </p:txBody>
      </p:sp>
    </p:spTree>
    <p:extLst>
      <p:ext uri="{BB962C8B-B14F-4D97-AF65-F5344CB8AC3E}">
        <p14:creationId xmlns:p14="http://schemas.microsoft.com/office/powerpoint/2010/main" val="2014591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B7D32F-6D13-4B66-913A-A2BF4BFD0265}" type="datetimeFigureOut">
              <a:rPr lang="en-GB" smtClean="0"/>
              <a:t>15/06/2021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462C44-7FA6-4DAA-8099-E92066EEE263}"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6298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B7D32F-6D13-4B66-913A-A2BF4BFD0265}" type="datetimeFigureOut">
              <a:rPr lang="en-GB" smtClean="0"/>
              <a:t>15/06/2021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462C44-7FA6-4DAA-8099-E92066EEE263}" type="slidenum">
              <a:rPr lang="en-GB" smtClean="0"/>
              <a:t>‹#›</a:t>
            </a:fld>
            <a:endParaRPr lang="en-GB"/>
          </a:p>
        </p:txBody>
      </p:sp>
    </p:spTree>
    <p:extLst>
      <p:ext uri="{BB962C8B-B14F-4D97-AF65-F5344CB8AC3E}">
        <p14:creationId xmlns:p14="http://schemas.microsoft.com/office/powerpoint/2010/main" val="2496521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B7D32F-6D13-4B66-913A-A2BF4BFD0265}" type="datetimeFigureOut">
              <a:rPr lang="en-GB" smtClean="0"/>
              <a:t>15/06/2021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462C44-7FA6-4DAA-8099-E92066EEE263}" type="slidenum">
              <a:rPr lang="en-GB" smtClean="0"/>
              <a:t>‹#›</a:t>
            </a:fld>
            <a:endParaRPr lang="en-GB"/>
          </a:p>
        </p:txBody>
      </p:sp>
    </p:spTree>
    <p:extLst>
      <p:ext uri="{BB962C8B-B14F-4D97-AF65-F5344CB8AC3E}">
        <p14:creationId xmlns:p14="http://schemas.microsoft.com/office/powerpoint/2010/main" val="35302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B7D32F-6D13-4B66-913A-A2BF4BFD0265}" type="datetimeFigureOut">
              <a:rPr lang="en-GB" smtClean="0"/>
              <a:t>15/06/2021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462C44-7FA6-4DAA-8099-E92066EEE263}" type="slidenum">
              <a:rPr lang="en-GB" smtClean="0"/>
              <a:t>‹#›</a:t>
            </a:fld>
            <a:endParaRPr lang="en-GB"/>
          </a:p>
        </p:txBody>
      </p:sp>
    </p:spTree>
    <p:extLst>
      <p:ext uri="{BB962C8B-B14F-4D97-AF65-F5344CB8AC3E}">
        <p14:creationId xmlns:p14="http://schemas.microsoft.com/office/powerpoint/2010/main" val="1818397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B7D32F-6D13-4B66-913A-A2BF4BFD0265}" type="datetimeFigureOut">
              <a:rPr lang="en-GB" smtClean="0"/>
              <a:t>15/06/2021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462C44-7FA6-4DAA-8099-E92066EEE263}"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9534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B7D32F-6D13-4B66-913A-A2BF4BFD0265}" type="datetimeFigureOut">
              <a:rPr lang="en-GB" smtClean="0"/>
              <a:t>15/06/2021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462C44-7FA6-4DAA-8099-E92066EEE263}" type="slidenum">
              <a:rPr lang="en-GB" smtClean="0"/>
              <a:t>‹#›</a:t>
            </a:fld>
            <a:endParaRPr lang="en-GB"/>
          </a:p>
        </p:txBody>
      </p:sp>
    </p:spTree>
    <p:extLst>
      <p:ext uri="{BB962C8B-B14F-4D97-AF65-F5344CB8AC3E}">
        <p14:creationId xmlns:p14="http://schemas.microsoft.com/office/powerpoint/2010/main" val="1595545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B7D32F-6D13-4B66-913A-A2BF4BFD0265}" type="datetimeFigureOut">
              <a:rPr lang="en-GB" smtClean="0"/>
              <a:t>15/06/2021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462C44-7FA6-4DAA-8099-E92066EEE263}" type="slidenum">
              <a:rPr lang="en-GB" smtClean="0"/>
              <a:t>‹#›</a:t>
            </a:fld>
            <a:endParaRPr lang="en-GB"/>
          </a:p>
        </p:txBody>
      </p:sp>
    </p:spTree>
    <p:extLst>
      <p:ext uri="{BB962C8B-B14F-4D97-AF65-F5344CB8AC3E}">
        <p14:creationId xmlns:p14="http://schemas.microsoft.com/office/powerpoint/2010/main" val="1387285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B7D32F-6D13-4B66-913A-A2BF4BFD0265}" type="datetimeFigureOut">
              <a:rPr lang="en-GB" smtClean="0"/>
              <a:t>15/06/2021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462C44-7FA6-4DAA-8099-E92066EEE263}" type="slidenum">
              <a:rPr lang="en-GB" smtClean="0"/>
              <a:t>‹#›</a:t>
            </a:fld>
            <a:endParaRPr lang="en-GB"/>
          </a:p>
        </p:txBody>
      </p:sp>
    </p:spTree>
    <p:extLst>
      <p:ext uri="{BB962C8B-B14F-4D97-AF65-F5344CB8AC3E}">
        <p14:creationId xmlns:p14="http://schemas.microsoft.com/office/powerpoint/2010/main" val="78483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DB7D32F-6D13-4B66-913A-A2BF4BFD0265}" type="datetimeFigureOut">
              <a:rPr lang="en-GB" smtClean="0"/>
              <a:t>15/06/2021</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3B462C44-7FA6-4DAA-8099-E92066EEE263}" type="slidenum">
              <a:rPr lang="en-GB" smtClean="0"/>
              <a:t>‹#›</a:t>
            </a:fld>
            <a:endParaRPr lang="en-GB"/>
          </a:p>
        </p:txBody>
      </p:sp>
    </p:spTree>
    <p:extLst>
      <p:ext uri="{BB962C8B-B14F-4D97-AF65-F5344CB8AC3E}">
        <p14:creationId xmlns:p14="http://schemas.microsoft.com/office/powerpoint/2010/main" val="1222962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DB7D32F-6D13-4B66-913A-A2BF4BFD0265}" type="datetimeFigureOut">
              <a:rPr lang="en-GB" smtClean="0"/>
              <a:t>15/06/2021</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B462C44-7FA6-4DAA-8099-E92066EEE263}" type="slidenum">
              <a:rPr lang="en-GB" smtClean="0"/>
              <a:t>‹#›</a:t>
            </a:fld>
            <a:endParaRPr lang="en-GB"/>
          </a:p>
        </p:txBody>
      </p:sp>
    </p:spTree>
    <p:extLst>
      <p:ext uri="{BB962C8B-B14F-4D97-AF65-F5344CB8AC3E}">
        <p14:creationId xmlns:p14="http://schemas.microsoft.com/office/powerpoint/2010/main" val="244659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B7D32F-6D13-4B66-913A-A2BF4BFD0265}" type="datetimeFigureOut">
              <a:rPr lang="en-GB" smtClean="0"/>
              <a:t>15/06/2021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462C44-7FA6-4DAA-8099-E92066EEE263}" type="slidenum">
              <a:rPr lang="en-GB" smtClean="0"/>
              <a:t>‹#›</a:t>
            </a:fld>
            <a:endParaRPr lang="en-GB"/>
          </a:p>
        </p:txBody>
      </p:sp>
    </p:spTree>
    <p:extLst>
      <p:ext uri="{BB962C8B-B14F-4D97-AF65-F5344CB8AC3E}">
        <p14:creationId xmlns:p14="http://schemas.microsoft.com/office/powerpoint/2010/main" val="2783132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DB7D32F-6D13-4B66-913A-A2BF4BFD0265}" type="datetimeFigureOut">
              <a:rPr lang="en-GB" smtClean="0"/>
              <a:t>15/06/2021</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B462C44-7FA6-4DAA-8099-E92066EEE263}"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6263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paulsoninstitute.org/wp-content/uploads/2020/10/FINANCING-NATURE_Full-Report_Final-with-endorsements_101420.pdf"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cbd.int/doc/c/2c34/9558/f1487764d65e89bafb74d8fa/sbi-03-05-en.pdf" TargetMode="External"/><Relationship Id="rId3" Type="http://schemas.openxmlformats.org/officeDocument/2006/relationships/hyperlink" Target="https://www.oecd.org/environment/resources/biodiversity/report-a-comprehensive-overview-of-global-biodiversity-finance.pdf" TargetMode="External"/><Relationship Id="rId7" Type="http://schemas.openxmlformats.org/officeDocument/2006/relationships/hyperlink" Target="https://www.cbd.int/doc/c/efb0/1f84/a892b98d2982a829962b6371/wg2020-02-03-en.pdf" TargetMode="External"/><Relationship Id="rId2" Type="http://schemas.openxmlformats.org/officeDocument/2006/relationships/hyperlink" Target="http://www.oecd.org/dac/environment-development/Biodiversity-related-ODA.pdf" TargetMode="External"/><Relationship Id="rId1" Type="http://schemas.openxmlformats.org/officeDocument/2006/relationships/slideLayout" Target="../slideLayouts/slideLayout2.xml"/><Relationship Id="rId6" Type="http://schemas.openxmlformats.org/officeDocument/2006/relationships/hyperlink" Target="https://www.cbd.int/meetings/SBI-03" TargetMode="External"/><Relationship Id="rId5" Type="http://schemas.openxmlformats.org/officeDocument/2006/relationships/hyperlink" Target="https://www.cbd.int/doc/meetings/fin/rmws-2016-01/other/rmws-2016-01-presentation-1-en.pdf" TargetMode="External"/><Relationship Id="rId4" Type="http://schemas.openxmlformats.org/officeDocument/2006/relationships/hyperlink" Target="https://public.tableau.com/views/RioMarkers/ByProvider?:embed=y&amp;:display_count=no&amp;%3AshowVizHome=no%20#3"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unep.org/events/publication-launch/state-finance-nature-tripling-investments-nature-based-solutions-203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E20FC-7B98-4C8C-8E9A-D145B8526199}"/>
              </a:ext>
            </a:extLst>
          </p:cNvPr>
          <p:cNvSpPr>
            <a:spLocks noGrp="1"/>
          </p:cNvSpPr>
          <p:nvPr>
            <p:ph type="ctrTitle"/>
          </p:nvPr>
        </p:nvSpPr>
        <p:spPr>
          <a:xfrm>
            <a:off x="1097280" y="1392072"/>
            <a:ext cx="10058400" cy="2933040"/>
          </a:xfrm>
        </p:spPr>
        <p:txBody>
          <a:bodyPr>
            <a:normAutofit fontScale="90000"/>
          </a:bodyPr>
          <a:lstStyle/>
          <a:p>
            <a:r>
              <a:rPr lang="en-DK" b="1" dirty="0"/>
              <a:t>Danish Biodiversity-</a:t>
            </a:r>
            <a:r>
              <a:rPr lang="en-DK" b="1" dirty="0" err="1"/>
              <a:t>Relev</a:t>
            </a:r>
            <a:r>
              <a:rPr lang="en-US" b="1" dirty="0"/>
              <a:t>an</a:t>
            </a:r>
            <a:r>
              <a:rPr lang="en-DK" b="1" dirty="0"/>
              <a:t>t </a:t>
            </a:r>
            <a:r>
              <a:rPr lang="en-GB" b="1" dirty="0"/>
              <a:t>Development Finance</a:t>
            </a:r>
            <a:r>
              <a:rPr lang="en-DK" b="1" dirty="0"/>
              <a:t> – IDA Presentation</a:t>
            </a:r>
            <a:endParaRPr lang="en-GB" dirty="0"/>
          </a:p>
        </p:txBody>
      </p:sp>
      <p:sp>
        <p:nvSpPr>
          <p:cNvPr id="3" name="Subtitle 2">
            <a:extLst>
              <a:ext uri="{FF2B5EF4-FFF2-40B4-BE49-F238E27FC236}">
                <a16:creationId xmlns:a16="http://schemas.microsoft.com/office/drawing/2014/main" id="{47810614-E590-4C81-86F0-8AD76F0C1DB1}"/>
              </a:ext>
            </a:extLst>
          </p:cNvPr>
          <p:cNvSpPr>
            <a:spLocks noGrp="1"/>
          </p:cNvSpPr>
          <p:nvPr>
            <p:ph type="subTitle" idx="1"/>
          </p:nvPr>
        </p:nvSpPr>
        <p:spPr>
          <a:xfrm>
            <a:off x="1524000" y="4523874"/>
            <a:ext cx="9144000" cy="1780672"/>
          </a:xfrm>
        </p:spPr>
        <p:txBody>
          <a:bodyPr>
            <a:normAutofit/>
          </a:bodyPr>
          <a:lstStyle/>
          <a:p>
            <a:r>
              <a:rPr lang="en-DK" b="1" dirty="0">
                <a:solidFill>
                  <a:srgbClr val="C00000"/>
                </a:solidFill>
              </a:rPr>
              <a:t>Hans Peter Dejgaard</a:t>
            </a:r>
          </a:p>
          <a:p>
            <a:r>
              <a:rPr lang="en-DK" b="1" dirty="0">
                <a:solidFill>
                  <a:srgbClr val="C00000"/>
                </a:solidFill>
              </a:rPr>
              <a:t>I</a:t>
            </a:r>
            <a:r>
              <a:rPr lang="en-GB" b="1" dirty="0">
                <a:solidFill>
                  <a:srgbClr val="C00000"/>
                </a:solidFill>
              </a:rPr>
              <a:t>N</a:t>
            </a:r>
            <a:r>
              <a:rPr lang="en-DK" b="1" dirty="0">
                <a:solidFill>
                  <a:srgbClr val="C00000"/>
                </a:solidFill>
              </a:rPr>
              <a:t>K</a:t>
            </a:r>
            <a:r>
              <a:rPr lang="en-GB" b="1" dirty="0">
                <a:solidFill>
                  <a:srgbClr val="C00000"/>
                </a:solidFill>
              </a:rPr>
              <a:t>A</a:t>
            </a:r>
            <a:r>
              <a:rPr lang="en-DK" b="1" dirty="0">
                <a:solidFill>
                  <a:srgbClr val="C00000"/>
                </a:solidFill>
              </a:rPr>
              <a:t> </a:t>
            </a:r>
            <a:r>
              <a:rPr lang="en-GB" b="1" dirty="0">
                <a:solidFill>
                  <a:srgbClr val="C00000"/>
                </a:solidFill>
              </a:rPr>
              <a:t>C</a:t>
            </a:r>
            <a:r>
              <a:rPr lang="en-DK" b="1" dirty="0">
                <a:solidFill>
                  <a:srgbClr val="C00000"/>
                </a:solidFill>
              </a:rPr>
              <a:t>o</a:t>
            </a:r>
            <a:r>
              <a:rPr lang="en-GB" b="1" dirty="0">
                <a:solidFill>
                  <a:srgbClr val="C00000"/>
                </a:solidFill>
              </a:rPr>
              <a:t>n</a:t>
            </a:r>
            <a:r>
              <a:rPr lang="en-DK" b="1" dirty="0">
                <a:solidFill>
                  <a:srgbClr val="C00000"/>
                </a:solidFill>
              </a:rPr>
              <a:t>s</a:t>
            </a:r>
            <a:r>
              <a:rPr lang="en-GB" b="1" dirty="0">
                <a:solidFill>
                  <a:srgbClr val="C00000"/>
                </a:solidFill>
              </a:rPr>
              <a:t>u</a:t>
            </a:r>
            <a:r>
              <a:rPr lang="en-DK" b="1" dirty="0">
                <a:solidFill>
                  <a:srgbClr val="C00000"/>
                </a:solidFill>
              </a:rPr>
              <a:t>l</a:t>
            </a:r>
            <a:r>
              <a:rPr lang="en-GB" b="1" dirty="0">
                <a:solidFill>
                  <a:srgbClr val="C00000"/>
                </a:solidFill>
              </a:rPr>
              <a:t>t</a:t>
            </a:r>
            <a:endParaRPr lang="en-DK" b="1" dirty="0">
              <a:solidFill>
                <a:srgbClr val="C00000"/>
              </a:solidFill>
            </a:endParaRPr>
          </a:p>
          <a:p>
            <a:r>
              <a:rPr lang="en-DK" b="1" dirty="0">
                <a:solidFill>
                  <a:srgbClr val="C00000"/>
                </a:solidFill>
              </a:rPr>
              <a:t>15/06/21</a:t>
            </a:r>
            <a:endParaRPr lang="en-GB" b="1" dirty="0">
              <a:solidFill>
                <a:srgbClr val="C00000"/>
              </a:solidFill>
            </a:endParaRPr>
          </a:p>
        </p:txBody>
      </p:sp>
    </p:spTree>
    <p:extLst>
      <p:ext uri="{BB962C8B-B14F-4D97-AF65-F5344CB8AC3E}">
        <p14:creationId xmlns:p14="http://schemas.microsoft.com/office/powerpoint/2010/main" val="3508366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2FAF4-5DD6-4F39-B912-EB410A642788}"/>
              </a:ext>
            </a:extLst>
          </p:cNvPr>
          <p:cNvSpPr>
            <a:spLocks noGrp="1"/>
          </p:cNvSpPr>
          <p:nvPr>
            <p:ph type="title"/>
          </p:nvPr>
        </p:nvSpPr>
        <p:spPr/>
        <p:txBody>
          <a:bodyPr/>
          <a:lstStyle/>
          <a:p>
            <a:r>
              <a:rPr lang="en-DK" dirty="0"/>
              <a:t>Opportunities for resource mobilisation through climate synergies</a:t>
            </a:r>
          </a:p>
        </p:txBody>
      </p:sp>
      <p:sp>
        <p:nvSpPr>
          <p:cNvPr id="3" name="Content Placeholder 2">
            <a:extLst>
              <a:ext uri="{FF2B5EF4-FFF2-40B4-BE49-F238E27FC236}">
                <a16:creationId xmlns:a16="http://schemas.microsoft.com/office/drawing/2014/main" id="{FEA62C99-21D0-4F73-BF7C-19C9A68780B5}"/>
              </a:ext>
            </a:extLst>
          </p:cNvPr>
          <p:cNvSpPr>
            <a:spLocks noGrp="1"/>
          </p:cNvSpPr>
          <p:nvPr>
            <p:ph idx="1"/>
          </p:nvPr>
        </p:nvSpPr>
        <p:spPr>
          <a:xfrm>
            <a:off x="1097280" y="1845733"/>
            <a:ext cx="10058400" cy="4428943"/>
          </a:xfrm>
        </p:spPr>
        <p:txBody>
          <a:bodyPr>
            <a:normAutofit fontScale="92500" lnSpcReduction="20000"/>
          </a:bodyPr>
          <a:lstStyle/>
          <a:p>
            <a:endParaRPr lang="en-DK" sz="18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endParaRPr>
          </a:p>
          <a:p>
            <a:endParaRPr lang="en-DK" sz="1800" dirty="0">
              <a:solidFill>
                <a:srgbClr val="000000"/>
              </a:solidFill>
              <a:latin typeface="Helvetica" panose="020B0604020202020204" pitchFamily="34" charset="0"/>
              <a:ea typeface="Times New Roman" panose="02020603050405020304" pitchFamily="18" charset="0"/>
              <a:cs typeface="Calibri" panose="020F0502020204030204" pitchFamily="34" charset="0"/>
            </a:endParaRPr>
          </a:p>
          <a:p>
            <a:endParaRPr lang="en-DK" sz="18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endParaRPr>
          </a:p>
          <a:p>
            <a:endParaRPr lang="en-DK" sz="1800" dirty="0">
              <a:solidFill>
                <a:srgbClr val="000000"/>
              </a:solidFill>
              <a:latin typeface="Helvetica" panose="020B0604020202020204" pitchFamily="34" charset="0"/>
              <a:ea typeface="Times New Roman" panose="02020603050405020304" pitchFamily="18" charset="0"/>
              <a:cs typeface="Calibri" panose="020F0502020204030204" pitchFamily="34" charset="0"/>
            </a:endParaRPr>
          </a:p>
          <a:p>
            <a:endParaRPr lang="en-DK" sz="18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endParaRPr>
          </a:p>
          <a:p>
            <a:endParaRPr lang="en-DK" sz="1800" dirty="0">
              <a:solidFill>
                <a:srgbClr val="000000"/>
              </a:solidFill>
              <a:latin typeface="Helvetica" panose="020B0604020202020204" pitchFamily="34" charset="0"/>
              <a:ea typeface="Times New Roman" panose="02020603050405020304" pitchFamily="18" charset="0"/>
              <a:cs typeface="Calibri" panose="020F0502020204030204" pitchFamily="34" charset="0"/>
            </a:endParaRPr>
          </a:p>
          <a:p>
            <a:endParaRPr lang="en-DK" sz="18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endParaRPr>
          </a:p>
          <a:p>
            <a:endParaRPr lang="en-DK" sz="2400" dirty="0">
              <a:solidFill>
                <a:srgbClr val="000000"/>
              </a:solidFill>
              <a:latin typeface="Helvetica" panose="020B0604020202020204" pitchFamily="34" charset="0"/>
              <a:ea typeface="Times New Roman" panose="02020603050405020304" pitchFamily="18" charset="0"/>
              <a:cs typeface="Calibri" panose="020F0502020204030204" pitchFamily="34" charset="0"/>
            </a:endParaRPr>
          </a:p>
          <a:p>
            <a:pPr>
              <a:buFont typeface="Arial" panose="020B0604020202020204" pitchFamily="34" charset="0"/>
              <a:buChar char="•"/>
            </a:pPr>
            <a:r>
              <a:rPr lang="en-DK" sz="28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a:t>
            </a:r>
            <a:r>
              <a:rPr lang="en-GB" sz="28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96% of all </a:t>
            </a:r>
            <a:r>
              <a:rPr lang="en-DK" sz="28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Danish </a:t>
            </a:r>
            <a:r>
              <a:rPr lang="en-GB" sz="28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biodiversity-relevant finance also </a:t>
            </a:r>
            <a:r>
              <a:rPr lang="en-DK" sz="28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considered</a:t>
            </a:r>
            <a:r>
              <a:rPr lang="en-GB" sz="28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a:t>
            </a:r>
            <a:r>
              <a:rPr lang="en-DK" sz="28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c</a:t>
            </a:r>
            <a:r>
              <a:rPr lang="en-GB" sz="2800" dirty="0" err="1">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limate</a:t>
            </a:r>
            <a:r>
              <a:rPr lang="en-GB" sz="28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-relevant</a:t>
            </a:r>
            <a:endParaRPr lang="en-DK" sz="28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endParaRPr>
          </a:p>
          <a:p>
            <a:pPr>
              <a:buFont typeface="Arial" panose="020B0604020202020204" pitchFamily="34" charset="0"/>
              <a:buChar char="•"/>
            </a:pPr>
            <a:r>
              <a:rPr lang="en-DK" sz="2800" dirty="0">
                <a:solidFill>
                  <a:srgbClr val="000000"/>
                </a:solidFill>
                <a:latin typeface="Helvetica" panose="020B0604020202020204" pitchFamily="34" charset="0"/>
                <a:ea typeface="Times New Roman" panose="02020603050405020304" pitchFamily="18" charset="0"/>
                <a:cs typeface="Calibri" panose="020F0502020204030204" pitchFamily="34" charset="0"/>
              </a:rPr>
              <a:t> Synergies through: Ecosystem-based mitigation and adaptation activities &amp; nature based solutions</a:t>
            </a:r>
            <a:endParaRPr lang="en-DK" sz="28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endParaRPr>
          </a:p>
          <a:p>
            <a:endParaRPr lang="en-DK" dirty="0"/>
          </a:p>
        </p:txBody>
      </p:sp>
      <p:grpSp>
        <p:nvGrpSpPr>
          <p:cNvPr id="7" name="Group 6">
            <a:extLst>
              <a:ext uri="{FF2B5EF4-FFF2-40B4-BE49-F238E27FC236}">
                <a16:creationId xmlns:a16="http://schemas.microsoft.com/office/drawing/2014/main" id="{EF173D06-F400-4EE9-B5DC-B3EE972C70B8}"/>
              </a:ext>
            </a:extLst>
          </p:cNvPr>
          <p:cNvGrpSpPr/>
          <p:nvPr/>
        </p:nvGrpSpPr>
        <p:grpSpPr>
          <a:xfrm>
            <a:off x="3203920" y="1845733"/>
            <a:ext cx="5784160" cy="2523122"/>
            <a:chOff x="2886874" y="1928608"/>
            <a:chExt cx="6508691" cy="2839171"/>
          </a:xfrm>
        </p:grpSpPr>
        <p:pic>
          <p:nvPicPr>
            <p:cNvPr id="5" name="Picture 4">
              <a:extLst>
                <a:ext uri="{FF2B5EF4-FFF2-40B4-BE49-F238E27FC236}">
                  <a16:creationId xmlns:a16="http://schemas.microsoft.com/office/drawing/2014/main" id="{E990EB2B-99B5-4568-AF2F-1D932359D309}"/>
                </a:ext>
              </a:extLst>
            </p:cNvPr>
            <p:cNvPicPr>
              <a:picLocks noChangeAspect="1"/>
            </p:cNvPicPr>
            <p:nvPr/>
          </p:nvPicPr>
          <p:blipFill>
            <a:blip r:embed="rId2"/>
            <a:stretch>
              <a:fillRect/>
            </a:stretch>
          </p:blipFill>
          <p:spPr>
            <a:xfrm>
              <a:off x="2886874" y="1928608"/>
              <a:ext cx="6418251" cy="25006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6C698A11-0E27-4159-A053-2E08F47D027E}"/>
                </a:ext>
              </a:extLst>
            </p:cNvPr>
            <p:cNvSpPr txBox="1"/>
            <p:nvPr/>
          </p:nvSpPr>
          <p:spPr>
            <a:xfrm>
              <a:off x="4024779" y="4429225"/>
              <a:ext cx="5370786" cy="338554"/>
            </a:xfrm>
            <a:prstGeom prst="rect">
              <a:avLst/>
            </a:prstGeom>
            <a:noFill/>
          </p:spPr>
          <p:txBody>
            <a:bodyPr wrap="square" rtlCol="0">
              <a:spAutoFit/>
            </a:bodyPr>
            <a:lstStyle/>
            <a:p>
              <a:r>
                <a:rPr lang="en-DK" sz="1600" dirty="0"/>
                <a:t>Global Biodiversity Outlook 5 - UNEP</a:t>
              </a:r>
            </a:p>
          </p:txBody>
        </p:sp>
      </p:grpSp>
    </p:spTree>
    <p:extLst>
      <p:ext uri="{BB962C8B-B14F-4D97-AF65-F5344CB8AC3E}">
        <p14:creationId xmlns:p14="http://schemas.microsoft.com/office/powerpoint/2010/main" val="2806217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F0070-6769-4F1E-9B9D-8846DF88ECC5}"/>
              </a:ext>
            </a:extLst>
          </p:cNvPr>
          <p:cNvSpPr>
            <a:spLocks noGrp="1"/>
          </p:cNvSpPr>
          <p:nvPr>
            <p:ph type="title"/>
          </p:nvPr>
        </p:nvSpPr>
        <p:spPr/>
        <p:txBody>
          <a:bodyPr>
            <a:normAutofit/>
          </a:bodyPr>
          <a:lstStyle/>
          <a:p>
            <a:pPr algn="ctr"/>
            <a:r>
              <a:rPr lang="en-DK" sz="4400" dirty="0"/>
              <a:t>5- Post-2020 Global Biodiversity Framework – Kunming 2021</a:t>
            </a:r>
          </a:p>
        </p:txBody>
      </p:sp>
      <p:pic>
        <p:nvPicPr>
          <p:cNvPr id="5" name="Picture 4">
            <a:extLst>
              <a:ext uri="{FF2B5EF4-FFF2-40B4-BE49-F238E27FC236}">
                <a16:creationId xmlns:a16="http://schemas.microsoft.com/office/drawing/2014/main" id="{C310C7DA-9B68-4AAD-A168-9C66605AFD6D}"/>
              </a:ext>
            </a:extLst>
          </p:cNvPr>
          <p:cNvPicPr>
            <a:picLocks noChangeAspect="1"/>
          </p:cNvPicPr>
          <p:nvPr/>
        </p:nvPicPr>
        <p:blipFill>
          <a:blip r:embed="rId3"/>
          <a:stretch>
            <a:fillRect/>
          </a:stretch>
        </p:blipFill>
        <p:spPr>
          <a:xfrm>
            <a:off x="6951980" y="1943077"/>
            <a:ext cx="5051735" cy="3472253"/>
          </a:xfrm>
          <a:prstGeom prst="rect">
            <a:avLst/>
          </a:prstGeom>
        </p:spPr>
      </p:pic>
      <p:sp>
        <p:nvSpPr>
          <p:cNvPr id="8" name="TextBox 7">
            <a:extLst>
              <a:ext uri="{FF2B5EF4-FFF2-40B4-BE49-F238E27FC236}">
                <a16:creationId xmlns:a16="http://schemas.microsoft.com/office/drawing/2014/main" id="{6403117A-1ECC-4350-853B-A60EF7BAD208}"/>
              </a:ext>
            </a:extLst>
          </p:cNvPr>
          <p:cNvSpPr txBox="1"/>
          <p:nvPr/>
        </p:nvSpPr>
        <p:spPr>
          <a:xfrm>
            <a:off x="357187" y="6550223"/>
            <a:ext cx="12163425" cy="307777"/>
          </a:xfrm>
          <a:prstGeom prst="rect">
            <a:avLst/>
          </a:prstGeom>
          <a:noFill/>
        </p:spPr>
        <p:txBody>
          <a:bodyPr wrap="square" rtlCol="0">
            <a:spAutoFit/>
          </a:bodyPr>
          <a:lstStyle/>
          <a:p>
            <a:r>
              <a:rPr lang="en-US" sz="1400" dirty="0">
                <a:hlinkClick r:id="rId4"/>
              </a:rPr>
              <a:t>https://www.paulsoninstitute.org/wp-content/uploads/2020/10/FINANCING-NATURE_Full-Report_Final-with-endorsements_101420.pdf</a:t>
            </a:r>
            <a:r>
              <a:rPr lang="en-DK" sz="1400" dirty="0"/>
              <a:t> </a:t>
            </a:r>
          </a:p>
        </p:txBody>
      </p:sp>
      <p:sp>
        <p:nvSpPr>
          <p:cNvPr id="10" name="Content Placeholder 9">
            <a:extLst>
              <a:ext uri="{FF2B5EF4-FFF2-40B4-BE49-F238E27FC236}">
                <a16:creationId xmlns:a16="http://schemas.microsoft.com/office/drawing/2014/main" id="{FDC6846B-583C-4ADA-A20A-FA00E09848AC}"/>
              </a:ext>
            </a:extLst>
          </p:cNvPr>
          <p:cNvSpPr>
            <a:spLocks noGrp="1"/>
          </p:cNvSpPr>
          <p:nvPr>
            <p:ph idx="1"/>
          </p:nvPr>
        </p:nvSpPr>
        <p:spPr>
          <a:xfrm>
            <a:off x="1" y="4537063"/>
            <a:ext cx="6951980" cy="2034334"/>
          </a:xfrm>
        </p:spPr>
        <p:txBody>
          <a:bodyPr>
            <a:normAutofit/>
          </a:bodyPr>
          <a:lstStyle/>
          <a:p>
            <a:pPr algn="ctr"/>
            <a:r>
              <a:rPr lang="en-DK" dirty="0"/>
              <a:t>Paulson Institute Recommendation for Post-2020 Target:</a:t>
            </a:r>
          </a:p>
          <a:p>
            <a:pPr marL="201168" lvl="1" indent="0">
              <a:buNone/>
            </a:pPr>
            <a:r>
              <a:rPr lang="en-DK" sz="2400" dirty="0"/>
              <a:t>“</a:t>
            </a:r>
            <a:r>
              <a:rPr lang="en-US" sz="2400" i="1" dirty="0"/>
              <a:t>The CBD’s biodiversity donors should double biodiversity-related ODA to support the implementation of the forthcoming Global Biodiversity Framework.</a:t>
            </a:r>
            <a:r>
              <a:rPr lang="en-DK" sz="2400" dirty="0"/>
              <a:t>”</a:t>
            </a:r>
          </a:p>
        </p:txBody>
      </p:sp>
      <p:pic>
        <p:nvPicPr>
          <p:cNvPr id="6" name="Picture 5" descr="Text&#10;&#10;Description automatically generated">
            <a:extLst>
              <a:ext uri="{FF2B5EF4-FFF2-40B4-BE49-F238E27FC236}">
                <a16:creationId xmlns:a16="http://schemas.microsoft.com/office/drawing/2014/main" id="{AE94A061-764D-49A2-9586-0238784C68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536" y="1882432"/>
            <a:ext cx="4132063" cy="1868088"/>
          </a:xfrm>
          <a:prstGeom prst="rect">
            <a:avLst/>
          </a:prstGeom>
        </p:spPr>
      </p:pic>
      <p:sp>
        <p:nvSpPr>
          <p:cNvPr id="7" name="TextBox 6">
            <a:extLst>
              <a:ext uri="{FF2B5EF4-FFF2-40B4-BE49-F238E27FC236}">
                <a16:creationId xmlns:a16="http://schemas.microsoft.com/office/drawing/2014/main" id="{CF1FE9AE-6E97-4BEE-9DF3-F755004A0BF9}"/>
              </a:ext>
            </a:extLst>
          </p:cNvPr>
          <p:cNvSpPr txBox="1"/>
          <p:nvPr/>
        </p:nvSpPr>
        <p:spPr>
          <a:xfrm>
            <a:off x="1910082" y="3581243"/>
            <a:ext cx="3131818" cy="338554"/>
          </a:xfrm>
          <a:prstGeom prst="rect">
            <a:avLst/>
          </a:prstGeom>
          <a:noFill/>
        </p:spPr>
        <p:txBody>
          <a:bodyPr wrap="square" rtlCol="0">
            <a:spAutoFit/>
          </a:bodyPr>
          <a:lstStyle/>
          <a:p>
            <a:pPr algn="ctr"/>
            <a:r>
              <a:rPr lang="en-DK" sz="1600" dirty="0"/>
              <a:t>October 11-24, 2021</a:t>
            </a:r>
          </a:p>
        </p:txBody>
      </p:sp>
    </p:spTree>
    <p:extLst>
      <p:ext uri="{BB962C8B-B14F-4D97-AF65-F5344CB8AC3E}">
        <p14:creationId xmlns:p14="http://schemas.microsoft.com/office/powerpoint/2010/main" val="2682687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A10F1-451F-4CA4-8C4C-68B369F93364}"/>
              </a:ext>
            </a:extLst>
          </p:cNvPr>
          <p:cNvSpPr>
            <a:spLocks noGrp="1"/>
          </p:cNvSpPr>
          <p:nvPr>
            <p:ph type="title"/>
          </p:nvPr>
        </p:nvSpPr>
        <p:spPr/>
        <p:txBody>
          <a:bodyPr/>
          <a:lstStyle/>
          <a:p>
            <a:r>
              <a:rPr lang="en-DK" dirty="0"/>
              <a:t>R</a:t>
            </a:r>
            <a:r>
              <a:rPr lang="en-GB" dirty="0"/>
              <a:t>e</a:t>
            </a:r>
            <a:r>
              <a:rPr lang="en-DK" dirty="0"/>
              <a:t>s</a:t>
            </a:r>
            <a:r>
              <a:rPr lang="en-GB" dirty="0"/>
              <a:t>o</a:t>
            </a:r>
            <a:r>
              <a:rPr lang="en-DK" dirty="0"/>
              <a:t>u</a:t>
            </a:r>
            <a:r>
              <a:rPr lang="en-GB" dirty="0"/>
              <a:t>r</a:t>
            </a:r>
            <a:r>
              <a:rPr lang="en-DK" dirty="0"/>
              <a:t>c</a:t>
            </a:r>
            <a:r>
              <a:rPr lang="en-GB" dirty="0"/>
              <a:t>e</a:t>
            </a:r>
            <a:r>
              <a:rPr lang="en-DK" dirty="0"/>
              <a:t>s</a:t>
            </a:r>
            <a:endParaRPr lang="en-GB" dirty="0"/>
          </a:p>
        </p:txBody>
      </p:sp>
      <p:sp>
        <p:nvSpPr>
          <p:cNvPr id="3" name="Content Placeholder 2">
            <a:extLst>
              <a:ext uri="{FF2B5EF4-FFF2-40B4-BE49-F238E27FC236}">
                <a16:creationId xmlns:a16="http://schemas.microsoft.com/office/drawing/2014/main" id="{01AD5B77-C15D-4ED3-9273-46DC70C08161}"/>
              </a:ext>
            </a:extLst>
          </p:cNvPr>
          <p:cNvSpPr>
            <a:spLocks noGrp="1"/>
          </p:cNvSpPr>
          <p:nvPr>
            <p:ph idx="1"/>
          </p:nvPr>
        </p:nvSpPr>
        <p:spPr>
          <a:xfrm>
            <a:off x="354330" y="1845734"/>
            <a:ext cx="11578590" cy="4326466"/>
          </a:xfrm>
        </p:spPr>
        <p:txBody>
          <a:bodyPr>
            <a:normAutofit fontScale="92500" lnSpcReduction="20000"/>
          </a:bodyPr>
          <a:lstStyle/>
          <a:p>
            <a:r>
              <a:rPr lang="en-GB" dirty="0">
                <a:hlinkClick r:id="rId2"/>
              </a:rPr>
              <a:t>http://www.oecd.org/dac/environment-development/Biodiversity-related-ODA.pdf</a:t>
            </a:r>
            <a:r>
              <a:rPr lang="en-DK" dirty="0"/>
              <a:t> - </a:t>
            </a:r>
            <a:r>
              <a:rPr lang="en-GB" dirty="0"/>
              <a:t>BIODIVERSITYRELATED OFFICIAL DEVELOPMENT ASSISTANCE 2015</a:t>
            </a:r>
            <a:endParaRPr lang="en-DK" dirty="0"/>
          </a:p>
          <a:p>
            <a:r>
              <a:rPr lang="en-GB" dirty="0">
                <a:hlinkClick r:id="rId3"/>
              </a:rPr>
              <a:t>https://www.oecd.org/environment/resources/biodiversity/report-a-comprehensive-overview-of-global-biodiversity-finance.pdf</a:t>
            </a:r>
            <a:r>
              <a:rPr lang="en-DK" dirty="0"/>
              <a:t> - </a:t>
            </a:r>
            <a:r>
              <a:rPr lang="en-GB" dirty="0"/>
              <a:t>A Comprehensive Overview of Global Biodiversity Finance</a:t>
            </a:r>
            <a:r>
              <a:rPr lang="en-DK" dirty="0"/>
              <a:t> (</a:t>
            </a:r>
            <a:r>
              <a:rPr lang="en-GB" dirty="0"/>
              <a:t>O</a:t>
            </a:r>
            <a:r>
              <a:rPr lang="en-DK" dirty="0"/>
              <a:t>E</a:t>
            </a:r>
            <a:r>
              <a:rPr lang="en-GB" dirty="0"/>
              <a:t>C</a:t>
            </a:r>
            <a:r>
              <a:rPr lang="en-DK" dirty="0"/>
              <a:t>D, </a:t>
            </a:r>
            <a:r>
              <a:rPr lang="en-GB" dirty="0"/>
              <a:t>A</a:t>
            </a:r>
            <a:r>
              <a:rPr lang="en-DK" dirty="0"/>
              <a:t>p</a:t>
            </a:r>
            <a:r>
              <a:rPr lang="en-GB" dirty="0"/>
              <a:t>r</a:t>
            </a:r>
            <a:r>
              <a:rPr lang="en-DK" dirty="0" err="1"/>
              <a:t>i</a:t>
            </a:r>
            <a:r>
              <a:rPr lang="en-GB" dirty="0"/>
              <a:t>l</a:t>
            </a:r>
            <a:r>
              <a:rPr lang="en-DK" dirty="0"/>
              <a:t> 2020)</a:t>
            </a:r>
          </a:p>
          <a:p>
            <a:r>
              <a:rPr lang="en-GB" dirty="0">
                <a:hlinkClick r:id="rId4"/>
              </a:rPr>
              <a:t>https://public.tableau.com/views/RioMarkers/ByProvider?:embed=y&amp;:display_count=no&amp;%3AshowVizHome=no%20#3</a:t>
            </a:r>
            <a:r>
              <a:rPr lang="en-DK" dirty="0"/>
              <a:t> – </a:t>
            </a:r>
            <a:r>
              <a:rPr lang="en-GB" dirty="0"/>
              <a:t>O</a:t>
            </a:r>
            <a:r>
              <a:rPr lang="en-DK" dirty="0"/>
              <a:t>E</a:t>
            </a:r>
            <a:r>
              <a:rPr lang="en-GB" dirty="0"/>
              <a:t>C</a:t>
            </a:r>
            <a:r>
              <a:rPr lang="en-DK" dirty="0"/>
              <a:t>D </a:t>
            </a:r>
            <a:r>
              <a:rPr lang="en-GB" dirty="0"/>
              <a:t>D</a:t>
            </a:r>
            <a:r>
              <a:rPr lang="en-DK" dirty="0"/>
              <a:t>a</a:t>
            </a:r>
            <a:r>
              <a:rPr lang="en-GB" dirty="0"/>
              <a:t>t</a:t>
            </a:r>
            <a:r>
              <a:rPr lang="en-DK" dirty="0"/>
              <a:t>a </a:t>
            </a:r>
            <a:r>
              <a:rPr lang="en-GB" dirty="0"/>
              <a:t>V</a:t>
            </a:r>
            <a:r>
              <a:rPr lang="en-DK" dirty="0" err="1"/>
              <a:t>i</a:t>
            </a:r>
            <a:r>
              <a:rPr lang="en-GB" dirty="0"/>
              <a:t>s</a:t>
            </a:r>
            <a:r>
              <a:rPr lang="en-DK" dirty="0"/>
              <a:t>u</a:t>
            </a:r>
            <a:r>
              <a:rPr lang="en-GB" dirty="0"/>
              <a:t>a</a:t>
            </a:r>
            <a:r>
              <a:rPr lang="en-DK" dirty="0"/>
              <a:t>l</a:t>
            </a:r>
            <a:r>
              <a:rPr lang="en-GB" dirty="0" err="1"/>
              <a:t>i</a:t>
            </a:r>
            <a:r>
              <a:rPr lang="en-DK" dirty="0"/>
              <a:t>s</a:t>
            </a:r>
            <a:r>
              <a:rPr lang="en-GB" dirty="0"/>
              <a:t>a</a:t>
            </a:r>
            <a:r>
              <a:rPr lang="en-DK" dirty="0"/>
              <a:t>t</a:t>
            </a:r>
            <a:r>
              <a:rPr lang="en-GB" dirty="0" err="1"/>
              <a:t>i</a:t>
            </a:r>
            <a:r>
              <a:rPr lang="en-DK" dirty="0"/>
              <a:t>o</a:t>
            </a:r>
            <a:r>
              <a:rPr lang="en-GB" dirty="0"/>
              <a:t>n</a:t>
            </a:r>
            <a:r>
              <a:rPr lang="en-DK" dirty="0"/>
              <a:t> </a:t>
            </a:r>
            <a:r>
              <a:rPr lang="en-GB" dirty="0"/>
              <a:t>P</a:t>
            </a:r>
            <a:r>
              <a:rPr lang="en-DK" dirty="0"/>
              <a:t>o</a:t>
            </a:r>
            <a:r>
              <a:rPr lang="en-GB" dirty="0"/>
              <a:t>r</a:t>
            </a:r>
            <a:r>
              <a:rPr lang="en-DK" dirty="0"/>
              <a:t>t</a:t>
            </a:r>
            <a:r>
              <a:rPr lang="en-GB" dirty="0"/>
              <a:t>a</a:t>
            </a:r>
            <a:r>
              <a:rPr lang="en-DK" dirty="0"/>
              <a:t>l</a:t>
            </a:r>
          </a:p>
          <a:p>
            <a:r>
              <a:rPr lang="en-GB" dirty="0">
                <a:hlinkClick r:id="rId5"/>
              </a:rPr>
              <a:t>https://www.cbd.int/doc/meetings/fin/rmws-2016-01/other/rmws-2016-01-presentation-1-en.pdf</a:t>
            </a:r>
            <a:r>
              <a:rPr lang="en-DK" dirty="0"/>
              <a:t> - </a:t>
            </a:r>
            <a:r>
              <a:rPr lang="en-GB" dirty="0"/>
              <a:t>U</a:t>
            </a:r>
            <a:r>
              <a:rPr lang="en-DK" dirty="0"/>
              <a:t>N</a:t>
            </a:r>
            <a:r>
              <a:rPr lang="en-GB" dirty="0"/>
              <a:t>C</a:t>
            </a:r>
            <a:r>
              <a:rPr lang="en-DK" dirty="0"/>
              <a:t>B</a:t>
            </a:r>
            <a:r>
              <a:rPr lang="en-GB" dirty="0"/>
              <a:t>D</a:t>
            </a:r>
            <a:r>
              <a:rPr lang="en-DK" dirty="0"/>
              <a:t> </a:t>
            </a:r>
            <a:r>
              <a:rPr lang="en-GB" dirty="0"/>
              <a:t>p</a:t>
            </a:r>
            <a:r>
              <a:rPr lang="en-DK" dirty="0"/>
              <a:t>r</a:t>
            </a:r>
            <a:r>
              <a:rPr lang="en-GB" dirty="0"/>
              <a:t>e</a:t>
            </a:r>
            <a:r>
              <a:rPr lang="en-DK" dirty="0"/>
              <a:t>s</a:t>
            </a:r>
            <a:r>
              <a:rPr lang="en-GB" dirty="0"/>
              <a:t>e</a:t>
            </a:r>
            <a:r>
              <a:rPr lang="en-DK" dirty="0"/>
              <a:t>n</a:t>
            </a:r>
            <a:r>
              <a:rPr lang="en-GB" dirty="0"/>
              <a:t>t</a:t>
            </a:r>
            <a:r>
              <a:rPr lang="en-DK" dirty="0"/>
              <a:t>a</a:t>
            </a:r>
            <a:r>
              <a:rPr lang="en-GB" dirty="0"/>
              <a:t>t</a:t>
            </a:r>
            <a:r>
              <a:rPr lang="en-DK" dirty="0" err="1"/>
              <a:t>i</a:t>
            </a:r>
            <a:r>
              <a:rPr lang="en-GB" dirty="0"/>
              <a:t>o</a:t>
            </a:r>
            <a:r>
              <a:rPr lang="en-DK" dirty="0"/>
              <a:t>n </a:t>
            </a:r>
            <a:r>
              <a:rPr lang="en-GB" dirty="0"/>
              <a:t>o</a:t>
            </a:r>
            <a:r>
              <a:rPr lang="en-DK" dirty="0"/>
              <a:t>n </a:t>
            </a:r>
            <a:r>
              <a:rPr lang="en-GB" dirty="0"/>
              <a:t>R</a:t>
            </a:r>
            <a:r>
              <a:rPr lang="en-DK" dirty="0"/>
              <a:t>e</a:t>
            </a:r>
            <a:r>
              <a:rPr lang="en-GB" dirty="0"/>
              <a:t>p</a:t>
            </a:r>
            <a:r>
              <a:rPr lang="en-DK" dirty="0"/>
              <a:t>o</a:t>
            </a:r>
            <a:r>
              <a:rPr lang="en-GB" dirty="0"/>
              <a:t>r</a:t>
            </a:r>
            <a:r>
              <a:rPr lang="en-DK" dirty="0"/>
              <a:t>t</a:t>
            </a:r>
            <a:r>
              <a:rPr lang="en-GB" dirty="0" err="1"/>
              <a:t>i</a:t>
            </a:r>
            <a:r>
              <a:rPr lang="en-DK" dirty="0"/>
              <a:t>n</a:t>
            </a:r>
            <a:r>
              <a:rPr lang="en-GB" dirty="0"/>
              <a:t>g</a:t>
            </a:r>
            <a:r>
              <a:rPr lang="en-DK" dirty="0"/>
              <a:t> </a:t>
            </a:r>
            <a:r>
              <a:rPr lang="en-GB" dirty="0"/>
              <a:t>F</a:t>
            </a:r>
            <a:r>
              <a:rPr lang="en-DK" dirty="0"/>
              <a:t>r</a:t>
            </a:r>
            <a:r>
              <a:rPr lang="en-GB" dirty="0"/>
              <a:t>a</a:t>
            </a:r>
            <a:r>
              <a:rPr lang="en-DK" dirty="0"/>
              <a:t>m</a:t>
            </a:r>
            <a:r>
              <a:rPr lang="en-GB" dirty="0"/>
              <a:t>e</a:t>
            </a:r>
            <a:r>
              <a:rPr lang="en-DK" dirty="0"/>
              <a:t>w</a:t>
            </a:r>
            <a:r>
              <a:rPr lang="en-GB" dirty="0"/>
              <a:t>o</a:t>
            </a:r>
            <a:r>
              <a:rPr lang="en-DK" dirty="0"/>
              <a:t>r</a:t>
            </a:r>
            <a:r>
              <a:rPr lang="en-GB" dirty="0"/>
              <a:t>k</a:t>
            </a:r>
            <a:endParaRPr lang="en-DK" dirty="0"/>
          </a:p>
          <a:p>
            <a:r>
              <a:rPr lang="en-GB" dirty="0">
                <a:hlinkClick r:id="rId6"/>
              </a:rPr>
              <a:t>https://www.cbd.int/meetings/SBI-03</a:t>
            </a:r>
            <a:r>
              <a:rPr lang="en-DK" dirty="0"/>
              <a:t> - </a:t>
            </a:r>
            <a:r>
              <a:rPr lang="en-GB" dirty="0"/>
              <a:t>Meeting Documents</a:t>
            </a:r>
            <a:r>
              <a:rPr lang="en-DK" dirty="0"/>
              <a:t>, </a:t>
            </a:r>
            <a:r>
              <a:rPr lang="en-GB" dirty="0"/>
              <a:t>Third meeting of the Subsidiary Body on Implementation</a:t>
            </a:r>
            <a:endParaRPr lang="en-DK" dirty="0"/>
          </a:p>
          <a:p>
            <a:r>
              <a:rPr lang="en-GB" dirty="0">
                <a:hlinkClick r:id="rId7"/>
              </a:rPr>
              <a:t>https://www.cbd.int/doc/c/efb0/1f84/a892b98d2982a829962b6371/wg2020-02-03-en.pdf</a:t>
            </a:r>
            <a:r>
              <a:rPr lang="en-DK" dirty="0"/>
              <a:t> - </a:t>
            </a:r>
            <a:r>
              <a:rPr lang="en-GB" dirty="0"/>
              <a:t>Z</a:t>
            </a:r>
            <a:r>
              <a:rPr lang="en-DK" dirty="0"/>
              <a:t>e</a:t>
            </a:r>
            <a:r>
              <a:rPr lang="en-GB" dirty="0"/>
              <a:t>r</a:t>
            </a:r>
            <a:r>
              <a:rPr lang="en-DK" dirty="0"/>
              <a:t>o </a:t>
            </a:r>
            <a:r>
              <a:rPr lang="en-GB" dirty="0"/>
              <a:t>d</a:t>
            </a:r>
            <a:r>
              <a:rPr lang="en-DK" dirty="0"/>
              <a:t>r</a:t>
            </a:r>
            <a:r>
              <a:rPr lang="en-GB" dirty="0"/>
              <a:t>a</a:t>
            </a:r>
            <a:r>
              <a:rPr lang="en-DK" dirty="0"/>
              <a:t>f</a:t>
            </a:r>
            <a:r>
              <a:rPr lang="en-GB" dirty="0"/>
              <a:t>t</a:t>
            </a:r>
            <a:r>
              <a:rPr lang="en-DK" dirty="0"/>
              <a:t> - </a:t>
            </a:r>
            <a:r>
              <a:rPr lang="en-GB" dirty="0"/>
              <a:t>p</a:t>
            </a:r>
            <a:r>
              <a:rPr lang="en-DK" dirty="0"/>
              <a:t>o</a:t>
            </a:r>
            <a:r>
              <a:rPr lang="en-GB" dirty="0"/>
              <a:t>s</a:t>
            </a:r>
            <a:r>
              <a:rPr lang="en-DK" dirty="0"/>
              <a:t>t 2020 </a:t>
            </a:r>
            <a:r>
              <a:rPr lang="en-GB" dirty="0"/>
              <a:t>G</a:t>
            </a:r>
            <a:r>
              <a:rPr lang="en-DK" dirty="0"/>
              <a:t>l</a:t>
            </a:r>
            <a:r>
              <a:rPr lang="en-GB" dirty="0"/>
              <a:t>o</a:t>
            </a:r>
            <a:r>
              <a:rPr lang="en-DK" dirty="0"/>
              <a:t>b</a:t>
            </a:r>
            <a:r>
              <a:rPr lang="en-GB" dirty="0"/>
              <a:t>a</a:t>
            </a:r>
            <a:r>
              <a:rPr lang="en-DK" dirty="0"/>
              <a:t>l </a:t>
            </a:r>
            <a:r>
              <a:rPr lang="en-GB" dirty="0"/>
              <a:t>B</a:t>
            </a:r>
            <a:r>
              <a:rPr lang="en-DK" dirty="0" err="1"/>
              <a:t>i</a:t>
            </a:r>
            <a:r>
              <a:rPr lang="en-GB" dirty="0"/>
              <a:t>o</a:t>
            </a:r>
            <a:r>
              <a:rPr lang="en-DK" dirty="0"/>
              <a:t>d</a:t>
            </a:r>
            <a:r>
              <a:rPr lang="en-GB" dirty="0" err="1"/>
              <a:t>i</a:t>
            </a:r>
            <a:r>
              <a:rPr lang="en-DK" dirty="0"/>
              <a:t>v</a:t>
            </a:r>
            <a:r>
              <a:rPr lang="en-GB" dirty="0"/>
              <a:t>e</a:t>
            </a:r>
            <a:r>
              <a:rPr lang="en-DK" dirty="0"/>
              <a:t>r</a:t>
            </a:r>
            <a:r>
              <a:rPr lang="en-GB" dirty="0"/>
              <a:t>s</a:t>
            </a:r>
            <a:r>
              <a:rPr lang="en-DK" dirty="0" err="1"/>
              <a:t>i</a:t>
            </a:r>
            <a:r>
              <a:rPr lang="en-GB" dirty="0"/>
              <a:t>t</a:t>
            </a:r>
            <a:r>
              <a:rPr lang="en-DK" dirty="0"/>
              <a:t>y </a:t>
            </a:r>
            <a:r>
              <a:rPr lang="en-GB" dirty="0"/>
              <a:t>F</a:t>
            </a:r>
            <a:r>
              <a:rPr lang="en-DK" dirty="0"/>
              <a:t>r</a:t>
            </a:r>
            <a:r>
              <a:rPr lang="en-GB" dirty="0"/>
              <a:t>a</a:t>
            </a:r>
            <a:r>
              <a:rPr lang="en-DK" dirty="0"/>
              <a:t>m</a:t>
            </a:r>
            <a:r>
              <a:rPr lang="en-GB" dirty="0"/>
              <a:t>e</a:t>
            </a:r>
            <a:r>
              <a:rPr lang="en-DK" dirty="0"/>
              <a:t>work</a:t>
            </a:r>
          </a:p>
          <a:p>
            <a:r>
              <a:rPr lang="en-GB" dirty="0">
                <a:hlinkClick r:id="rId8"/>
              </a:rPr>
              <a:t>https://www.cbd.int/doc/c/2c34/9558/f1487764d65e89bafb74d8fa/sbi-03-05-en.pdf</a:t>
            </a:r>
            <a:r>
              <a:rPr lang="en-DK" dirty="0"/>
              <a:t> - </a:t>
            </a:r>
            <a:r>
              <a:rPr lang="en-GB" dirty="0"/>
              <a:t>S</a:t>
            </a:r>
            <a:r>
              <a:rPr lang="en-DK" dirty="0"/>
              <a:t>u</a:t>
            </a:r>
            <a:r>
              <a:rPr lang="en-GB" dirty="0"/>
              <a:t>b</a:t>
            </a:r>
            <a:r>
              <a:rPr lang="en-DK" dirty="0"/>
              <a:t>s</a:t>
            </a:r>
            <a:r>
              <a:rPr lang="en-GB" dirty="0" err="1"/>
              <a:t>i</a:t>
            </a:r>
            <a:r>
              <a:rPr lang="en-DK" dirty="0"/>
              <a:t>d</a:t>
            </a:r>
            <a:r>
              <a:rPr lang="en-GB" dirty="0" err="1"/>
              <a:t>i</a:t>
            </a:r>
            <a:r>
              <a:rPr lang="en-DK" dirty="0"/>
              <a:t>a</a:t>
            </a:r>
            <a:r>
              <a:rPr lang="en-GB" dirty="0"/>
              <a:t>r</a:t>
            </a:r>
            <a:r>
              <a:rPr lang="en-DK" dirty="0"/>
              <a:t>y </a:t>
            </a:r>
            <a:r>
              <a:rPr lang="en-GB" dirty="0"/>
              <a:t>B</a:t>
            </a:r>
            <a:r>
              <a:rPr lang="en-DK" dirty="0"/>
              <a:t>o</a:t>
            </a:r>
            <a:r>
              <a:rPr lang="en-GB" dirty="0"/>
              <a:t>d</a:t>
            </a:r>
            <a:r>
              <a:rPr lang="en-DK" dirty="0"/>
              <a:t>y </a:t>
            </a:r>
            <a:r>
              <a:rPr lang="en-GB" dirty="0"/>
              <a:t>o</a:t>
            </a:r>
            <a:r>
              <a:rPr lang="en-DK" dirty="0"/>
              <a:t>n </a:t>
            </a:r>
            <a:r>
              <a:rPr lang="en-GB" dirty="0"/>
              <a:t>I</a:t>
            </a:r>
            <a:r>
              <a:rPr lang="en-DK" dirty="0"/>
              <a:t>m</a:t>
            </a:r>
            <a:r>
              <a:rPr lang="en-GB" dirty="0"/>
              <a:t>p</a:t>
            </a:r>
            <a:r>
              <a:rPr lang="en-DK" dirty="0"/>
              <a:t>l</a:t>
            </a:r>
            <a:r>
              <a:rPr lang="en-GB" dirty="0"/>
              <a:t>e</a:t>
            </a:r>
            <a:r>
              <a:rPr lang="en-DK" dirty="0"/>
              <a:t>m</a:t>
            </a:r>
            <a:r>
              <a:rPr lang="en-GB" dirty="0"/>
              <a:t>e</a:t>
            </a:r>
            <a:r>
              <a:rPr lang="en-DK" dirty="0"/>
              <a:t>n</a:t>
            </a:r>
            <a:r>
              <a:rPr lang="en-GB" dirty="0"/>
              <a:t>t</a:t>
            </a:r>
            <a:r>
              <a:rPr lang="en-DK" dirty="0"/>
              <a:t>a</a:t>
            </a:r>
            <a:r>
              <a:rPr lang="en-GB" dirty="0"/>
              <a:t>t</a:t>
            </a:r>
            <a:r>
              <a:rPr lang="en-DK" dirty="0" err="1"/>
              <a:t>i</a:t>
            </a:r>
            <a:r>
              <a:rPr lang="en-GB" dirty="0"/>
              <a:t>o</a:t>
            </a:r>
            <a:r>
              <a:rPr lang="en-DK" dirty="0"/>
              <a:t>n – </a:t>
            </a:r>
            <a:r>
              <a:rPr lang="en-GB" dirty="0"/>
              <a:t>R</a:t>
            </a:r>
            <a:r>
              <a:rPr lang="en-DK" dirty="0"/>
              <a:t>e</a:t>
            </a:r>
            <a:r>
              <a:rPr lang="en-GB" dirty="0"/>
              <a:t>s</a:t>
            </a:r>
            <a:r>
              <a:rPr lang="en-DK" dirty="0"/>
              <a:t>o</a:t>
            </a:r>
            <a:r>
              <a:rPr lang="en-GB" dirty="0"/>
              <a:t>u</a:t>
            </a:r>
            <a:r>
              <a:rPr lang="en-DK" dirty="0"/>
              <a:t>r</a:t>
            </a:r>
            <a:r>
              <a:rPr lang="en-GB" dirty="0"/>
              <a:t>c</a:t>
            </a:r>
            <a:r>
              <a:rPr lang="en-DK" dirty="0"/>
              <a:t>e </a:t>
            </a:r>
            <a:r>
              <a:rPr lang="en-GB" dirty="0"/>
              <a:t>M</a:t>
            </a:r>
            <a:r>
              <a:rPr lang="en-DK" dirty="0"/>
              <a:t>o</a:t>
            </a:r>
            <a:r>
              <a:rPr lang="en-GB" dirty="0"/>
              <a:t>b</a:t>
            </a:r>
            <a:r>
              <a:rPr lang="en-DK" dirty="0" err="1"/>
              <a:t>i</a:t>
            </a:r>
            <a:r>
              <a:rPr lang="en-GB" dirty="0"/>
              <a:t>l</a:t>
            </a:r>
            <a:r>
              <a:rPr lang="en-DK" dirty="0" err="1"/>
              <a:t>i</a:t>
            </a:r>
            <a:r>
              <a:rPr lang="en-GB" dirty="0"/>
              <a:t>s</a:t>
            </a:r>
            <a:r>
              <a:rPr lang="en-DK" dirty="0"/>
              <a:t>a</a:t>
            </a:r>
            <a:r>
              <a:rPr lang="en-GB" dirty="0"/>
              <a:t>t</a:t>
            </a:r>
            <a:r>
              <a:rPr lang="en-DK" dirty="0" err="1"/>
              <a:t>i</a:t>
            </a:r>
            <a:r>
              <a:rPr lang="en-GB" dirty="0"/>
              <a:t>o</a:t>
            </a:r>
            <a:r>
              <a:rPr lang="en-DK" dirty="0"/>
              <a:t>n</a:t>
            </a:r>
          </a:p>
          <a:p>
            <a:endParaRPr lang="en-GB" dirty="0"/>
          </a:p>
        </p:txBody>
      </p:sp>
    </p:spTree>
    <p:extLst>
      <p:ext uri="{BB962C8B-B14F-4D97-AF65-F5344CB8AC3E}">
        <p14:creationId xmlns:p14="http://schemas.microsoft.com/office/powerpoint/2010/main" val="1069331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FE696-827C-4563-88EE-C099E04C098A}"/>
              </a:ext>
            </a:extLst>
          </p:cNvPr>
          <p:cNvSpPr>
            <a:spLocks noGrp="1"/>
          </p:cNvSpPr>
          <p:nvPr>
            <p:ph type="title"/>
          </p:nvPr>
        </p:nvSpPr>
        <p:spPr/>
        <p:txBody>
          <a:bodyPr/>
          <a:lstStyle/>
          <a:p>
            <a:r>
              <a:rPr lang="en-DK" dirty="0"/>
              <a:t>C</a:t>
            </a:r>
            <a:r>
              <a:rPr lang="en-GB" dirty="0"/>
              <a:t>o</a:t>
            </a:r>
            <a:r>
              <a:rPr lang="en-DK" dirty="0"/>
              <a:t>n</a:t>
            </a:r>
            <a:r>
              <a:rPr lang="en-GB" dirty="0"/>
              <a:t>t</a:t>
            </a:r>
            <a:r>
              <a:rPr lang="en-DK" dirty="0"/>
              <a:t>e</a:t>
            </a:r>
            <a:r>
              <a:rPr lang="en-GB" dirty="0"/>
              <a:t>n</a:t>
            </a:r>
            <a:r>
              <a:rPr lang="en-DK" dirty="0"/>
              <a:t>t</a:t>
            </a:r>
            <a:r>
              <a:rPr lang="en-GB" dirty="0"/>
              <a:t>s</a:t>
            </a:r>
          </a:p>
        </p:txBody>
      </p:sp>
      <p:sp>
        <p:nvSpPr>
          <p:cNvPr id="3" name="Content Placeholder 2">
            <a:extLst>
              <a:ext uri="{FF2B5EF4-FFF2-40B4-BE49-F238E27FC236}">
                <a16:creationId xmlns:a16="http://schemas.microsoft.com/office/drawing/2014/main" id="{2CA2FBF9-E3E7-456C-8649-FF443ED03E8D}"/>
              </a:ext>
            </a:extLst>
          </p:cNvPr>
          <p:cNvSpPr>
            <a:spLocks noGrp="1"/>
          </p:cNvSpPr>
          <p:nvPr>
            <p:ph idx="1"/>
          </p:nvPr>
        </p:nvSpPr>
        <p:spPr>
          <a:xfrm>
            <a:off x="1097280" y="2388198"/>
            <a:ext cx="10058400" cy="3480896"/>
          </a:xfrm>
        </p:spPr>
        <p:txBody>
          <a:bodyPr>
            <a:normAutofit/>
          </a:bodyPr>
          <a:lstStyle/>
          <a:p>
            <a:r>
              <a:rPr lang="en-DK" sz="3200" dirty="0"/>
              <a:t>1 - </a:t>
            </a:r>
            <a:r>
              <a:rPr lang="en-GB" sz="3200" dirty="0"/>
              <a:t>I</a:t>
            </a:r>
            <a:r>
              <a:rPr lang="en-DK" sz="3200" dirty="0"/>
              <a:t>n</a:t>
            </a:r>
            <a:r>
              <a:rPr lang="en-GB" sz="3200" dirty="0"/>
              <a:t>t</a:t>
            </a:r>
            <a:r>
              <a:rPr lang="en-DK" sz="3200" dirty="0"/>
              <a:t>e</a:t>
            </a:r>
            <a:r>
              <a:rPr lang="en-GB" sz="3200" dirty="0"/>
              <a:t>r</a:t>
            </a:r>
            <a:r>
              <a:rPr lang="en-DK" sz="3200" dirty="0"/>
              <a:t>n</a:t>
            </a:r>
            <a:r>
              <a:rPr lang="en-GB" sz="3200" dirty="0"/>
              <a:t>a</a:t>
            </a:r>
            <a:r>
              <a:rPr lang="en-DK" sz="3200" dirty="0"/>
              <a:t>t</a:t>
            </a:r>
            <a:r>
              <a:rPr lang="en-GB" sz="3200" dirty="0" err="1"/>
              <a:t>i</a:t>
            </a:r>
            <a:r>
              <a:rPr lang="en-DK" sz="3200" dirty="0"/>
              <a:t>o</a:t>
            </a:r>
            <a:r>
              <a:rPr lang="en-GB" sz="3200" dirty="0"/>
              <a:t>n</a:t>
            </a:r>
            <a:r>
              <a:rPr lang="en-DK" sz="3200" dirty="0"/>
              <a:t>a</a:t>
            </a:r>
            <a:r>
              <a:rPr lang="en-GB" sz="3200" dirty="0"/>
              <a:t>l</a:t>
            </a:r>
            <a:r>
              <a:rPr lang="en-DK" sz="3200" dirty="0"/>
              <a:t> </a:t>
            </a:r>
            <a:r>
              <a:rPr lang="en-GB" sz="3200" dirty="0"/>
              <a:t>B</a:t>
            </a:r>
            <a:r>
              <a:rPr lang="en-DK" sz="3200" dirty="0" err="1"/>
              <a:t>iodiversity</a:t>
            </a:r>
            <a:r>
              <a:rPr lang="en-DK" sz="3200" dirty="0"/>
              <a:t> </a:t>
            </a:r>
            <a:r>
              <a:rPr lang="en-GB" sz="3200" dirty="0"/>
              <a:t>F</a:t>
            </a:r>
            <a:r>
              <a:rPr lang="en-DK" sz="3200" dirty="0" err="1"/>
              <a:t>i</a:t>
            </a:r>
            <a:r>
              <a:rPr lang="en-GB" sz="3200" dirty="0"/>
              <a:t>n</a:t>
            </a:r>
            <a:r>
              <a:rPr lang="en-DK" sz="3200" dirty="0"/>
              <a:t>a</a:t>
            </a:r>
            <a:r>
              <a:rPr lang="en-GB" sz="3200" dirty="0"/>
              <a:t>n</a:t>
            </a:r>
            <a:r>
              <a:rPr lang="en-DK" sz="3200" dirty="0"/>
              <a:t>c</a:t>
            </a:r>
            <a:r>
              <a:rPr lang="en-GB" sz="3200" dirty="0"/>
              <a:t>e</a:t>
            </a:r>
            <a:r>
              <a:rPr lang="en-DK" sz="3200" dirty="0"/>
              <a:t> </a:t>
            </a:r>
            <a:r>
              <a:rPr lang="en-GB" sz="3200" dirty="0"/>
              <a:t>T</a:t>
            </a:r>
            <a:r>
              <a:rPr lang="en-DK" sz="3200" dirty="0"/>
              <a:t>a</a:t>
            </a:r>
            <a:r>
              <a:rPr lang="en-GB" sz="3200" dirty="0"/>
              <a:t>r</a:t>
            </a:r>
            <a:r>
              <a:rPr lang="en-DK" sz="3200" dirty="0"/>
              <a:t>g</a:t>
            </a:r>
            <a:r>
              <a:rPr lang="en-GB" sz="3200" dirty="0"/>
              <a:t>e</a:t>
            </a:r>
            <a:r>
              <a:rPr lang="en-DK" sz="3200" dirty="0"/>
              <a:t>t</a:t>
            </a:r>
          </a:p>
          <a:p>
            <a:r>
              <a:rPr lang="en-DK" sz="3200" dirty="0"/>
              <a:t>2 - Global </a:t>
            </a:r>
            <a:r>
              <a:rPr lang="en-GB" sz="3200" dirty="0"/>
              <a:t>P</a:t>
            </a:r>
            <a:r>
              <a:rPr lang="en-DK" sz="3200" dirty="0"/>
              <a:t>r</a:t>
            </a:r>
            <a:r>
              <a:rPr lang="en-GB" sz="3200" dirty="0"/>
              <a:t>o</a:t>
            </a:r>
            <a:r>
              <a:rPr lang="en-DK" sz="3200" dirty="0"/>
              <a:t>g</a:t>
            </a:r>
            <a:r>
              <a:rPr lang="en-GB" sz="3200" dirty="0"/>
              <a:t>r</a:t>
            </a:r>
            <a:r>
              <a:rPr lang="en-DK" sz="3200" dirty="0"/>
              <a:t>e</a:t>
            </a:r>
            <a:r>
              <a:rPr lang="en-GB" sz="3200" dirty="0"/>
              <a:t>s</a:t>
            </a:r>
            <a:r>
              <a:rPr lang="en-DK" sz="3200" dirty="0"/>
              <a:t>s </a:t>
            </a:r>
            <a:r>
              <a:rPr lang="en-GB" sz="3200" dirty="0"/>
              <a:t>t</a:t>
            </a:r>
            <a:r>
              <a:rPr lang="en-DK" sz="3200" dirty="0"/>
              <a:t>o </a:t>
            </a:r>
            <a:r>
              <a:rPr lang="en-GB" sz="3200" dirty="0"/>
              <a:t>t</a:t>
            </a:r>
            <a:r>
              <a:rPr lang="en-DK" sz="3200" dirty="0"/>
              <a:t>h</a:t>
            </a:r>
            <a:r>
              <a:rPr lang="en-GB" sz="3200" dirty="0"/>
              <a:t>e</a:t>
            </a:r>
            <a:r>
              <a:rPr lang="en-DK" sz="3200" dirty="0"/>
              <a:t> </a:t>
            </a:r>
            <a:r>
              <a:rPr lang="en-GB" sz="3200" dirty="0"/>
              <a:t>t</a:t>
            </a:r>
            <a:r>
              <a:rPr lang="en-DK" sz="3200" dirty="0"/>
              <a:t>a</a:t>
            </a:r>
            <a:r>
              <a:rPr lang="en-GB" sz="3200" dirty="0"/>
              <a:t>r</a:t>
            </a:r>
            <a:r>
              <a:rPr lang="en-DK" sz="3200" dirty="0"/>
              <a:t>g</a:t>
            </a:r>
            <a:r>
              <a:rPr lang="en-GB" sz="3200" dirty="0"/>
              <a:t>e</a:t>
            </a:r>
            <a:r>
              <a:rPr lang="en-DK" sz="3200" dirty="0"/>
              <a:t>t</a:t>
            </a:r>
          </a:p>
          <a:p>
            <a:r>
              <a:rPr lang="en-DK" sz="3200" dirty="0"/>
              <a:t>3 - </a:t>
            </a:r>
            <a:r>
              <a:rPr lang="en-GB" sz="3200" dirty="0"/>
              <a:t>D</a:t>
            </a:r>
            <a:r>
              <a:rPr lang="en-DK" sz="3200" dirty="0" err="1"/>
              <a:t>anish</a:t>
            </a:r>
            <a:r>
              <a:rPr lang="en-DK" sz="3200" dirty="0"/>
              <a:t> contributions to the target &amp; how Denmark compares to other countries</a:t>
            </a:r>
          </a:p>
          <a:p>
            <a:r>
              <a:rPr lang="en-DK" sz="3200" dirty="0"/>
              <a:t>4 - Report Recommendations </a:t>
            </a:r>
          </a:p>
          <a:p>
            <a:r>
              <a:rPr lang="en-DK" sz="3200" dirty="0"/>
              <a:t>5 - Kunming 2021 – What next for biodiversity finance?</a:t>
            </a:r>
            <a:endParaRPr lang="en-GB" sz="3200" dirty="0"/>
          </a:p>
        </p:txBody>
      </p:sp>
    </p:spTree>
    <p:extLst>
      <p:ext uri="{BB962C8B-B14F-4D97-AF65-F5344CB8AC3E}">
        <p14:creationId xmlns:p14="http://schemas.microsoft.com/office/powerpoint/2010/main" val="2417320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43C023-DD46-4D38-A625-3EA19771950F}"/>
              </a:ext>
            </a:extLst>
          </p:cNvPr>
          <p:cNvSpPr>
            <a:spLocks noGrp="1"/>
          </p:cNvSpPr>
          <p:nvPr>
            <p:ph idx="1"/>
          </p:nvPr>
        </p:nvSpPr>
        <p:spPr>
          <a:xfrm>
            <a:off x="218739" y="6427693"/>
            <a:ext cx="10058400" cy="364764"/>
          </a:xfrm>
        </p:spPr>
        <p:txBody>
          <a:bodyPr>
            <a:normAutofit/>
          </a:bodyPr>
          <a:lstStyle/>
          <a:p>
            <a:r>
              <a:rPr lang="en-US" sz="1800" dirty="0"/>
              <a:t>https://politiken.dk/indland/art8242508/Dansk-bistand-til-biodiversitet-er-mere-end-halveret</a:t>
            </a:r>
            <a:endParaRPr lang="en-DK" sz="1800" dirty="0"/>
          </a:p>
        </p:txBody>
      </p:sp>
      <p:pic>
        <p:nvPicPr>
          <p:cNvPr id="1028" name="Picture 4">
            <a:extLst>
              <a:ext uri="{FF2B5EF4-FFF2-40B4-BE49-F238E27FC236}">
                <a16:creationId xmlns:a16="http://schemas.microsoft.com/office/drawing/2014/main" id="{326B7F28-07BD-45DE-8E04-C34FFFE3C9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0421"/>
          <a:stretch/>
        </p:blipFill>
        <p:spPr bwMode="auto">
          <a:xfrm>
            <a:off x="88110" y="1143061"/>
            <a:ext cx="9783223" cy="478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8B6294F9-343F-47AA-8465-180F6CFF1DE7}"/>
              </a:ext>
            </a:extLst>
          </p:cNvPr>
          <p:cNvPicPr>
            <a:picLocks noChangeAspect="1"/>
          </p:cNvPicPr>
          <p:nvPr/>
        </p:nvPicPr>
        <p:blipFill>
          <a:blip r:embed="rId3"/>
          <a:stretch>
            <a:fillRect/>
          </a:stretch>
        </p:blipFill>
        <p:spPr>
          <a:xfrm>
            <a:off x="9959248" y="88561"/>
            <a:ext cx="1833711" cy="6703896"/>
          </a:xfrm>
          <a:prstGeom prst="rect">
            <a:avLst/>
          </a:prstGeom>
        </p:spPr>
      </p:pic>
    </p:spTree>
    <p:extLst>
      <p:ext uri="{BB962C8B-B14F-4D97-AF65-F5344CB8AC3E}">
        <p14:creationId xmlns:p14="http://schemas.microsoft.com/office/powerpoint/2010/main" val="3451784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D770F-E7ED-4796-8D2A-080380C130C3}"/>
              </a:ext>
            </a:extLst>
          </p:cNvPr>
          <p:cNvSpPr>
            <a:spLocks noGrp="1"/>
          </p:cNvSpPr>
          <p:nvPr>
            <p:ph type="title"/>
          </p:nvPr>
        </p:nvSpPr>
        <p:spPr>
          <a:xfrm>
            <a:off x="96819" y="286604"/>
            <a:ext cx="11876442" cy="950526"/>
          </a:xfrm>
        </p:spPr>
        <p:txBody>
          <a:bodyPr>
            <a:normAutofit/>
          </a:bodyPr>
          <a:lstStyle/>
          <a:p>
            <a:pPr algn="ctr"/>
            <a:r>
              <a:rPr lang="en-DK" sz="3600" b="1" dirty="0"/>
              <a:t>1 – “The Hyderabad Commitments” (</a:t>
            </a:r>
            <a:r>
              <a:rPr lang="en-GB" sz="3600" b="1" dirty="0"/>
              <a:t>A</a:t>
            </a:r>
            <a:r>
              <a:rPr lang="en-DK" sz="3600" b="1" dirty="0" err="1"/>
              <a:t>i</a:t>
            </a:r>
            <a:r>
              <a:rPr lang="en-GB" sz="3600" b="1" dirty="0"/>
              <a:t>c</a:t>
            </a:r>
            <a:r>
              <a:rPr lang="en-DK" sz="3600" b="1" dirty="0"/>
              <a:t>h</a:t>
            </a:r>
            <a:r>
              <a:rPr lang="en-GB" sz="3600" b="1" dirty="0" err="1"/>
              <a:t>i</a:t>
            </a:r>
            <a:r>
              <a:rPr lang="en-DK" sz="3600" b="1" dirty="0"/>
              <a:t> T</a:t>
            </a:r>
            <a:r>
              <a:rPr lang="en-GB" sz="3600" b="1" dirty="0"/>
              <a:t>a</a:t>
            </a:r>
            <a:r>
              <a:rPr lang="en-DK" sz="3600" b="1" dirty="0"/>
              <a:t>r</a:t>
            </a:r>
            <a:r>
              <a:rPr lang="en-GB" sz="3600" b="1" dirty="0"/>
              <a:t>g</a:t>
            </a:r>
            <a:r>
              <a:rPr lang="en-DK" sz="3600" b="1" dirty="0"/>
              <a:t>e</a:t>
            </a:r>
            <a:r>
              <a:rPr lang="en-GB" sz="3600" b="1" dirty="0"/>
              <a:t>t</a:t>
            </a:r>
            <a:r>
              <a:rPr lang="en-DK" sz="3600" b="1" dirty="0"/>
              <a:t> Element 20a)</a:t>
            </a:r>
            <a:endParaRPr lang="en-GB" sz="3600" b="1" dirty="0"/>
          </a:p>
        </p:txBody>
      </p:sp>
      <p:graphicFrame>
        <p:nvGraphicFramePr>
          <p:cNvPr id="4" name="Diagram 3">
            <a:extLst>
              <a:ext uri="{FF2B5EF4-FFF2-40B4-BE49-F238E27FC236}">
                <a16:creationId xmlns:a16="http://schemas.microsoft.com/office/drawing/2014/main" id="{3C3F4871-9D96-4433-A840-CB43CD3A38E5}"/>
              </a:ext>
            </a:extLst>
          </p:cNvPr>
          <p:cNvGraphicFramePr/>
          <p:nvPr>
            <p:extLst>
              <p:ext uri="{D42A27DB-BD31-4B8C-83A1-F6EECF244321}">
                <p14:modId xmlns:p14="http://schemas.microsoft.com/office/powerpoint/2010/main" val="1289194213"/>
              </p:ext>
            </p:extLst>
          </p:nvPr>
        </p:nvGraphicFramePr>
        <p:xfrm>
          <a:off x="182880" y="1825977"/>
          <a:ext cx="11526520" cy="3461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57F8EB30-F1D6-428F-87BD-6762318805B6}"/>
              </a:ext>
            </a:extLst>
          </p:cNvPr>
          <p:cNvSpPr txBox="1"/>
          <p:nvPr/>
        </p:nvSpPr>
        <p:spPr>
          <a:xfrm>
            <a:off x="221709" y="5690791"/>
            <a:ext cx="11748582" cy="400110"/>
          </a:xfrm>
          <a:prstGeom prst="rect">
            <a:avLst/>
          </a:prstGeom>
          <a:noFill/>
        </p:spPr>
        <p:txBody>
          <a:bodyPr wrap="square" rtlCol="0">
            <a:spAutoFit/>
          </a:bodyPr>
          <a:lstStyle/>
          <a:p>
            <a:r>
              <a:rPr lang="en-DK" sz="2000" dirty="0"/>
              <a:t>Target endorsed by Denmark &amp; EU, but </a:t>
            </a:r>
            <a:r>
              <a:rPr lang="en-DK" sz="2000" b="1" dirty="0"/>
              <a:t>no formal obligation </a:t>
            </a:r>
            <a:r>
              <a:rPr lang="en-DK" sz="2000" dirty="0"/>
              <a:t>for Denmark to double its biodiversity finance. </a:t>
            </a:r>
          </a:p>
        </p:txBody>
      </p:sp>
      <p:sp>
        <p:nvSpPr>
          <p:cNvPr id="8" name="TextBox 7">
            <a:extLst>
              <a:ext uri="{FF2B5EF4-FFF2-40B4-BE49-F238E27FC236}">
                <a16:creationId xmlns:a16="http://schemas.microsoft.com/office/drawing/2014/main" id="{D41213C8-6B0F-4E29-AFBE-22B23B294CC6}"/>
              </a:ext>
            </a:extLst>
          </p:cNvPr>
          <p:cNvSpPr txBox="1"/>
          <p:nvPr/>
        </p:nvSpPr>
        <p:spPr>
          <a:xfrm>
            <a:off x="182879" y="6494584"/>
            <a:ext cx="9265917" cy="307777"/>
          </a:xfrm>
          <a:prstGeom prst="rect">
            <a:avLst/>
          </a:prstGeom>
          <a:noFill/>
        </p:spPr>
        <p:txBody>
          <a:bodyPr wrap="square" rtlCol="0">
            <a:spAutoFit/>
          </a:bodyPr>
          <a:lstStyle/>
          <a:p>
            <a:r>
              <a:rPr lang="en-US" sz="1400" i="1"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https://www.cbd.int/doc/world/dk/dk-nbsap-v2-en.pdf</a:t>
            </a:r>
            <a:endParaRPr lang="en-DK" sz="1400" i="1" dirty="0"/>
          </a:p>
        </p:txBody>
      </p:sp>
    </p:spTree>
    <p:extLst>
      <p:ext uri="{BB962C8B-B14F-4D97-AF65-F5344CB8AC3E}">
        <p14:creationId xmlns:p14="http://schemas.microsoft.com/office/powerpoint/2010/main" val="1487137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D770F-E7ED-4796-8D2A-080380C130C3}"/>
              </a:ext>
            </a:extLst>
          </p:cNvPr>
          <p:cNvSpPr>
            <a:spLocks noGrp="1"/>
          </p:cNvSpPr>
          <p:nvPr>
            <p:ph type="title"/>
          </p:nvPr>
        </p:nvSpPr>
        <p:spPr>
          <a:xfrm>
            <a:off x="254597" y="99808"/>
            <a:ext cx="11682805" cy="669653"/>
          </a:xfrm>
        </p:spPr>
        <p:txBody>
          <a:bodyPr>
            <a:normAutofit/>
          </a:bodyPr>
          <a:lstStyle/>
          <a:p>
            <a:r>
              <a:rPr lang="en-DK" sz="3600" dirty="0"/>
              <a:t>2 - </a:t>
            </a:r>
            <a:r>
              <a:rPr lang="en-GB" sz="3600" dirty="0"/>
              <a:t>G</a:t>
            </a:r>
            <a:r>
              <a:rPr lang="en-DK" sz="3600" dirty="0"/>
              <a:t>lobal </a:t>
            </a:r>
            <a:r>
              <a:rPr lang="en-GB" sz="3600" dirty="0"/>
              <a:t>P</a:t>
            </a:r>
            <a:r>
              <a:rPr lang="en-DK" sz="3600" dirty="0"/>
              <a:t>r</a:t>
            </a:r>
            <a:r>
              <a:rPr lang="en-GB" sz="3600" dirty="0"/>
              <a:t>o</a:t>
            </a:r>
            <a:r>
              <a:rPr lang="en-DK" sz="3600" dirty="0"/>
              <a:t>g</a:t>
            </a:r>
            <a:r>
              <a:rPr lang="en-GB" sz="3600" dirty="0"/>
              <a:t>r</a:t>
            </a:r>
            <a:r>
              <a:rPr lang="en-DK" sz="3600" dirty="0"/>
              <a:t>e</a:t>
            </a:r>
            <a:r>
              <a:rPr lang="en-GB" sz="3600" dirty="0"/>
              <a:t>s</a:t>
            </a:r>
            <a:r>
              <a:rPr lang="en-DK" sz="3600" dirty="0"/>
              <a:t>s </a:t>
            </a:r>
            <a:r>
              <a:rPr lang="en-GB" sz="3600" dirty="0"/>
              <a:t>t</a:t>
            </a:r>
            <a:r>
              <a:rPr lang="en-DK" sz="3600" dirty="0"/>
              <a:t>o </a:t>
            </a:r>
            <a:r>
              <a:rPr lang="en-GB" sz="3600" dirty="0"/>
              <a:t>D</a:t>
            </a:r>
            <a:r>
              <a:rPr lang="en-DK" sz="3600" dirty="0"/>
              <a:t>o</a:t>
            </a:r>
            <a:r>
              <a:rPr lang="en-GB" sz="3600" dirty="0"/>
              <a:t>u</a:t>
            </a:r>
            <a:r>
              <a:rPr lang="en-DK" sz="3600" dirty="0"/>
              <a:t>b</a:t>
            </a:r>
            <a:r>
              <a:rPr lang="en-GB" sz="3600" dirty="0"/>
              <a:t>l</a:t>
            </a:r>
            <a:r>
              <a:rPr lang="en-DK" sz="3600" dirty="0" err="1"/>
              <a:t>ing</a:t>
            </a:r>
            <a:r>
              <a:rPr lang="en-DK" sz="3600" dirty="0"/>
              <a:t> Biodiversity Finance (</a:t>
            </a:r>
            <a:r>
              <a:rPr lang="en-GB" sz="3600" dirty="0"/>
              <a:t>O</a:t>
            </a:r>
            <a:r>
              <a:rPr lang="en-DK" sz="3600" dirty="0"/>
              <a:t>E</a:t>
            </a:r>
            <a:r>
              <a:rPr lang="en-GB" sz="3600" dirty="0"/>
              <a:t>C</a:t>
            </a:r>
            <a:r>
              <a:rPr lang="en-DK" sz="3600" dirty="0"/>
              <a:t>D </a:t>
            </a:r>
            <a:r>
              <a:rPr lang="en-GB" sz="3600" dirty="0"/>
              <a:t>d</a:t>
            </a:r>
            <a:r>
              <a:rPr lang="en-DK" sz="3600" dirty="0"/>
              <a:t>a</a:t>
            </a:r>
            <a:r>
              <a:rPr lang="en-GB" sz="3600" dirty="0"/>
              <a:t>t</a:t>
            </a:r>
            <a:r>
              <a:rPr lang="en-DK" sz="3600" dirty="0"/>
              <a:t>a)</a:t>
            </a:r>
            <a:endParaRPr lang="en-GB" sz="3600" dirty="0"/>
          </a:p>
        </p:txBody>
      </p:sp>
      <p:pic>
        <p:nvPicPr>
          <p:cNvPr id="4" name="Picture 3">
            <a:extLst>
              <a:ext uri="{FF2B5EF4-FFF2-40B4-BE49-F238E27FC236}">
                <a16:creationId xmlns:a16="http://schemas.microsoft.com/office/drawing/2014/main" id="{C2293DDA-E211-4CE4-8E51-E82BAADD6827}"/>
              </a:ext>
            </a:extLst>
          </p:cNvPr>
          <p:cNvPicPr>
            <a:picLocks noChangeAspect="1"/>
          </p:cNvPicPr>
          <p:nvPr/>
        </p:nvPicPr>
        <p:blipFill>
          <a:blip r:embed="rId3"/>
          <a:stretch>
            <a:fillRect/>
          </a:stretch>
        </p:blipFill>
        <p:spPr>
          <a:xfrm>
            <a:off x="515155" y="980189"/>
            <a:ext cx="9878096" cy="4018257"/>
          </a:xfrm>
          <a:prstGeom prst="rect">
            <a:avLst/>
          </a:prstGeom>
          <a:ln>
            <a:solidFill>
              <a:schemeClr val="tx1"/>
            </a:solidFill>
          </a:ln>
        </p:spPr>
      </p:pic>
      <p:sp>
        <p:nvSpPr>
          <p:cNvPr id="5" name="TextBox 4">
            <a:extLst>
              <a:ext uri="{FF2B5EF4-FFF2-40B4-BE49-F238E27FC236}">
                <a16:creationId xmlns:a16="http://schemas.microsoft.com/office/drawing/2014/main" id="{AD7881CE-C658-4F72-9B92-777AF776BD2C}"/>
              </a:ext>
            </a:extLst>
          </p:cNvPr>
          <p:cNvSpPr txBox="1"/>
          <p:nvPr/>
        </p:nvSpPr>
        <p:spPr>
          <a:xfrm>
            <a:off x="127000" y="5170775"/>
            <a:ext cx="11938000" cy="1077218"/>
          </a:xfrm>
          <a:prstGeom prst="rect">
            <a:avLst/>
          </a:prstGeom>
          <a:noFill/>
        </p:spPr>
        <p:txBody>
          <a:bodyPr wrap="square" rtlCol="0">
            <a:spAutoFit/>
          </a:bodyPr>
          <a:lstStyle/>
          <a:p>
            <a:pPr algn="ctr"/>
            <a:r>
              <a:rPr lang="en-DK" sz="1600" i="1" dirty="0"/>
              <a:t>“F</a:t>
            </a:r>
            <a:r>
              <a:rPr lang="en-GB" sz="1600" i="1" dirty="0" err="1"/>
              <a:t>i</a:t>
            </a:r>
            <a:r>
              <a:rPr lang="en-DK" sz="1600" i="1" dirty="0"/>
              <a:t>n</a:t>
            </a:r>
            <a:r>
              <a:rPr lang="en-GB" sz="1600" i="1" dirty="0"/>
              <a:t>a</a:t>
            </a:r>
            <a:r>
              <a:rPr lang="en-DK" sz="1600" i="1" dirty="0"/>
              <a:t>n</a:t>
            </a:r>
            <a:r>
              <a:rPr lang="en-GB" sz="1600" i="1" dirty="0"/>
              <a:t>c</a:t>
            </a:r>
            <a:r>
              <a:rPr lang="en-DK" sz="1600" i="1" dirty="0" err="1"/>
              <a:t>i</a:t>
            </a:r>
            <a:r>
              <a:rPr lang="en-GB" sz="1600" i="1" dirty="0"/>
              <a:t>a</a:t>
            </a:r>
            <a:r>
              <a:rPr lang="en-DK" sz="1600" i="1" dirty="0"/>
              <a:t>l </a:t>
            </a:r>
            <a:r>
              <a:rPr lang="en-GB" sz="1600" i="1" dirty="0"/>
              <a:t>r</a:t>
            </a:r>
            <a:r>
              <a:rPr lang="en-DK" sz="1600" i="1" dirty="0"/>
              <a:t>e</a:t>
            </a:r>
            <a:r>
              <a:rPr lang="en-GB" sz="1600" i="1" dirty="0"/>
              <a:t>s</a:t>
            </a:r>
            <a:r>
              <a:rPr lang="en-DK" sz="1600" i="1" dirty="0"/>
              <a:t>o</a:t>
            </a:r>
            <a:r>
              <a:rPr lang="en-GB" sz="1600" i="1" dirty="0"/>
              <a:t>u</a:t>
            </a:r>
            <a:r>
              <a:rPr lang="en-DK" sz="1600" i="1" dirty="0"/>
              <a:t>r</a:t>
            </a:r>
            <a:r>
              <a:rPr lang="en-GB" sz="1600" i="1" dirty="0"/>
              <a:t>c</a:t>
            </a:r>
            <a:r>
              <a:rPr lang="en-DK" sz="1600" i="1" dirty="0"/>
              <a:t>e</a:t>
            </a:r>
            <a:r>
              <a:rPr lang="en-GB" sz="1600" i="1" dirty="0"/>
              <a:t>s</a:t>
            </a:r>
            <a:r>
              <a:rPr lang="en-DK" sz="1600" i="1" dirty="0"/>
              <a:t> </a:t>
            </a:r>
            <a:r>
              <a:rPr lang="en-GB" sz="1600" i="1" dirty="0"/>
              <a:t>a</a:t>
            </a:r>
            <a:r>
              <a:rPr lang="en-DK" sz="1600" i="1" dirty="0"/>
              <a:t>v</a:t>
            </a:r>
            <a:r>
              <a:rPr lang="en-GB" sz="1600" i="1" dirty="0"/>
              <a:t>a</a:t>
            </a:r>
            <a:r>
              <a:rPr lang="en-DK" sz="1600" i="1" dirty="0" err="1"/>
              <a:t>i</a:t>
            </a:r>
            <a:r>
              <a:rPr lang="en-GB" sz="1600" i="1" dirty="0"/>
              <a:t>l</a:t>
            </a:r>
            <a:r>
              <a:rPr lang="en-DK" sz="1600" i="1" dirty="0"/>
              <a:t>a</a:t>
            </a:r>
            <a:r>
              <a:rPr lang="en-GB" sz="1600" i="1" dirty="0"/>
              <a:t>b</a:t>
            </a:r>
            <a:r>
              <a:rPr lang="en-DK" sz="1600" i="1" dirty="0"/>
              <a:t>l</a:t>
            </a:r>
            <a:r>
              <a:rPr lang="en-GB" sz="1600" i="1" dirty="0"/>
              <a:t>e</a:t>
            </a:r>
            <a:r>
              <a:rPr lang="en-DK" sz="1600" i="1" dirty="0"/>
              <a:t> </a:t>
            </a:r>
            <a:r>
              <a:rPr lang="en-GB" sz="1600" i="1" dirty="0"/>
              <a:t>f</a:t>
            </a:r>
            <a:r>
              <a:rPr lang="en-DK" sz="1600" i="1" dirty="0"/>
              <a:t>o</a:t>
            </a:r>
            <a:r>
              <a:rPr lang="en-GB" sz="1600" i="1" dirty="0"/>
              <a:t>r</a:t>
            </a:r>
            <a:r>
              <a:rPr lang="en-DK" sz="1600" i="1" dirty="0"/>
              <a:t> </a:t>
            </a:r>
            <a:r>
              <a:rPr lang="en-GB" sz="1600" i="1" dirty="0"/>
              <a:t>b</a:t>
            </a:r>
            <a:r>
              <a:rPr lang="en-DK" sz="1600" i="1" dirty="0" err="1"/>
              <a:t>i</a:t>
            </a:r>
            <a:r>
              <a:rPr lang="en-GB" sz="1600" i="1" dirty="0"/>
              <a:t>o</a:t>
            </a:r>
            <a:r>
              <a:rPr lang="en-DK" sz="1600" i="1" dirty="0"/>
              <a:t>d</a:t>
            </a:r>
            <a:r>
              <a:rPr lang="en-GB" sz="1600" i="1" dirty="0" err="1"/>
              <a:t>i</a:t>
            </a:r>
            <a:r>
              <a:rPr lang="en-DK" sz="1600" i="1" dirty="0"/>
              <a:t>v</a:t>
            </a:r>
            <a:r>
              <a:rPr lang="en-GB" sz="1600" i="1" dirty="0"/>
              <a:t>e</a:t>
            </a:r>
            <a:r>
              <a:rPr lang="en-DK" sz="1600" i="1" dirty="0"/>
              <a:t>r</a:t>
            </a:r>
            <a:r>
              <a:rPr lang="en-GB" sz="1600" i="1" dirty="0"/>
              <a:t>s</a:t>
            </a:r>
            <a:r>
              <a:rPr lang="en-DK" sz="1600" i="1" dirty="0" err="1"/>
              <a:t>i</a:t>
            </a:r>
            <a:r>
              <a:rPr lang="en-GB" sz="1600" i="1" dirty="0"/>
              <a:t>t</a:t>
            </a:r>
            <a:r>
              <a:rPr lang="en-DK" sz="1600" i="1" dirty="0"/>
              <a:t>y </a:t>
            </a:r>
            <a:r>
              <a:rPr lang="en-GB" sz="1600" i="1" dirty="0"/>
              <a:t>t</a:t>
            </a:r>
            <a:r>
              <a:rPr lang="en-DK" sz="1600" i="1" dirty="0"/>
              <a:t>h</a:t>
            </a:r>
            <a:r>
              <a:rPr lang="en-GB" sz="1600" i="1" dirty="0"/>
              <a:t>r</a:t>
            </a:r>
            <a:r>
              <a:rPr lang="en-DK" sz="1600" i="1" dirty="0"/>
              <a:t>o</a:t>
            </a:r>
            <a:r>
              <a:rPr lang="en-GB" sz="1600" i="1" dirty="0"/>
              <a:t>u</a:t>
            </a:r>
            <a:r>
              <a:rPr lang="en-DK" sz="1600" i="1" dirty="0"/>
              <a:t>g</a:t>
            </a:r>
            <a:r>
              <a:rPr lang="en-GB" sz="1600" i="1" dirty="0"/>
              <a:t>h</a:t>
            </a:r>
            <a:r>
              <a:rPr lang="en-DK" sz="1600" i="1" dirty="0"/>
              <a:t> </a:t>
            </a:r>
            <a:r>
              <a:rPr lang="en-GB" sz="1600" i="1" dirty="0" err="1"/>
              <a:t>i</a:t>
            </a:r>
            <a:r>
              <a:rPr lang="en-DK" sz="1600" i="1" dirty="0"/>
              <a:t>n</a:t>
            </a:r>
            <a:r>
              <a:rPr lang="en-GB" sz="1600" i="1" dirty="0"/>
              <a:t>t</a:t>
            </a:r>
            <a:r>
              <a:rPr lang="en-DK" sz="1600" i="1" dirty="0"/>
              <a:t>e</a:t>
            </a:r>
            <a:r>
              <a:rPr lang="en-GB" sz="1600" i="1" dirty="0"/>
              <a:t>r</a:t>
            </a:r>
            <a:r>
              <a:rPr lang="en-DK" sz="1600" i="1" dirty="0"/>
              <a:t>n</a:t>
            </a:r>
            <a:r>
              <a:rPr lang="en-GB" sz="1600" i="1" dirty="0"/>
              <a:t>a</a:t>
            </a:r>
            <a:r>
              <a:rPr lang="en-DK" sz="1600" i="1" dirty="0"/>
              <a:t>t</a:t>
            </a:r>
            <a:r>
              <a:rPr lang="en-GB" sz="1600" i="1" dirty="0" err="1"/>
              <a:t>i</a:t>
            </a:r>
            <a:r>
              <a:rPr lang="en-DK" sz="1600" i="1" dirty="0"/>
              <a:t>o</a:t>
            </a:r>
            <a:r>
              <a:rPr lang="en-GB" sz="1600" i="1" dirty="0"/>
              <a:t>n</a:t>
            </a:r>
            <a:r>
              <a:rPr lang="en-DK" sz="1600" i="1" dirty="0"/>
              <a:t>a</a:t>
            </a:r>
            <a:r>
              <a:rPr lang="en-GB" sz="1600" i="1" dirty="0"/>
              <a:t>l</a:t>
            </a:r>
            <a:r>
              <a:rPr lang="en-DK" sz="1600" i="1" dirty="0"/>
              <a:t> </a:t>
            </a:r>
            <a:r>
              <a:rPr lang="en-GB" sz="1600" i="1" dirty="0"/>
              <a:t>f</a:t>
            </a:r>
            <a:r>
              <a:rPr lang="en-DK" sz="1600" i="1" dirty="0"/>
              <a:t>l</a:t>
            </a:r>
            <a:r>
              <a:rPr lang="en-GB" sz="1600" i="1" dirty="0"/>
              <a:t>o</a:t>
            </a:r>
            <a:r>
              <a:rPr lang="en-DK" sz="1600" i="1" dirty="0"/>
              <a:t>w</a:t>
            </a:r>
            <a:r>
              <a:rPr lang="en-GB" sz="1600" i="1" dirty="0"/>
              <a:t>s</a:t>
            </a:r>
            <a:r>
              <a:rPr lang="en-DK" sz="1600" i="1" dirty="0"/>
              <a:t> </a:t>
            </a:r>
            <a:r>
              <a:rPr lang="en-GB" sz="1600" i="1" dirty="0"/>
              <a:t>a</a:t>
            </a:r>
            <a:r>
              <a:rPr lang="en-DK" sz="1600" i="1" dirty="0"/>
              <a:t>n</a:t>
            </a:r>
            <a:r>
              <a:rPr lang="en-GB" sz="1600" i="1" dirty="0"/>
              <a:t>d</a:t>
            </a:r>
            <a:r>
              <a:rPr lang="en-DK" sz="1600" i="1" dirty="0"/>
              <a:t> </a:t>
            </a:r>
            <a:r>
              <a:rPr lang="en-GB" sz="1600" i="1" dirty="0"/>
              <a:t>o</a:t>
            </a:r>
            <a:r>
              <a:rPr lang="en-DK" sz="1600" i="1" dirty="0"/>
              <a:t>f</a:t>
            </a:r>
            <a:r>
              <a:rPr lang="en-GB" sz="1600" i="1" dirty="0"/>
              <a:t>f</a:t>
            </a:r>
            <a:r>
              <a:rPr lang="en-DK" sz="1600" i="1" dirty="0" err="1"/>
              <a:t>i</a:t>
            </a:r>
            <a:r>
              <a:rPr lang="en-GB" sz="1600" i="1" dirty="0"/>
              <a:t>c</a:t>
            </a:r>
            <a:r>
              <a:rPr lang="en-DK" sz="1600" i="1" dirty="0" err="1"/>
              <a:t>i</a:t>
            </a:r>
            <a:r>
              <a:rPr lang="en-GB" sz="1600" i="1" dirty="0"/>
              <a:t>a</a:t>
            </a:r>
            <a:r>
              <a:rPr lang="en-DK" sz="1600" i="1" dirty="0"/>
              <a:t>l </a:t>
            </a:r>
            <a:r>
              <a:rPr lang="en-GB" sz="1600" i="1" dirty="0"/>
              <a:t>d</a:t>
            </a:r>
            <a:r>
              <a:rPr lang="en-DK" sz="1600" i="1" dirty="0"/>
              <a:t>e</a:t>
            </a:r>
            <a:r>
              <a:rPr lang="en-GB" sz="1600" i="1" dirty="0"/>
              <a:t>v</a:t>
            </a:r>
            <a:r>
              <a:rPr lang="en-DK" sz="1600" i="1" dirty="0"/>
              <a:t>e</a:t>
            </a:r>
            <a:r>
              <a:rPr lang="en-GB" sz="1600" i="1" dirty="0"/>
              <a:t>l</a:t>
            </a:r>
            <a:r>
              <a:rPr lang="en-DK" sz="1600" i="1" dirty="0"/>
              <a:t>o</a:t>
            </a:r>
            <a:r>
              <a:rPr lang="en-GB" sz="1600" i="1" dirty="0"/>
              <a:t>p</a:t>
            </a:r>
            <a:r>
              <a:rPr lang="en-DK" sz="1600" i="1" dirty="0"/>
              <a:t>m</a:t>
            </a:r>
            <a:r>
              <a:rPr lang="en-GB" sz="1600" i="1" dirty="0"/>
              <a:t>e</a:t>
            </a:r>
            <a:r>
              <a:rPr lang="en-DK" sz="1600" i="1" dirty="0"/>
              <a:t>n</a:t>
            </a:r>
            <a:r>
              <a:rPr lang="en-GB" sz="1600" i="1" dirty="0"/>
              <a:t>t</a:t>
            </a:r>
            <a:r>
              <a:rPr lang="en-DK" sz="1600" i="1" dirty="0"/>
              <a:t> </a:t>
            </a:r>
            <a:r>
              <a:rPr lang="en-GB" sz="1600" i="1" dirty="0"/>
              <a:t>a</a:t>
            </a:r>
            <a:r>
              <a:rPr lang="en-DK" sz="1600" i="1" dirty="0"/>
              <a:t>s</a:t>
            </a:r>
            <a:r>
              <a:rPr lang="en-GB" sz="1600" i="1" dirty="0"/>
              <a:t>s</a:t>
            </a:r>
            <a:r>
              <a:rPr lang="en-DK" sz="1600" i="1" dirty="0" err="1"/>
              <a:t>i</a:t>
            </a:r>
            <a:r>
              <a:rPr lang="en-GB" sz="1600" i="1" dirty="0"/>
              <a:t>s</a:t>
            </a:r>
            <a:r>
              <a:rPr lang="en-DK" sz="1600" i="1" dirty="0"/>
              <a:t>t</a:t>
            </a:r>
            <a:r>
              <a:rPr lang="en-GB" sz="1600" i="1" dirty="0"/>
              <a:t>a</a:t>
            </a:r>
            <a:r>
              <a:rPr lang="en-DK" sz="1600" i="1" dirty="0"/>
              <a:t>n</a:t>
            </a:r>
            <a:r>
              <a:rPr lang="en-GB" sz="1600" i="1" dirty="0"/>
              <a:t>c</a:t>
            </a:r>
            <a:r>
              <a:rPr lang="en-DK" sz="1600" i="1" dirty="0"/>
              <a:t>e </a:t>
            </a:r>
            <a:r>
              <a:rPr lang="en-GB" sz="1600" i="1" dirty="0"/>
              <a:t>h</a:t>
            </a:r>
            <a:r>
              <a:rPr lang="en-DK" sz="1600" i="1" dirty="0"/>
              <a:t>a</a:t>
            </a:r>
            <a:r>
              <a:rPr lang="en-GB" sz="1600" i="1" dirty="0"/>
              <a:t>s</a:t>
            </a:r>
            <a:r>
              <a:rPr lang="en-DK" sz="1600" i="1" dirty="0"/>
              <a:t> </a:t>
            </a:r>
            <a:r>
              <a:rPr lang="en-GB" sz="1600" b="1" i="1" dirty="0"/>
              <a:t>r</a:t>
            </a:r>
            <a:r>
              <a:rPr lang="en-DK" sz="1600" b="1" i="1" dirty="0"/>
              <a:t>o</a:t>
            </a:r>
            <a:r>
              <a:rPr lang="en-GB" sz="1600" b="1" i="1" dirty="0"/>
              <a:t>u</a:t>
            </a:r>
            <a:r>
              <a:rPr lang="en-DK" sz="1600" b="1" i="1" dirty="0"/>
              <a:t>g</a:t>
            </a:r>
            <a:r>
              <a:rPr lang="en-GB" sz="1600" b="1" i="1" dirty="0"/>
              <a:t>h</a:t>
            </a:r>
            <a:r>
              <a:rPr lang="en-DK" sz="1600" b="1" i="1" dirty="0"/>
              <a:t>l</a:t>
            </a:r>
            <a:r>
              <a:rPr lang="en-GB" sz="1600" b="1" i="1" dirty="0"/>
              <a:t>y</a:t>
            </a:r>
            <a:r>
              <a:rPr lang="en-DK" sz="1600" b="1" i="1" dirty="0"/>
              <a:t> </a:t>
            </a:r>
            <a:r>
              <a:rPr lang="en-GB" sz="1600" b="1" i="1" dirty="0"/>
              <a:t>d</a:t>
            </a:r>
            <a:r>
              <a:rPr lang="en-DK" sz="1600" b="1" i="1" dirty="0"/>
              <a:t>o</a:t>
            </a:r>
            <a:r>
              <a:rPr lang="en-GB" sz="1600" b="1" i="1" dirty="0"/>
              <a:t>u</a:t>
            </a:r>
            <a:r>
              <a:rPr lang="en-DK" sz="1600" b="1" i="1" dirty="0"/>
              <a:t>b</a:t>
            </a:r>
            <a:r>
              <a:rPr lang="en-GB" sz="1600" b="1" i="1" dirty="0"/>
              <a:t>l</a:t>
            </a:r>
            <a:r>
              <a:rPr lang="en-DK" sz="1600" b="1" i="1" dirty="0"/>
              <a:t>e</a:t>
            </a:r>
            <a:r>
              <a:rPr lang="en-GB" sz="1600" b="1" i="1" dirty="0"/>
              <a:t>d</a:t>
            </a:r>
            <a:r>
              <a:rPr lang="en-DK" sz="1600" i="1" dirty="0"/>
              <a:t>.” GBO5 (p123) </a:t>
            </a:r>
          </a:p>
          <a:p>
            <a:pPr algn="ctr"/>
            <a:r>
              <a:rPr lang="en-DK" sz="1600" i="1" dirty="0"/>
              <a:t>“</a:t>
            </a:r>
            <a:r>
              <a:rPr lang="en-US" sz="1600" i="1" dirty="0"/>
              <a:t>Overall, DAC members that are Party to the CBD </a:t>
            </a:r>
            <a:r>
              <a:rPr lang="en-US" sz="1600" b="1" i="1" dirty="0"/>
              <a:t>collectively doubled</a:t>
            </a:r>
            <a:r>
              <a:rPr lang="en-DK" sz="1600" b="1" i="1" dirty="0"/>
              <a:t> </a:t>
            </a:r>
            <a:r>
              <a:rPr lang="en-US" sz="1600" i="1" dirty="0"/>
              <a:t>their biodiversity-related funding by </a:t>
            </a:r>
            <a:r>
              <a:rPr lang="en-US" sz="1600" b="1" i="1" dirty="0"/>
              <a:t>130 %</a:t>
            </a:r>
            <a:r>
              <a:rPr lang="en-US" sz="1600" i="1" dirty="0"/>
              <a:t> from the baseline to 2015</a:t>
            </a:r>
            <a:r>
              <a:rPr lang="en-DK" sz="1600" i="1" dirty="0"/>
              <a:t>” WWF Barometer report (p14)</a:t>
            </a:r>
          </a:p>
        </p:txBody>
      </p:sp>
      <p:sp>
        <p:nvSpPr>
          <p:cNvPr id="3" name="TextBox 2">
            <a:extLst>
              <a:ext uri="{FF2B5EF4-FFF2-40B4-BE49-F238E27FC236}">
                <a16:creationId xmlns:a16="http://schemas.microsoft.com/office/drawing/2014/main" id="{E49168E4-3E0F-4FA4-8D2C-3BFCCB4F4004}"/>
              </a:ext>
            </a:extLst>
          </p:cNvPr>
          <p:cNvSpPr txBox="1"/>
          <p:nvPr/>
        </p:nvSpPr>
        <p:spPr>
          <a:xfrm>
            <a:off x="11165985" y="1534241"/>
            <a:ext cx="1026016" cy="369332"/>
          </a:xfrm>
          <a:prstGeom prst="rect">
            <a:avLst/>
          </a:prstGeom>
          <a:noFill/>
        </p:spPr>
        <p:txBody>
          <a:bodyPr wrap="square" rtlCol="0">
            <a:spAutoFit/>
          </a:bodyPr>
          <a:lstStyle/>
          <a:p>
            <a:r>
              <a:rPr lang="en-DK" b="1" dirty="0"/>
              <a:t>+130%</a:t>
            </a:r>
          </a:p>
        </p:txBody>
      </p:sp>
      <p:sp>
        <p:nvSpPr>
          <p:cNvPr id="6" name="TextBox 5">
            <a:extLst>
              <a:ext uri="{FF2B5EF4-FFF2-40B4-BE49-F238E27FC236}">
                <a16:creationId xmlns:a16="http://schemas.microsoft.com/office/drawing/2014/main" id="{F264A477-E761-490A-A897-FBEEB0DCFCA1}"/>
              </a:ext>
            </a:extLst>
          </p:cNvPr>
          <p:cNvSpPr txBox="1"/>
          <p:nvPr/>
        </p:nvSpPr>
        <p:spPr>
          <a:xfrm>
            <a:off x="10805375" y="2027588"/>
            <a:ext cx="1259625" cy="923330"/>
          </a:xfrm>
          <a:prstGeom prst="rect">
            <a:avLst/>
          </a:prstGeom>
          <a:noFill/>
        </p:spPr>
        <p:txBody>
          <a:bodyPr wrap="square" rtlCol="0">
            <a:spAutoFit/>
          </a:bodyPr>
          <a:lstStyle/>
          <a:p>
            <a:pPr algn="ctr"/>
            <a:r>
              <a:rPr lang="en-DK" i="1" dirty="0"/>
              <a:t>Our estimation: </a:t>
            </a:r>
            <a:r>
              <a:rPr lang="en-DK" b="1" i="1" dirty="0"/>
              <a:t>+99%</a:t>
            </a:r>
          </a:p>
        </p:txBody>
      </p:sp>
    </p:spTree>
    <p:extLst>
      <p:ext uri="{BB962C8B-B14F-4D97-AF65-F5344CB8AC3E}">
        <p14:creationId xmlns:p14="http://schemas.microsoft.com/office/powerpoint/2010/main" val="1132669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FC454-D1C6-45C6-868F-B9616268AC76}"/>
              </a:ext>
            </a:extLst>
          </p:cNvPr>
          <p:cNvSpPr>
            <a:spLocks noGrp="1"/>
          </p:cNvSpPr>
          <p:nvPr>
            <p:ph type="title"/>
          </p:nvPr>
        </p:nvSpPr>
        <p:spPr>
          <a:xfrm>
            <a:off x="304799" y="286603"/>
            <a:ext cx="11450971" cy="1005749"/>
          </a:xfrm>
        </p:spPr>
        <p:txBody>
          <a:bodyPr>
            <a:normAutofit fontScale="90000"/>
          </a:bodyPr>
          <a:lstStyle/>
          <a:p>
            <a:pPr algn="ctr"/>
            <a:r>
              <a:rPr lang="en-DK" sz="4000" dirty="0"/>
              <a:t>3 - </a:t>
            </a:r>
            <a:r>
              <a:rPr lang="en-GB" sz="4000" dirty="0"/>
              <a:t>D</a:t>
            </a:r>
            <a:r>
              <a:rPr lang="en-DK" sz="4000" dirty="0"/>
              <a:t>K Contribution to the International </a:t>
            </a:r>
            <a:r>
              <a:rPr lang="en-GB" sz="4000" dirty="0"/>
              <a:t>F</a:t>
            </a:r>
            <a:r>
              <a:rPr lang="en-DK" sz="4000" dirty="0" err="1"/>
              <a:t>i</a:t>
            </a:r>
            <a:r>
              <a:rPr lang="en-GB" sz="4000" dirty="0"/>
              <a:t>n</a:t>
            </a:r>
            <a:r>
              <a:rPr lang="en-DK" sz="4000" dirty="0"/>
              <a:t>a</a:t>
            </a:r>
            <a:r>
              <a:rPr lang="en-GB" sz="4000" dirty="0"/>
              <a:t>n</a:t>
            </a:r>
            <a:r>
              <a:rPr lang="en-DK" sz="4000" dirty="0"/>
              <a:t>c</a:t>
            </a:r>
            <a:r>
              <a:rPr lang="en-GB" sz="4000" dirty="0"/>
              <a:t>e</a:t>
            </a:r>
            <a:r>
              <a:rPr lang="en-DK" sz="4000" dirty="0"/>
              <a:t> Target - Commitments</a:t>
            </a:r>
            <a:endParaRPr lang="en-GB" sz="4000" dirty="0"/>
          </a:p>
        </p:txBody>
      </p:sp>
      <p:sp>
        <p:nvSpPr>
          <p:cNvPr id="5" name="TextBox 4">
            <a:extLst>
              <a:ext uri="{FF2B5EF4-FFF2-40B4-BE49-F238E27FC236}">
                <a16:creationId xmlns:a16="http://schemas.microsoft.com/office/drawing/2014/main" id="{8CAE6F39-CE19-44AD-B435-A5B829786180}"/>
              </a:ext>
            </a:extLst>
          </p:cNvPr>
          <p:cNvSpPr txBox="1"/>
          <p:nvPr/>
        </p:nvSpPr>
        <p:spPr>
          <a:xfrm>
            <a:off x="234459" y="6412085"/>
            <a:ext cx="11450972" cy="584775"/>
          </a:xfrm>
          <a:prstGeom prst="rect">
            <a:avLst/>
          </a:prstGeom>
          <a:noFill/>
        </p:spPr>
        <p:txBody>
          <a:bodyPr wrap="square" rtlCol="0">
            <a:spAutoFit/>
          </a:bodyPr>
          <a:lstStyle/>
          <a:p>
            <a:r>
              <a:rPr lang="en-DK" sz="1600" i="1" dirty="0"/>
              <a:t>N</a:t>
            </a:r>
            <a:r>
              <a:rPr lang="en-GB" sz="1600" i="1" dirty="0"/>
              <a:t>o</a:t>
            </a:r>
            <a:r>
              <a:rPr lang="en-DK" sz="1600" i="1" dirty="0"/>
              <a:t>t</a:t>
            </a:r>
            <a:r>
              <a:rPr lang="en-GB" sz="1600" i="1" dirty="0"/>
              <a:t>e</a:t>
            </a:r>
            <a:r>
              <a:rPr lang="en-DK" sz="1600" i="1" dirty="0"/>
              <a:t>: 2018 </a:t>
            </a:r>
            <a:r>
              <a:rPr lang="en-GB" sz="1600" i="1" dirty="0"/>
              <a:t>a</a:t>
            </a:r>
            <a:r>
              <a:rPr lang="en-DK" sz="1600" i="1" dirty="0"/>
              <a:t>n</a:t>
            </a:r>
            <a:r>
              <a:rPr lang="en-GB" sz="1600" i="1" dirty="0"/>
              <a:t>d</a:t>
            </a:r>
            <a:r>
              <a:rPr lang="en-DK" sz="1600" i="1" dirty="0"/>
              <a:t> 2019 </a:t>
            </a:r>
            <a:r>
              <a:rPr lang="en-GB" sz="1600" i="1" dirty="0"/>
              <a:t>f</a:t>
            </a:r>
            <a:r>
              <a:rPr lang="en-DK" sz="1600" i="1" dirty="0" err="1"/>
              <a:t>i</a:t>
            </a:r>
            <a:r>
              <a:rPr lang="en-GB" sz="1600" i="1" dirty="0"/>
              <a:t>n</a:t>
            </a:r>
            <a:r>
              <a:rPr lang="en-DK" sz="1600" i="1" dirty="0"/>
              <a:t>a</a:t>
            </a:r>
            <a:r>
              <a:rPr lang="en-GB" sz="1600" i="1" dirty="0"/>
              <a:t>n</a:t>
            </a:r>
            <a:r>
              <a:rPr lang="en-DK" sz="1600" i="1" dirty="0"/>
              <a:t>c</a:t>
            </a:r>
            <a:r>
              <a:rPr lang="en-GB" sz="1600" i="1" dirty="0"/>
              <a:t>e</a:t>
            </a:r>
            <a:r>
              <a:rPr lang="en-DK" sz="1600" i="1" dirty="0"/>
              <a:t> </a:t>
            </a:r>
            <a:r>
              <a:rPr lang="en-GB" sz="1600" i="1" dirty="0" err="1"/>
              <a:t>i</a:t>
            </a:r>
            <a:r>
              <a:rPr lang="en-DK" sz="1600" i="1" dirty="0"/>
              <a:t>s </a:t>
            </a:r>
            <a:r>
              <a:rPr lang="en-GB" sz="1600" i="1" dirty="0"/>
              <a:t>n</a:t>
            </a:r>
            <a:r>
              <a:rPr lang="en-DK" sz="1600" i="1" dirty="0"/>
              <a:t>o</a:t>
            </a:r>
            <a:r>
              <a:rPr lang="en-GB" sz="1600" i="1" dirty="0"/>
              <a:t>t</a:t>
            </a:r>
            <a:r>
              <a:rPr lang="en-DK" sz="1600" i="1" dirty="0"/>
              <a:t> </a:t>
            </a:r>
            <a:r>
              <a:rPr lang="en-GB" sz="1600" i="1" dirty="0"/>
              <a:t>y</a:t>
            </a:r>
            <a:r>
              <a:rPr lang="en-DK" sz="1600" i="1" dirty="0"/>
              <a:t>e</a:t>
            </a:r>
            <a:r>
              <a:rPr lang="en-GB" sz="1600" i="1" dirty="0"/>
              <a:t>t</a:t>
            </a:r>
            <a:r>
              <a:rPr lang="en-DK" sz="1600" i="1" dirty="0"/>
              <a:t> officially </a:t>
            </a:r>
            <a:r>
              <a:rPr lang="en-GB" sz="1600" i="1" dirty="0"/>
              <a:t>r</a:t>
            </a:r>
            <a:r>
              <a:rPr lang="en-DK" sz="1600" i="1" dirty="0"/>
              <a:t>e</a:t>
            </a:r>
            <a:r>
              <a:rPr lang="en-GB" sz="1600" i="1" dirty="0"/>
              <a:t>p</a:t>
            </a:r>
            <a:r>
              <a:rPr lang="en-DK" sz="1600" i="1" dirty="0"/>
              <a:t>o</a:t>
            </a:r>
            <a:r>
              <a:rPr lang="en-GB" sz="1600" i="1" dirty="0"/>
              <a:t>r</a:t>
            </a:r>
            <a:r>
              <a:rPr lang="en-DK" sz="1600" i="1" dirty="0"/>
              <a:t>t</a:t>
            </a:r>
            <a:r>
              <a:rPr lang="en-GB" sz="1600" i="1" dirty="0"/>
              <a:t>e</a:t>
            </a:r>
            <a:r>
              <a:rPr lang="en-DK" sz="1600" i="1" dirty="0"/>
              <a:t>d to the UNCBD, </a:t>
            </a:r>
            <a:r>
              <a:rPr lang="en-GB" sz="1600" i="1" dirty="0"/>
              <a:t>a</a:t>
            </a:r>
            <a:r>
              <a:rPr lang="en-DK" sz="1600" i="1" dirty="0"/>
              <a:t>n</a:t>
            </a:r>
            <a:r>
              <a:rPr lang="en-GB" sz="1600" i="1" dirty="0"/>
              <a:t>d</a:t>
            </a:r>
            <a:r>
              <a:rPr lang="en-DK" sz="1600" i="1" dirty="0"/>
              <a:t> </a:t>
            </a:r>
            <a:r>
              <a:rPr lang="en-GB" sz="1600" i="1" dirty="0" err="1"/>
              <a:t>i</a:t>
            </a:r>
            <a:r>
              <a:rPr lang="en-DK" sz="1600" i="1" dirty="0"/>
              <a:t>s </a:t>
            </a:r>
            <a:r>
              <a:rPr lang="en-GB" sz="1600" i="1" dirty="0"/>
              <a:t>t</a:t>
            </a:r>
            <a:r>
              <a:rPr lang="en-DK" sz="1600" i="1" dirty="0"/>
              <a:t>h</a:t>
            </a:r>
            <a:r>
              <a:rPr lang="en-GB" sz="1600" i="1" dirty="0"/>
              <a:t>e</a:t>
            </a:r>
            <a:r>
              <a:rPr lang="en-DK" sz="1600" i="1" dirty="0"/>
              <a:t>r</a:t>
            </a:r>
            <a:r>
              <a:rPr lang="en-GB" sz="1600" i="1" dirty="0"/>
              <a:t>e</a:t>
            </a:r>
            <a:r>
              <a:rPr lang="en-DK" sz="1600" i="1" dirty="0"/>
              <a:t>f</a:t>
            </a:r>
            <a:r>
              <a:rPr lang="en-GB" sz="1600" i="1" dirty="0"/>
              <a:t>o</a:t>
            </a:r>
            <a:r>
              <a:rPr lang="en-DK" sz="1600" i="1" dirty="0"/>
              <a:t>r</a:t>
            </a:r>
            <a:r>
              <a:rPr lang="en-GB" sz="1600" i="1" dirty="0"/>
              <a:t>e</a:t>
            </a:r>
            <a:r>
              <a:rPr lang="en-DK" sz="1600" i="1" dirty="0"/>
              <a:t> </a:t>
            </a:r>
            <a:r>
              <a:rPr lang="en-GB" sz="1600" i="1" dirty="0"/>
              <a:t>a</a:t>
            </a:r>
            <a:r>
              <a:rPr lang="en-DK" sz="1600" i="1" dirty="0"/>
              <a:t>n </a:t>
            </a:r>
            <a:r>
              <a:rPr lang="en-GB" sz="1600" i="1" dirty="0"/>
              <a:t>e</a:t>
            </a:r>
            <a:r>
              <a:rPr lang="en-DK" sz="1600" i="1" dirty="0"/>
              <a:t>s</a:t>
            </a:r>
            <a:r>
              <a:rPr lang="en-GB" sz="1600" i="1" dirty="0"/>
              <a:t>t</a:t>
            </a:r>
            <a:r>
              <a:rPr lang="en-DK" sz="1600" i="1" dirty="0" err="1"/>
              <a:t>i</a:t>
            </a:r>
            <a:r>
              <a:rPr lang="en-GB" sz="1600" i="1" dirty="0"/>
              <a:t>m</a:t>
            </a:r>
            <a:r>
              <a:rPr lang="en-DK" sz="1600" i="1" dirty="0"/>
              <a:t>a</a:t>
            </a:r>
            <a:r>
              <a:rPr lang="en-GB" sz="1600" i="1" dirty="0"/>
              <a:t>t</a:t>
            </a:r>
            <a:r>
              <a:rPr lang="en-DK" sz="1600" i="1" dirty="0"/>
              <a:t>e from CRS data.  </a:t>
            </a:r>
          </a:p>
          <a:p>
            <a:endParaRPr lang="en-GB" sz="1600" i="1" dirty="0"/>
          </a:p>
        </p:txBody>
      </p:sp>
      <p:graphicFrame>
        <p:nvGraphicFramePr>
          <p:cNvPr id="6" name="Chart 5">
            <a:extLst>
              <a:ext uri="{FF2B5EF4-FFF2-40B4-BE49-F238E27FC236}">
                <a16:creationId xmlns:a16="http://schemas.microsoft.com/office/drawing/2014/main" id="{C88BBA6C-49A8-46DC-B1E8-EE675545CEC9}"/>
              </a:ext>
            </a:extLst>
          </p:cNvPr>
          <p:cNvGraphicFramePr/>
          <p:nvPr>
            <p:extLst>
              <p:ext uri="{D42A27DB-BD31-4B8C-83A1-F6EECF244321}">
                <p14:modId xmlns:p14="http://schemas.microsoft.com/office/powerpoint/2010/main" val="2014304510"/>
              </p:ext>
            </p:extLst>
          </p:nvPr>
        </p:nvGraphicFramePr>
        <p:xfrm>
          <a:off x="304798" y="1460500"/>
          <a:ext cx="11450971" cy="4648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6923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FC454-D1C6-45C6-868F-B9616268AC76}"/>
              </a:ext>
            </a:extLst>
          </p:cNvPr>
          <p:cNvSpPr>
            <a:spLocks noGrp="1"/>
          </p:cNvSpPr>
          <p:nvPr>
            <p:ph type="title"/>
          </p:nvPr>
        </p:nvSpPr>
        <p:spPr>
          <a:xfrm>
            <a:off x="304799" y="286604"/>
            <a:ext cx="11450971" cy="586554"/>
          </a:xfrm>
        </p:spPr>
        <p:txBody>
          <a:bodyPr>
            <a:noAutofit/>
          </a:bodyPr>
          <a:lstStyle/>
          <a:p>
            <a:pPr algn="ctr"/>
            <a:r>
              <a:rPr lang="en-DK" sz="3200" dirty="0"/>
              <a:t>3 – Why has </a:t>
            </a:r>
            <a:r>
              <a:rPr lang="en-GB" sz="3200" dirty="0"/>
              <a:t>D</a:t>
            </a:r>
            <a:r>
              <a:rPr lang="en-DK" sz="3200" dirty="0"/>
              <a:t>K biodiversity finance dropped?</a:t>
            </a:r>
            <a:endParaRPr lang="en-GB" sz="3200" dirty="0"/>
          </a:p>
        </p:txBody>
      </p:sp>
      <p:sp>
        <p:nvSpPr>
          <p:cNvPr id="5" name="TextBox 4">
            <a:extLst>
              <a:ext uri="{FF2B5EF4-FFF2-40B4-BE49-F238E27FC236}">
                <a16:creationId xmlns:a16="http://schemas.microsoft.com/office/drawing/2014/main" id="{8CAE6F39-CE19-44AD-B435-A5B829786180}"/>
              </a:ext>
            </a:extLst>
          </p:cNvPr>
          <p:cNvSpPr txBox="1"/>
          <p:nvPr/>
        </p:nvSpPr>
        <p:spPr>
          <a:xfrm>
            <a:off x="234459" y="6412085"/>
            <a:ext cx="11450972" cy="338554"/>
          </a:xfrm>
          <a:prstGeom prst="rect">
            <a:avLst/>
          </a:prstGeom>
          <a:noFill/>
        </p:spPr>
        <p:txBody>
          <a:bodyPr wrap="square" rtlCol="0">
            <a:spAutoFit/>
          </a:bodyPr>
          <a:lstStyle/>
          <a:p>
            <a:r>
              <a:rPr lang="en-US" sz="1600" i="1" dirty="0"/>
              <a:t>https://ing.dk/blog/er-danida-paa-vej-ud-af-dansk-stoette-til-miljoe-og-vand-126018</a:t>
            </a:r>
            <a:endParaRPr lang="en-GB" sz="1600" i="1" dirty="0"/>
          </a:p>
        </p:txBody>
      </p:sp>
      <p:pic>
        <p:nvPicPr>
          <p:cNvPr id="4" name="Picture 3">
            <a:extLst>
              <a:ext uri="{FF2B5EF4-FFF2-40B4-BE49-F238E27FC236}">
                <a16:creationId xmlns:a16="http://schemas.microsoft.com/office/drawing/2014/main" id="{CABBF88A-CB46-4268-AE3F-CAC5191BBE46}"/>
              </a:ext>
            </a:extLst>
          </p:cNvPr>
          <p:cNvPicPr>
            <a:picLocks noChangeAspect="1"/>
          </p:cNvPicPr>
          <p:nvPr/>
        </p:nvPicPr>
        <p:blipFill>
          <a:blip r:embed="rId3"/>
          <a:stretch>
            <a:fillRect/>
          </a:stretch>
        </p:blipFill>
        <p:spPr>
          <a:xfrm>
            <a:off x="234459" y="1264488"/>
            <a:ext cx="7275457" cy="4100422"/>
          </a:xfrm>
          <a:prstGeom prst="rect">
            <a:avLst/>
          </a:prstGeom>
        </p:spPr>
      </p:pic>
      <p:graphicFrame>
        <p:nvGraphicFramePr>
          <p:cNvPr id="9" name="Chart 8">
            <a:extLst>
              <a:ext uri="{FF2B5EF4-FFF2-40B4-BE49-F238E27FC236}">
                <a16:creationId xmlns:a16="http://schemas.microsoft.com/office/drawing/2014/main" id="{79865356-C817-484B-816A-F08006704021}"/>
              </a:ext>
            </a:extLst>
          </p:cNvPr>
          <p:cNvGraphicFramePr>
            <a:graphicFrameLocks/>
          </p:cNvGraphicFramePr>
          <p:nvPr>
            <p:extLst>
              <p:ext uri="{D42A27DB-BD31-4B8C-83A1-F6EECF244321}">
                <p14:modId xmlns:p14="http://schemas.microsoft.com/office/powerpoint/2010/main" val="2751522478"/>
              </p:ext>
            </p:extLst>
          </p:nvPr>
        </p:nvGraphicFramePr>
        <p:xfrm>
          <a:off x="7509916" y="1227641"/>
          <a:ext cx="4052008" cy="41741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741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EE6E1-0A31-4605-BD21-B437B733B8B5}"/>
              </a:ext>
            </a:extLst>
          </p:cNvPr>
          <p:cNvSpPr>
            <a:spLocks noGrp="1"/>
          </p:cNvSpPr>
          <p:nvPr>
            <p:ph type="title"/>
          </p:nvPr>
        </p:nvSpPr>
        <p:spPr>
          <a:xfrm>
            <a:off x="157908" y="0"/>
            <a:ext cx="11876183" cy="1233889"/>
          </a:xfrm>
        </p:spPr>
        <p:txBody>
          <a:bodyPr>
            <a:noAutofit/>
          </a:bodyPr>
          <a:lstStyle/>
          <a:p>
            <a:pPr algn="ctr"/>
            <a:r>
              <a:rPr lang="en-DK" sz="4000" dirty="0"/>
              <a:t>4 – How does Denmark Compare? </a:t>
            </a:r>
            <a:br>
              <a:rPr lang="en-DK" sz="4000" dirty="0"/>
            </a:br>
            <a:r>
              <a:rPr lang="en-DK" sz="3200" dirty="0"/>
              <a:t>(</a:t>
            </a:r>
            <a:r>
              <a:rPr lang="en-GB" sz="3200" dirty="0"/>
              <a:t>L</a:t>
            </a:r>
            <a:r>
              <a:rPr lang="en-DK" sz="3200" dirty="0"/>
              <a:t>a</a:t>
            </a:r>
            <a:r>
              <a:rPr lang="en-GB" sz="3200" dirty="0"/>
              <a:t>t</a:t>
            </a:r>
            <a:r>
              <a:rPr lang="en-DK" sz="3200" dirty="0"/>
              <a:t>e</a:t>
            </a:r>
            <a:r>
              <a:rPr lang="en-GB" sz="3200" dirty="0"/>
              <a:t>s</a:t>
            </a:r>
            <a:r>
              <a:rPr lang="en-DK" sz="3200" dirty="0"/>
              <a:t>t </a:t>
            </a:r>
            <a:r>
              <a:rPr lang="en-GB" sz="3200" dirty="0"/>
              <a:t>r</a:t>
            </a:r>
            <a:r>
              <a:rPr lang="en-DK" sz="3200" dirty="0"/>
              <a:t>e</a:t>
            </a:r>
            <a:r>
              <a:rPr lang="en-GB" sz="3200" dirty="0"/>
              <a:t>p</a:t>
            </a:r>
            <a:r>
              <a:rPr lang="en-DK" sz="3200" dirty="0"/>
              <a:t>o</a:t>
            </a:r>
            <a:r>
              <a:rPr lang="en-GB" sz="3200" dirty="0"/>
              <a:t>r</a:t>
            </a:r>
            <a:r>
              <a:rPr lang="en-DK" sz="3200" dirty="0"/>
              <a:t>t</a:t>
            </a:r>
            <a:r>
              <a:rPr lang="en-GB" sz="3200" dirty="0"/>
              <a:t>e</a:t>
            </a:r>
            <a:r>
              <a:rPr lang="en-DK" sz="3200" dirty="0"/>
              <a:t>d </a:t>
            </a:r>
            <a:r>
              <a:rPr lang="en-GB" sz="3200" dirty="0"/>
              <a:t>f</a:t>
            </a:r>
            <a:r>
              <a:rPr lang="en-DK" sz="3200" dirty="0" err="1"/>
              <a:t>i</a:t>
            </a:r>
            <a:r>
              <a:rPr lang="en-GB" sz="3200" dirty="0"/>
              <a:t>g</a:t>
            </a:r>
            <a:r>
              <a:rPr lang="en-DK" sz="3200" dirty="0"/>
              <a:t>u</a:t>
            </a:r>
            <a:r>
              <a:rPr lang="en-GB" sz="3200" dirty="0"/>
              <a:t>r</a:t>
            </a:r>
            <a:r>
              <a:rPr lang="en-DK" sz="3200" dirty="0"/>
              <a:t>e</a:t>
            </a:r>
            <a:r>
              <a:rPr lang="en-GB" sz="3200" dirty="0"/>
              <a:t>s</a:t>
            </a:r>
            <a:r>
              <a:rPr lang="en-DK" sz="3200" dirty="0"/>
              <a:t> </a:t>
            </a:r>
            <a:r>
              <a:rPr lang="en-GB" sz="3200" dirty="0"/>
              <a:t>t</a:t>
            </a:r>
            <a:r>
              <a:rPr lang="en-DK" sz="3200" dirty="0"/>
              <a:t>o </a:t>
            </a:r>
            <a:r>
              <a:rPr lang="en-GB" sz="3200" dirty="0"/>
              <a:t>U</a:t>
            </a:r>
            <a:r>
              <a:rPr lang="en-DK" sz="3200" dirty="0"/>
              <a:t>N</a:t>
            </a:r>
            <a:r>
              <a:rPr lang="en-GB" sz="3200" dirty="0"/>
              <a:t>C</a:t>
            </a:r>
            <a:r>
              <a:rPr lang="en-DK" sz="3200" dirty="0"/>
              <a:t>B</a:t>
            </a:r>
            <a:r>
              <a:rPr lang="en-GB" sz="3200" dirty="0"/>
              <a:t>D</a:t>
            </a:r>
            <a:r>
              <a:rPr lang="en-DK" sz="3200" dirty="0"/>
              <a:t> - 2015)</a:t>
            </a:r>
            <a:endParaRPr lang="en-GB" sz="4000" dirty="0"/>
          </a:p>
        </p:txBody>
      </p:sp>
      <p:graphicFrame>
        <p:nvGraphicFramePr>
          <p:cNvPr id="5" name="Chart 4">
            <a:extLst>
              <a:ext uri="{FF2B5EF4-FFF2-40B4-BE49-F238E27FC236}">
                <a16:creationId xmlns:a16="http://schemas.microsoft.com/office/drawing/2014/main" id="{0DBF7DAF-C670-4F25-9D7D-3721A232368E}"/>
              </a:ext>
            </a:extLst>
          </p:cNvPr>
          <p:cNvGraphicFramePr>
            <a:graphicFrameLocks/>
          </p:cNvGraphicFramePr>
          <p:nvPr>
            <p:extLst>
              <p:ext uri="{D42A27DB-BD31-4B8C-83A1-F6EECF244321}">
                <p14:modId xmlns:p14="http://schemas.microsoft.com/office/powerpoint/2010/main" val="1407587847"/>
              </p:ext>
            </p:extLst>
          </p:nvPr>
        </p:nvGraphicFramePr>
        <p:xfrm>
          <a:off x="366408" y="1685925"/>
          <a:ext cx="11459184" cy="45776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6787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CAF97-71ED-4F8C-8ABB-4F517A46C32C}"/>
              </a:ext>
            </a:extLst>
          </p:cNvPr>
          <p:cNvSpPr>
            <a:spLocks noGrp="1"/>
          </p:cNvSpPr>
          <p:nvPr>
            <p:ph type="title"/>
          </p:nvPr>
        </p:nvSpPr>
        <p:spPr/>
        <p:txBody>
          <a:bodyPr/>
          <a:lstStyle/>
          <a:p>
            <a:r>
              <a:rPr lang="en-DK" dirty="0"/>
              <a:t>4- Report Recommendations</a:t>
            </a:r>
          </a:p>
        </p:txBody>
      </p:sp>
      <p:sp>
        <p:nvSpPr>
          <p:cNvPr id="3" name="Content Placeholder 2">
            <a:extLst>
              <a:ext uri="{FF2B5EF4-FFF2-40B4-BE49-F238E27FC236}">
                <a16:creationId xmlns:a16="http://schemas.microsoft.com/office/drawing/2014/main" id="{39126664-4972-4928-87F6-C59C3B52DA8F}"/>
              </a:ext>
            </a:extLst>
          </p:cNvPr>
          <p:cNvSpPr>
            <a:spLocks noGrp="1"/>
          </p:cNvSpPr>
          <p:nvPr>
            <p:ph idx="1"/>
          </p:nvPr>
        </p:nvSpPr>
        <p:spPr>
          <a:xfrm>
            <a:off x="257175" y="1866901"/>
            <a:ext cx="11744325" cy="4371974"/>
          </a:xfrm>
        </p:spPr>
        <p:txBody>
          <a:bodyPr>
            <a:normAutofit fontScale="92500" lnSpcReduction="10000"/>
          </a:bodyPr>
          <a:lstStyle/>
          <a:p>
            <a:pPr marL="342900" lvl="0" indent="-342900" algn="just">
              <a:spcBef>
                <a:spcPts val="1200"/>
              </a:spcBef>
              <a:spcAft>
                <a:spcPts val="1200"/>
              </a:spcAft>
              <a:buFont typeface="+mj-lt"/>
              <a:buAutoNum type="arabicPeriod"/>
            </a:pPr>
            <a:r>
              <a:rPr lang="en-GB" sz="18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The new Danida strategy demonstrates increased attention to biodiversity in Danish development cooperation, including linkages to climate change and other sectors. </a:t>
            </a:r>
            <a:endParaRPr lang="en-DK" sz="18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endParaRPr>
          </a:p>
          <a:p>
            <a:pPr marL="342900" lvl="0" indent="-342900" algn="just">
              <a:spcBef>
                <a:spcPts val="1200"/>
              </a:spcBef>
              <a:spcAft>
                <a:spcPts val="1200"/>
              </a:spcAft>
              <a:buFont typeface="+mj-lt"/>
              <a:buAutoNum type="arabicPeriod"/>
            </a:pPr>
            <a:r>
              <a:rPr lang="en-GB" sz="18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Denmark urgently increases its biodiversity ODA finance commitments over the coming 1-3 years in line with Aichi Target 20a, to make up for shortcomings in recent years. </a:t>
            </a:r>
            <a:endParaRPr lang="en-DK" sz="18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endParaRPr>
          </a:p>
          <a:p>
            <a:pPr marL="342900" lvl="0" indent="-342900" algn="just">
              <a:spcBef>
                <a:spcPts val="1200"/>
              </a:spcBef>
              <a:spcAft>
                <a:spcPts val="1200"/>
              </a:spcAft>
              <a:buFont typeface="+mj-lt"/>
              <a:buAutoNum type="arabicPeriod"/>
            </a:pPr>
            <a:r>
              <a:rPr lang="en-GB" sz="18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The Danish government prepare an ambitious financial pledge in support of the post-2020 global biodiversity framework to be adopted at the upcoming COP15 negotiations in </a:t>
            </a:r>
            <a:r>
              <a:rPr lang="en-GB" sz="1800" dirty="0">
                <a:solidFill>
                  <a:srgbClr val="202124"/>
                </a:solidFill>
                <a:effectLst/>
                <a:latin typeface="Helvetica" panose="020B0604020202020204" pitchFamily="34" charset="0"/>
                <a:ea typeface="Times New Roman" panose="02020603050405020304" pitchFamily="18" charset="0"/>
                <a:cs typeface="Helvetica" panose="020B0604020202020204" pitchFamily="34" charset="0"/>
              </a:rPr>
              <a:t>Kunming, China. Aiming at establishing </a:t>
            </a:r>
            <a:r>
              <a:rPr lang="en-GB" sz="18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Denmark as a progressive global actor willing to respond to the funding needs outlined in the new UNEP’s State of Finance for Nature report (</a:t>
            </a:r>
            <a:r>
              <a:rPr lang="en-US" sz="18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tripling investments in nature-based solutions by 2030).</a:t>
            </a:r>
            <a:r>
              <a:rPr lang="en-GB" sz="18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rPr>
              <a:t> </a:t>
            </a:r>
            <a:r>
              <a:rPr lang="en-GB" sz="18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 </a:t>
            </a:r>
            <a:endParaRPr lang="en-DK" sz="18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endParaRPr>
          </a:p>
          <a:p>
            <a:pPr marL="342900" lvl="0" indent="-342900" algn="just">
              <a:spcBef>
                <a:spcPts val="1200"/>
              </a:spcBef>
              <a:spcAft>
                <a:spcPts val="1200"/>
              </a:spcAft>
              <a:buFont typeface="+mj-lt"/>
              <a:buAutoNum type="arabicPeriod"/>
            </a:pPr>
            <a:r>
              <a:rPr lang="en-GB" sz="18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Denmark advocate for improved and internationally harmonised formats, template, and guidelines in relation to the methodology, provision, and reporting of relevant biodiversity financing to developing countries. This should be prioritised for negotiation at COP15 (and other relevant fora, such as the OECD and EU), using the OECD’s five key recommendations as a basis (source: A Comprehensive Overview of Global Biodiversity Finance, OECD 2020).                       </a:t>
            </a:r>
            <a:endParaRPr lang="en-DK" sz="18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endParaRPr>
          </a:p>
          <a:p>
            <a:pPr marL="342900" lvl="0" indent="-342900" algn="just">
              <a:spcBef>
                <a:spcPts val="1200"/>
              </a:spcBef>
              <a:spcAft>
                <a:spcPts val="1200"/>
              </a:spcAft>
              <a:buFont typeface="+mj-lt"/>
              <a:buAutoNum type="arabicPeriod"/>
            </a:pPr>
            <a:r>
              <a:rPr lang="en-GB" sz="18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Denmark improves its own reporting methodologies in line with good practice by implementing a granular assessment methodology for tracking biodiversity flows, in line with OECD recommendation #1. </a:t>
            </a:r>
            <a:endParaRPr lang="en-DK" sz="1800" dirty="0">
              <a:solidFill>
                <a:srgbClr val="000000"/>
              </a:solidFill>
              <a:effectLst/>
              <a:latin typeface="Helvetica" panose="020B0604020202020204" pitchFamily="34" charset="0"/>
              <a:ea typeface="Times New Roman" panose="02020603050405020304" pitchFamily="18" charset="0"/>
              <a:cs typeface="Calibri" panose="020F0502020204030204" pitchFamily="34" charset="0"/>
            </a:endParaRPr>
          </a:p>
        </p:txBody>
      </p:sp>
      <p:sp>
        <p:nvSpPr>
          <p:cNvPr id="4" name="TextBox 3">
            <a:extLst>
              <a:ext uri="{FF2B5EF4-FFF2-40B4-BE49-F238E27FC236}">
                <a16:creationId xmlns:a16="http://schemas.microsoft.com/office/drawing/2014/main" id="{78434B9C-9535-46B8-8EA4-CE8C4C277126}"/>
              </a:ext>
            </a:extLst>
          </p:cNvPr>
          <p:cNvSpPr txBox="1"/>
          <p:nvPr/>
        </p:nvSpPr>
        <p:spPr>
          <a:xfrm>
            <a:off x="190500" y="6368416"/>
            <a:ext cx="12001500" cy="646331"/>
          </a:xfrm>
          <a:prstGeom prst="rect">
            <a:avLst/>
          </a:prstGeom>
          <a:noFill/>
        </p:spPr>
        <p:txBody>
          <a:bodyPr wrap="square" rtlCol="0">
            <a:spAutoFit/>
          </a:bodyPr>
          <a:lstStyle/>
          <a:p>
            <a:r>
              <a:rPr lang="en-DK" sz="1200" i="1"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State of Finance for Nature: </a:t>
            </a:r>
            <a:r>
              <a:rPr lang="en-US" sz="1200" i="1"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UNEP, the World Economic Forum and the Economics of Land Degradation (27 May 2021). </a:t>
            </a:r>
            <a:r>
              <a:rPr lang="da-DK" sz="1200" i="1" u="sng"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hlinkClick r:id="rId3"/>
              </a:rPr>
              <a:t>https://www.unep.org/events/publication-launch/state-finance-nature-tripling-investments-nature-based-solutions-2030</a:t>
            </a:r>
            <a:endParaRPr lang="en-DK" sz="12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endParaRPr>
          </a:p>
          <a:p>
            <a:endParaRPr lang="en-DK" sz="1200" dirty="0"/>
          </a:p>
        </p:txBody>
      </p:sp>
    </p:spTree>
    <p:extLst>
      <p:ext uri="{BB962C8B-B14F-4D97-AF65-F5344CB8AC3E}">
        <p14:creationId xmlns:p14="http://schemas.microsoft.com/office/powerpoint/2010/main" val="121663852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2134</TotalTime>
  <Words>2815</Words>
  <Application>Microsoft Office PowerPoint</Application>
  <PresentationFormat>Widescreen</PresentationFormat>
  <Paragraphs>145</Paragraphs>
  <Slides>12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Helvetica</vt:lpstr>
      <vt:lpstr>Times New Roman</vt:lpstr>
      <vt:lpstr>Retrospect</vt:lpstr>
      <vt:lpstr>Danish Biodiversity-Relevant Development Finance – IDA Presentation</vt:lpstr>
      <vt:lpstr>Contents</vt:lpstr>
      <vt:lpstr>PowerPoint Presentation</vt:lpstr>
      <vt:lpstr>1 – “The Hyderabad Commitments” (Aichi Target Element 20a)</vt:lpstr>
      <vt:lpstr>2 - Global Progress to Doubling Biodiversity Finance (OECD data)</vt:lpstr>
      <vt:lpstr>3 - DK Contribution to the International Finance Target - Commitments</vt:lpstr>
      <vt:lpstr>3 – Why has DK biodiversity finance dropped?</vt:lpstr>
      <vt:lpstr>4 – How does Denmark Compare?  (Latest reported figures to UNCBD - 2015)</vt:lpstr>
      <vt:lpstr>4- Report Recommendations</vt:lpstr>
      <vt:lpstr>Opportunities for resource mobilisation through climate synergies</vt:lpstr>
      <vt:lpstr>5- Post-2020 Global Biodiversity Framework – Kunming 2021</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Danish Biodiversity-Relevant Development Finance</dc:title>
  <dc:creator>Christopher Roy</dc:creator>
  <cp:lastModifiedBy>Hans Peter</cp:lastModifiedBy>
  <cp:revision>111</cp:revision>
  <dcterms:created xsi:type="dcterms:W3CDTF">2020-11-02T08:20:03Z</dcterms:created>
  <dcterms:modified xsi:type="dcterms:W3CDTF">2021-06-15T14:18:17Z</dcterms:modified>
</cp:coreProperties>
</file>